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custom.xml" ContentType="application/vnd.openxmlformats-officedocument.custom-properties+xml"/>
  <Override PartName="/docProps/app.xml" ContentType="application/vnd.openxmlformats-officedocument.extended-properties+xml"/>
  <Override PartName="/ppt/_rels/presentation.xml.rels" ContentType="application/vnd.openxmlformats-package.relationships+xml"/>
  <Override PartName="/ppt/presentation.xml" ContentType="application/vnd.openxmlformats-officedocument.presentationml.presentation.main+xml"/>
  <Override PartName="/ppt/notesSlides/notesSlide49.xml" ContentType="application/vnd.openxmlformats-officedocument.presentationml.notesSlide+xml"/>
  <Override PartName="/ppt/notesSlides/notesSlide66.xml" ContentType="application/vnd.openxmlformats-officedocument.presentationml.notesSlide+xml"/>
  <Override PartName="/ppt/notesSlides/notesSlide83.xml" ContentType="application/vnd.openxmlformats-officedocument.presentationml.notesSlide+xml"/>
  <Override PartName="/ppt/notesSlides/notesSlide48.xml" ContentType="application/vnd.openxmlformats-officedocument.presentationml.notesSlide+xml"/>
  <Override PartName="/ppt/notesSlides/notesSlide65.xml" ContentType="application/vnd.openxmlformats-officedocument.presentationml.notesSlide+xml"/>
  <Override PartName="/ppt/notesSlides/notesSlide46.xml" ContentType="application/vnd.openxmlformats-officedocument.presentationml.notesSlide+xml"/>
  <Override PartName="/ppt/notesSlides/notesSlide29.xml" ContentType="application/vnd.openxmlformats-officedocument.presentationml.notesSlide+xml"/>
  <Override PartName="/ppt/notesSlides/notesSlide63.xml" ContentType="application/vnd.openxmlformats-officedocument.presentationml.notesSlide+xml"/>
  <Override PartName="/ppt/notesSlides/notesSlide47.xml" ContentType="application/vnd.openxmlformats-officedocument.presentationml.notesSlide+xml"/>
  <Override PartName="/ppt/notesSlides/notesSlide64.xml" ContentType="application/vnd.openxmlformats-officedocument.presentationml.notesSlide+xml"/>
  <Override PartName="/ppt/notesSlides/notesSlide39.xml" ContentType="application/vnd.openxmlformats-officedocument.presentationml.notesSlide+xml"/>
  <Override PartName="/ppt/notesSlides/notesSlide56.xml" ContentType="application/vnd.openxmlformats-officedocument.presentationml.notesSlide+xml"/>
  <Override PartName="/ppt/notesSlides/notesSlide28.xml" ContentType="application/vnd.openxmlformats-officedocument.presentationml.notesSlide+xml"/>
  <Override PartName="/ppt/notesSlides/notesSlide62.xml" ContentType="application/vnd.openxmlformats-officedocument.presentationml.notesSlide+xml"/>
  <Override PartName="/ppt/notesSlides/notesSlide42.xml" ContentType="application/vnd.openxmlformats-officedocument.presentationml.notesSlide+xml"/>
  <Override PartName="/ppt/notesSlides/notesSlide34.xml" ContentType="application/vnd.openxmlformats-officedocument.presentationml.notesSlide+xml"/>
  <Override PartName="/ppt/notesSlides/notesSlide17.xml" ContentType="application/vnd.openxmlformats-officedocument.presentationml.notesSlide+xml"/>
  <Override PartName="/ppt/notesSlides/notesSlide26.xml" ContentType="application/vnd.openxmlformats-officedocument.presentationml.notesSlide+xml"/>
  <Override PartName="/ppt/notesSlides/notesSlide60.xml" ContentType="application/vnd.openxmlformats-officedocument.presentationml.notesSlide+xml"/>
  <Override PartName="/ppt/notesSlides/notesSlide4.xml" ContentType="application/vnd.openxmlformats-officedocument.presentationml.notesSlide+xml"/>
  <Override PartName="/ppt/notesSlides/notesSlide8.xml" ContentType="application/vnd.openxmlformats-officedocument.presentationml.notesSlide+xml"/>
  <Override PartName="/ppt/notesSlides/notesSlide88.xml" ContentType="application/vnd.openxmlformats-officedocument.presentationml.notesSlide+xml"/>
  <Override PartName="/ppt/notesSlides/notesSlide40.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41.xml" ContentType="application/vnd.openxmlformats-officedocument.presentationml.notesSlide+xml"/>
  <Override PartName="/ppt/notesSlides/notesSlide78.xml" ContentType="application/vnd.openxmlformats-officedocument.presentationml.notesSlide+xml"/>
  <Override PartName="/ppt/notesSlides/notesSlide75.xml" ContentType="application/vnd.openxmlformats-officedocument.presentationml.notesSlide+xml"/>
  <Override PartName="/ppt/notesSlides/notesSlide77.xml" ContentType="application/vnd.openxmlformats-officedocument.presentationml.notesSlide+xml"/>
  <Override PartName="/ppt/notesSlides/notesSlide86.xml" ContentType="application/vnd.openxmlformats-officedocument.presentationml.notesSlide+xml"/>
  <Override PartName="/ppt/notesSlides/notesSlide69.xml" ContentType="application/vnd.openxmlformats-officedocument.presentationml.notesSlide+xml"/>
  <Override PartName="/ppt/notesSlides/notesSlide61.xml" ContentType="application/vnd.openxmlformats-officedocument.presentationml.notesSlide+xml"/>
  <Override PartName="/ppt/notesSlides/notesSlide79.xml" ContentType="application/vnd.openxmlformats-officedocument.presentationml.notesSlide+xml"/>
  <Override PartName="/ppt/notesSlides/notesSlide76.xml" ContentType="application/vnd.openxmlformats-officedocument.presentationml.notesSlide+xml"/>
  <Override PartName="/ppt/notesSlides/notesSlide68.xml" ContentType="application/vnd.openxmlformats-officedocument.presentationml.notesSlide+xml"/>
  <Override PartName="/ppt/notesSlides/notesSlide103.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_rels/notesSlide33.xml.rels" ContentType="application/vnd.openxmlformats-package.relationships+xml"/>
  <Override PartName="/ppt/notesSlides/_rels/notesSlide50.xml.rels" ContentType="application/vnd.openxmlformats-package.relationships+xml"/>
  <Override PartName="/ppt/notesSlides/_rels/notesSlide16.xml.rels" ContentType="application/vnd.openxmlformats-package.relationships+xml"/>
  <Override PartName="/ppt/notesSlides/_rels/notesSlide9.xml.rels" ContentType="application/vnd.openxmlformats-package.relationships+xml"/>
  <Override PartName="/ppt/notesSlides/_rels/notesSlide20.xml.rels" ContentType="application/vnd.openxmlformats-package.relationships+xml"/>
  <Override PartName="/ppt/notesSlides/_rels/notesSlide12.xml.rels" ContentType="application/vnd.openxmlformats-package.relationships+xml"/>
  <Override PartName="/ppt/notesSlides/_rels/notesSlide21.xml.rels" ContentType="application/vnd.openxmlformats-package.relationships+xml"/>
  <Override PartName="/ppt/notesSlides/_rels/notesSlide13.xml.rels" ContentType="application/vnd.openxmlformats-package.relationships+xml"/>
  <Override PartName="/ppt/notesSlides/_rels/notesSlide22.xml.rels" ContentType="application/vnd.openxmlformats-package.relationships+xml"/>
  <Override PartName="/ppt/notesSlides/_rels/notesSlide35.xml.rels" ContentType="application/vnd.openxmlformats-package.relationships+xml"/>
  <Override PartName="/ppt/notesSlides/_rels/notesSlide103.xml.rels" ContentType="application/vnd.openxmlformats-package.relationships+xml"/>
  <Override PartName="/ppt/notesSlides/_rels/notesSlide19.xml.rels" ContentType="application/vnd.openxmlformats-package.relationships+xml"/>
  <Override PartName="/ppt/notesSlides/_rels/notesSlide70.xml.rels" ContentType="application/vnd.openxmlformats-package.relationships+xml"/>
  <Override PartName="/ppt/notesSlides/_rels/notesSlide53.xml.rels" ContentType="application/vnd.openxmlformats-package.relationships+xml"/>
  <Override PartName="/ppt/notesSlides/_rels/notesSlide31.xml.rels" ContentType="application/vnd.openxmlformats-package.relationships+xml"/>
  <Override PartName="/ppt/notesSlides/_rels/notesSlide15.xml.rels" ContentType="application/vnd.openxmlformats-package.relationships+xml"/>
  <Override PartName="/ppt/notesSlides/_rels/notesSlide55.xml.rels" ContentType="application/vnd.openxmlformats-package.relationships+xml"/>
  <Override PartName="/ppt/notesSlides/_rels/notesSlide57.xml.rels" ContentType="application/vnd.openxmlformats-package.relationships+xml"/>
  <Override PartName="/ppt/notesSlides/_rels/notesSlide74.xml.rels" ContentType="application/vnd.openxmlformats-package.relationships+xml"/>
  <Override PartName="/ppt/notesSlides/_rels/notesSlide119.xml.rels" ContentType="application/vnd.openxmlformats-package.relationships+xml"/>
  <Override PartName="/ppt/notesSlides/_rels/notesSlide68.xml.rels" ContentType="application/vnd.openxmlformats-package.relationships+xml"/>
  <Override PartName="/ppt/notesSlides/_rels/notesSlide118.xml.rels" ContentType="application/vnd.openxmlformats-package.relationships+xml"/>
  <Override PartName="/ppt/notesSlides/_rels/notesSlide79.xml.rels" ContentType="application/vnd.openxmlformats-package.relationships+xml"/>
  <Override PartName="/ppt/notesSlides/_rels/notesSlide61.xml.rels" ContentType="application/vnd.openxmlformats-package.relationships+xml"/>
  <Override PartName="/ppt/notesSlides/_rels/notesSlide86.xml.rels" ContentType="application/vnd.openxmlformats-package.relationships+xml"/>
  <Override PartName="/ppt/notesSlides/_rels/notesSlide69.xml.rels" ContentType="application/vnd.openxmlformats-package.relationships+xml"/>
  <Override PartName="/ppt/notesSlides/_rels/notesSlide8.xml.rels" ContentType="application/vnd.openxmlformats-package.relationships+xml"/>
  <Override PartName="/ppt/notesSlides/_rels/notesSlide42.xml.rels" ContentType="application/vnd.openxmlformats-package.relationships+xml"/>
  <Override PartName="/ppt/notesSlides/_rels/notesSlide26.xml.rels" ContentType="application/vnd.openxmlformats-package.relationships+xml"/>
  <Override PartName="/ppt/notesSlides/_rels/notesSlide60.xml.rels" ContentType="application/vnd.openxmlformats-package.relationships+xml"/>
  <Override PartName="/ppt/notesSlides/_rels/notesSlide56.xml.rels" ContentType="application/vnd.openxmlformats-package.relationships+xml"/>
  <Override PartName="/ppt/notesSlides/_rels/notesSlide39.xml.rels" ContentType="application/vnd.openxmlformats-package.relationships+xml"/>
  <Override PartName="/ppt/notesSlides/_rels/notesSlide64.xml.rels" ContentType="application/vnd.openxmlformats-package.relationships+xml"/>
  <Override PartName="/ppt/notesSlides/_rels/notesSlide47.xml.rels" ContentType="application/vnd.openxmlformats-package.relationships+xml"/>
  <Override PartName="/ppt/notesSlides/_rels/notesSlide28.xml.rels" ContentType="application/vnd.openxmlformats-package.relationships+xml"/>
  <Override PartName="/ppt/notesSlides/_rels/notesSlide62.xml.rels" ContentType="application/vnd.openxmlformats-package.relationships+xml"/>
  <Override PartName="/ppt/notesSlides/_rels/notesSlide63.xml.rels" ContentType="application/vnd.openxmlformats-package.relationships+xml"/>
  <Override PartName="/ppt/notesSlides/_rels/notesSlide46.xml.rels" ContentType="application/vnd.openxmlformats-package.relationships+xml"/>
  <Override PartName="/ppt/notesSlides/_rels/notesSlide29.xml.rels" ContentType="application/vnd.openxmlformats-package.relationships+xml"/>
  <Override PartName="/ppt/notesSlides/_rels/notesSlide75.xml.rels" ContentType="application/vnd.openxmlformats-package.relationships+xml"/>
  <Override PartName="/ppt/notesSlides/_rels/notesSlide83.xml.rels" ContentType="application/vnd.openxmlformats-package.relationships+xml"/>
  <Override PartName="/ppt/notesSlides/_rels/notesSlide66.xml.rels" ContentType="application/vnd.openxmlformats-package.relationships+xml"/>
  <Override PartName="/ppt/notesSlides/_rels/notesSlide49.xml.rels" ContentType="application/vnd.openxmlformats-package.relationships+xml"/>
  <Override PartName="/ppt/notesSlides/_rels/notesSlide34.xml.rels" ContentType="application/vnd.openxmlformats-package.relationships+xml"/>
  <Override PartName="/ppt/notesSlides/_rels/notesSlide17.xml.rels" ContentType="application/vnd.openxmlformats-package.relationships+xml"/>
  <Override PartName="/ppt/notesSlides/_rels/notesSlide48.xml.rels" ContentType="application/vnd.openxmlformats-package.relationships+xml"/>
  <Override PartName="/ppt/notesSlides/_rels/notesSlide65.xml.rels" ContentType="application/vnd.openxmlformats-package.relationships+xml"/>
  <Override PartName="/ppt/notesSlides/_rels/notesSlide4.xml.rels" ContentType="application/vnd.openxmlformats-package.relationships+xml"/>
  <Override PartName="/ppt/notesSlides/_rels/notesSlide88.xml.rels" ContentType="application/vnd.openxmlformats-package.relationships+xml"/>
  <Override PartName="/ppt/notesSlides/_rels/notesSlide41.xml.rels" ContentType="application/vnd.openxmlformats-package.relationships+xml"/>
  <Override PartName="/ppt/notesSlides/_rels/notesSlide24.xml.rels" ContentType="application/vnd.openxmlformats-package.relationships+xml"/>
  <Override PartName="/ppt/notesSlides/_rels/notesSlide40.xml.rels" ContentType="application/vnd.openxmlformats-package.relationships+xml"/>
  <Override PartName="/ppt/notesSlides/_rels/notesSlide23.xml.rels" ContentType="application/vnd.openxmlformats-package.relationships+xml"/>
  <Override PartName="/ppt/notesSlides/_rels/notesSlide76.xml.rels" ContentType="application/vnd.openxmlformats-package.relationships+xml"/>
  <Override PartName="/ppt/notesSlides/_rels/notesSlide77.xml.rels" ContentType="application/vnd.openxmlformats-package.relationships+xml"/>
  <Override PartName="/ppt/notesSlides/_rels/notesSlide78.xml.rels" ContentType="application/vnd.openxmlformats-package.relationships+xml"/>
  <Override PartName="/ppt/notesSlides/notesSlide74.xml" ContentType="application/vnd.openxmlformats-officedocument.presentationml.notesSlide+xml"/>
  <Override PartName="/ppt/notesSlides/notesSlide57.xml" ContentType="application/vnd.openxmlformats-officedocument.presentationml.notesSlide+xml"/>
  <Override PartName="/ppt/notesSlides/notesSlide55.xml" ContentType="application/vnd.openxmlformats-officedocument.presentationml.notesSlide+xml"/>
  <Override PartName="/ppt/notesSlides/notesSlide15.xml" ContentType="application/vnd.openxmlformats-officedocument.presentationml.notesSlide+xml"/>
  <Override PartName="/ppt/notesSlides/notesSlide31.xml" ContentType="application/vnd.openxmlformats-officedocument.presentationml.notesSlide+xml"/>
  <Override PartName="/ppt/notesSlides/notesSlide53.xml" ContentType="application/vnd.openxmlformats-officedocument.presentationml.notesSlide+xml"/>
  <Override PartName="/ppt/notesSlides/notesSlide70.xml" ContentType="application/vnd.openxmlformats-officedocument.presentationml.notesSlide+xml"/>
  <Override PartName="/ppt/notesSlides/notesSlide19.xml" ContentType="application/vnd.openxmlformats-officedocument.presentationml.notesSlide+xml"/>
  <Override PartName="/ppt/notesSlides/notesSlide35.xml" ContentType="application/vnd.openxmlformats-officedocument.presentationml.notesSlide+xml"/>
  <Override PartName="/ppt/notesSlides/notesSlide22.xml" ContentType="application/vnd.openxmlformats-officedocument.presentationml.notesSlide+xml"/>
  <Override PartName="/ppt/notesSlides/notesSlide13.xml" ContentType="application/vnd.openxmlformats-officedocument.presentationml.notesSlide+xml"/>
  <Override PartName="/ppt/notesSlides/notesSlide21.xml" ContentType="application/vnd.openxmlformats-officedocument.presentationml.notesSlide+xml"/>
  <Override PartName="/ppt/notesSlides/notesSlide12.xml" ContentType="application/vnd.openxmlformats-officedocument.presentationml.notesSlide+xml"/>
  <Override PartName="/ppt/notesSlides/notesSlide9.xml" ContentType="application/vnd.openxmlformats-officedocument.presentationml.notesSlide+xml"/>
  <Override PartName="/ppt/notesSlides/notesSlide20.xml" ContentType="application/vnd.openxmlformats-officedocument.presentationml.notesSlide+xml"/>
  <Override PartName="/ppt/notesSlides/notesSlide16.xml" ContentType="application/vnd.openxmlformats-officedocument.presentationml.notesSlide+xml"/>
  <Override PartName="/ppt/notesSlides/notesSlide33.xml" ContentType="application/vnd.openxmlformats-officedocument.presentationml.notesSlide+xml"/>
  <Override PartName="/ppt/notesSlides/notesSlide50.xml" ContentType="application/vnd.openxmlformats-officedocument.presentationml.notesSlide+xml"/>
  <Override PartName="/ppt/presProps.xml" ContentType="application/vnd.openxmlformats-officedocument.presentationml.presProps+xml"/>
  <Override PartName="/ppt/slideMasters/_rels/slideMaster9.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Layouts/slideLayout59.xml" ContentType="application/vnd.openxmlformats-officedocument.presentationml.slideLayout+xml"/>
  <Override PartName="/ppt/slideLayouts/slideLayout16.xml" ContentType="application/vnd.openxmlformats-officedocument.presentationml.slideLayout+xml"/>
  <Override PartName="/ppt/slideLayouts/slideLayout103.xml" ContentType="application/vnd.openxmlformats-officedocument.presentationml.slideLayout+xml"/>
  <Override PartName="/ppt/slideLayouts/slideLayout58.xml" ContentType="application/vnd.openxmlformats-officedocument.presentationml.slideLayout+xml"/>
  <Override PartName="/ppt/slideLayouts/slideLayout15.xml" ContentType="application/vnd.openxmlformats-officedocument.presentationml.slideLayout+xml"/>
  <Override PartName="/ppt/slideLayouts/slideLayout102.xml" ContentType="application/vnd.openxmlformats-officedocument.presentationml.slideLayout+xml"/>
  <Override PartName="/ppt/slideLayouts/slideLayout57.xml" ContentType="application/vnd.openxmlformats-officedocument.presentationml.slideLayout+xml"/>
  <Override PartName="/ppt/slideLayouts/slideLayout14.xml" ContentType="application/vnd.openxmlformats-officedocument.presentationml.slideLayout+xml"/>
  <Override PartName="/ppt/slideLayouts/slideLayout101.xml" ContentType="application/vnd.openxmlformats-officedocument.presentationml.slideLayout+xml"/>
  <Override PartName="/ppt/slideLayouts/slideLayout49.xml" ContentType="application/vnd.openxmlformats-officedocument.presentationml.slideLayout+xml"/>
  <Override PartName="/ppt/slideLayouts/slideLayout48.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13.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39.xml" ContentType="application/vnd.openxmlformats-officedocument.presentationml.slideLayout+xml"/>
  <Override PartName="/ppt/slideLayouts/slideLayout3.xml" ContentType="application/vnd.openxmlformats-officedocument.presentationml.slideLayout+xml"/>
  <Override PartName="/ppt/slideLayouts/slideLayout55.xml" ContentType="application/vnd.openxmlformats-officedocument.presentationml.slideLayout+xml"/>
  <Override PartName="/ppt/slideLayouts/slideLayout12.xml" ContentType="application/vnd.openxmlformats-officedocument.presentationml.slideLayout+xml"/>
  <Override PartName="/ppt/slideLayouts/slideLayout98.xml" ContentType="application/vnd.openxmlformats-officedocument.presentationml.slideLayout+xml"/>
  <Override PartName="/ppt/slideLayouts/slideLayout38.xml" ContentType="application/vnd.openxmlformats-officedocument.presentationml.slideLayout+xml"/>
  <Override PartName="/ppt/slideLayouts/slideLayout2.xml" ContentType="application/vnd.openxmlformats-officedocument.presentationml.slideLayout+xml"/>
  <Override PartName="/ppt/slideLayouts/slideLayout54.xml" ContentType="application/vnd.openxmlformats-officedocument.presentationml.slideLayout+xml"/>
  <Override PartName="/ppt/slideLayouts/slideLayout11.xml" ContentType="application/vnd.openxmlformats-officedocument.presentationml.slideLayout+xml"/>
  <Override PartName="/ppt/slideLayouts/slideLayout97.xml" ContentType="application/vnd.openxmlformats-officedocument.presentationml.slideLayout+xml"/>
  <Override PartName="/ppt/slideLayouts/slideLayout37.xml" ContentType="application/vnd.openxmlformats-officedocument.presentationml.slideLayout+xml"/>
  <Override PartName="/ppt/slideLayouts/slideLayout1.xml" ContentType="application/vnd.openxmlformats-officedocument.presentationml.slideLayout+xml"/>
  <Override PartName="/ppt/slideLayouts/slideLayout30.xml" ContentType="application/vnd.openxmlformats-officedocument.presentationml.slideLayout+xml"/>
  <Override PartName="/ppt/slideLayouts/slideLayout73.xml" ContentType="application/vnd.openxmlformats-officedocument.presentationml.slideLayout+xml"/>
  <Override PartName="/ppt/slideLayouts/slideLayout10.xml" ContentType="application/vnd.openxmlformats-officedocument.presentationml.slideLayout+xml"/>
  <Override PartName="/ppt/slideLayouts/slideLayout53.xml" ContentType="application/vnd.openxmlformats-officedocument.presentationml.slideLayout+xml"/>
  <Override PartName="/ppt/slideLayouts/slideLayout96.xml" ContentType="application/vnd.openxmlformats-officedocument.presentationml.slideLayout+xml"/>
  <Override PartName="/ppt/slideLayouts/slideLayout21.xml" ContentType="application/vnd.openxmlformats-officedocument.presentationml.slideLayout+xml"/>
  <Override PartName="/ppt/slideLayouts/slideLayout64.xml" ContentType="application/vnd.openxmlformats-officedocument.presentationml.slideLayout+xml"/>
  <Override PartName="/ppt/slideLayouts/slideLayout8.xml" ContentType="application/vnd.openxmlformats-officedocument.presentationml.slideLayout+xml"/>
  <Override PartName="/ppt/slideLayouts/slideLayout20.xml" ContentType="application/vnd.openxmlformats-officedocument.presentationml.slideLayout+xml"/>
  <Override PartName="/ppt/slideLayouts/slideLayout63.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46.xml" ContentType="application/vnd.openxmlformats-officedocument.presentationml.slideLayout+xml"/>
  <Override PartName="/ppt/slideLayouts/slideLayout89.xml" ContentType="application/vnd.openxmlformats-officedocument.presentationml.slideLayout+xml"/>
  <Override PartName="/ppt/slideLayouts/slideLayout29.xml" ContentType="application/vnd.openxmlformats-officedocument.presentationml.slideLayout+xml"/>
  <Override PartName="/ppt/slideLayouts/slideLayout45.xml" ContentType="application/vnd.openxmlformats-officedocument.presentationml.slideLayout+xml"/>
  <Override PartName="/ppt/slideLayouts/slideLayout88.xml" ContentType="application/vnd.openxmlformats-officedocument.presentationml.slideLayout+xml"/>
  <Override PartName="/ppt/slideLayouts/slideLayout28.xml" ContentType="application/vnd.openxmlformats-officedocument.presentationml.slideLayout+xml"/>
  <Override PartName="/ppt/slideLayouts/slideLayout78.xml" ContentType="application/vnd.openxmlformats-officedocument.presentationml.slideLayout+xml"/>
  <Override PartName="/ppt/slideLayouts/slideLayout35.xml" ContentType="application/vnd.openxmlformats-officedocument.presentationml.slideLayout+xml"/>
  <Override PartName="/ppt/slideLayouts/slideLayout95.xml" ContentType="application/vnd.openxmlformats-officedocument.presentationml.slideLayout+xml"/>
  <Override PartName="/ppt/slideLayouts/slideLayout52.xml" ContentType="application/vnd.openxmlformats-officedocument.presentationml.slideLayout+xml"/>
  <Override PartName="/ppt/slideLayouts/slideLayout18.xml" ContentType="application/vnd.openxmlformats-officedocument.presentationml.slideLayout+xml"/>
  <Override PartName="/ppt/slideLayouts/slideLayout105.xml" ContentType="application/vnd.openxmlformats-officedocument.presentationml.slideLayout+xml"/>
  <Override PartName="/ppt/slideLayouts/slideLayout82.xml" ContentType="application/vnd.openxmlformats-officedocument.presentationml.slideLayout+xml"/>
  <Override PartName="/ppt/slideLayouts/slideLayout60.xml" ContentType="application/vnd.openxmlformats-officedocument.presentationml.slideLayout+xml"/>
  <Override PartName="/ppt/slideLayouts/slideLayout43.xml" ContentType="application/vnd.openxmlformats-officedocument.presentationml.slideLayout+xml"/>
  <Override PartName="/ppt/slideLayouts/slideLayout86.xml" ContentType="application/vnd.openxmlformats-officedocument.presentationml.slideLayout+xml"/>
  <Override PartName="/ppt/slideLayouts/slideLayout26.xml" ContentType="application/vnd.openxmlformats-officedocument.presentationml.slideLayout+xml"/>
  <Override PartName="/ppt/slideLayouts/slideLayout69.xml" ContentType="application/vnd.openxmlformats-officedocument.presentationml.slideLayout+xml"/>
  <Override PartName="/ppt/slideLayouts/slideLayout81.xml" ContentType="application/vnd.openxmlformats-officedocument.presentationml.slideLayout+xml"/>
  <Override PartName="/ppt/slideLayouts/slideLayout42.xml" ContentType="application/vnd.openxmlformats-officedocument.presentationml.slideLayout+xml"/>
  <Override PartName="/ppt/slideLayouts/slideLayout85.xml" ContentType="application/vnd.openxmlformats-officedocument.presentationml.slideLayout+xml"/>
  <Override PartName="/ppt/slideLayouts/_rels/slideLayout79.xml.rels" ContentType="application/vnd.openxmlformats-package.relationships+xml"/>
  <Override PartName="/ppt/slideLayouts/_rels/slideLayout36.xml.rels" ContentType="application/vnd.openxmlformats-package.relationships+xml"/>
  <Override PartName="/ppt/slideLayouts/_rels/slideLayout106.xml.rels" ContentType="application/vnd.openxmlformats-package.relationships+xml"/>
  <Override PartName="/ppt/slideLayouts/_rels/slideLayout24.xml.rels" ContentType="application/vnd.openxmlformats-package.relationships+xml"/>
  <Override PartName="/ppt/slideLayouts/_rels/slideLayout67.xml.rels" ContentType="application/vnd.openxmlformats-package.relationships+xml"/>
  <Override PartName="/ppt/slideLayouts/_rels/slideLayout87.xml.rels" ContentType="application/vnd.openxmlformats-package.relationships+xml"/>
  <Override PartName="/ppt/slideLayouts/_rels/slideLayout44.xml.rels" ContentType="application/vnd.openxmlformats-package.relationships+xml"/>
  <Override PartName="/ppt/slideLayouts/_rels/slideLayout31.xml.rels" ContentType="application/vnd.openxmlformats-package.relationships+xml"/>
  <Override PartName="/ppt/slideLayouts/_rels/slideLayout74.xml.rels" ContentType="application/vnd.openxmlformats-package.relationships+xml"/>
  <Override PartName="/ppt/slideLayouts/_rels/slideLayout22.xml.rels" ContentType="application/vnd.openxmlformats-package.relationships+xml"/>
  <Override PartName="/ppt/slideLayouts/_rels/slideLayout65.xml.rels" ContentType="application/vnd.openxmlformats-package.relationships+xml"/>
  <Override PartName="/ppt/slideLayouts/_rels/slideLayout104.xml.rels" ContentType="application/vnd.openxmlformats-package.relationships+xml"/>
  <Override PartName="/ppt/slideLayouts/_rels/slideLayout32.xml.rels" ContentType="application/vnd.openxmlformats-package.relationships+xml"/>
  <Override PartName="/ppt/slideLayouts/_rels/slideLayout75.xml.rels" ContentType="application/vnd.openxmlformats-package.relationships+xml"/>
  <Override PartName="/ppt/slideLayouts/_rels/slideLayout40.xml.rels" ContentType="application/vnd.openxmlformats-package.relationships+xml"/>
  <Override PartName="/ppt/slideLayouts/_rels/slideLayout83.xml.rels" ContentType="application/vnd.openxmlformats-package.relationships+xml"/>
  <Override PartName="/ppt/slideLayouts/_rels/slideLayout23.xml.rels" ContentType="application/vnd.openxmlformats-package.relationships+xml"/>
  <Override PartName="/ppt/slideLayouts/_rels/slideLayout66.xml.rels" ContentType="application/vnd.openxmlformats-package.relationships+xml"/>
  <Override PartName="/ppt/slideLayouts/_rels/slideLayout105.xml.rels" ContentType="application/vnd.openxmlformats-package.relationships+xml"/>
  <Override PartName="/ppt/slideLayouts/_rels/slideLayout50.xml.rels" ContentType="application/vnd.openxmlformats-package.relationships+xml"/>
  <Override PartName="/ppt/slideLayouts/_rels/slideLayout93.xml.rels" ContentType="application/vnd.openxmlformats-package.relationships+xml"/>
  <Override PartName="/ppt/slideLayouts/_rels/slideLayout33.xml.rels" ContentType="application/vnd.openxmlformats-package.relationships+xml"/>
  <Override PartName="/ppt/slideLayouts/_rels/slideLayout76.xml.rels" ContentType="application/vnd.openxmlformats-package.relationships+xml"/>
  <Override PartName="/ppt/slideLayouts/_rels/slideLayout41.xml.rels" ContentType="application/vnd.openxmlformats-package.relationships+xml"/>
  <Override PartName="/ppt/slideLayouts/_rels/slideLayout84.xml.rels" ContentType="application/vnd.openxmlformats-package.relationships+xml"/>
  <Override PartName="/ppt/slideLayouts/_rels/slideLayout94.xml.rels" ContentType="application/vnd.openxmlformats-package.relationships+xml"/>
  <Override PartName="/ppt/slideLayouts/_rels/slideLayout51.xml.rels" ContentType="application/vnd.openxmlformats-package.relationships+xml"/>
  <Override PartName="/ppt/slideLayouts/_rels/slideLayout77.xml.rels" ContentType="application/vnd.openxmlformats-package.relationships+xml"/>
  <Override PartName="/ppt/slideLayouts/_rels/slideLayout34.xml.rels" ContentType="application/vnd.openxmlformats-package.relationships+xml"/>
  <Override PartName="/ppt/slideLayouts/_rels/slideLayout17.xml.rels" ContentType="application/vnd.openxmlformats-package.relationships+xml"/>
  <Override PartName="/ppt/slideLayouts/_rels/slideLayout27.xml.rels" ContentType="application/vnd.openxmlformats-package.relationships+xml"/>
  <Override PartName="/ppt/slideLayouts/_rels/slideLayout61.xml.rels" ContentType="application/vnd.openxmlformats-package.relationships+xml"/>
  <Override PartName="/ppt/slideLayouts/_rels/slideLayout100.xml.rels" ContentType="application/vnd.openxmlformats-package.relationships+xml"/>
  <Override PartName="/ppt/slideLayouts/_rels/slideLayout19.xml.rels" ContentType="application/vnd.openxmlformats-package.relationships+xml"/>
  <Override PartName="/ppt/slideLayouts/_rels/slideLayout70.xml.rels" ContentType="application/vnd.openxmlformats-package.relationships+xml"/>
  <Override PartName="/ppt/slideLayouts/_rels/slideLayout62.xml.rels" ContentType="application/vnd.openxmlformats-package.relationships+xml"/>
  <Override PartName="/ppt/slideLayouts/_rels/slideLayout101.xml.rels" ContentType="application/vnd.openxmlformats-package.relationships+xml"/>
  <Override PartName="/ppt/slideLayouts/_rels/slideLayout71.xml.rels" ContentType="application/vnd.openxmlformats-package.relationships+xml"/>
  <Override PartName="/ppt/slideLayouts/_rels/slideLayout72.xml.rels" ContentType="application/vnd.openxmlformats-package.relationships+xml"/>
  <Override PartName="/ppt/slideLayouts/_rels/slideLayout80.xml.rels" ContentType="application/vnd.openxmlformats-package.relationships+xml"/>
  <Override PartName="/ppt/slideLayouts/_rels/slideLayout81.xml.rels" ContentType="application/vnd.openxmlformats-package.relationships+xml"/>
  <Override PartName="/ppt/slideLayouts/_rels/slideLayout82.xml.rels" ContentType="application/vnd.openxmlformats-package.relationships+xml"/>
  <Override PartName="/ppt/slideLayouts/_rels/slideLayout90.xml.rels" ContentType="application/vnd.openxmlformats-package.relationships+xml"/>
  <Override PartName="/ppt/slideLayouts/_rels/slideLayout92.xml.rels" ContentType="application/vnd.openxmlformats-package.relationships+xml"/>
  <Override PartName="/ppt/slideLayouts/_rels/slideLayout107.xml.rels" ContentType="application/vnd.openxmlformats-package.relationships+xml"/>
  <Override PartName="/ppt/slideLayouts/_rels/slideLayout68.xml.rels" ContentType="application/vnd.openxmlformats-package.relationships+xml"/>
  <Override PartName="/ppt/slideLayouts/_rels/slideLayout25.xml.rels" ContentType="application/vnd.openxmlformats-package.relationships+xml"/>
  <Override PartName="/ppt/slideLayouts/_rels/slideLayout91.xml.rels" ContentType="application/vnd.openxmlformats-package.relationships+xml"/>
  <Override PartName="/ppt/slideLayouts/_rels/slideLayout1.xml.rels" ContentType="application/vnd.openxmlformats-package.relationships+xml"/>
  <Override PartName="/ppt/slideLayouts/_rels/slideLayout47.xml.rels" ContentType="application/vnd.openxmlformats-package.relationships+xml"/>
  <Override PartName="/ppt/slideLayouts/_rels/slideLayout96.xml.rels" ContentType="application/vnd.openxmlformats-package.relationships+xml"/>
  <Override PartName="/ppt/slideLayouts/_rels/slideLayout10.xml.rels" ContentType="application/vnd.openxmlformats-package.relationships+xml"/>
  <Override PartName="/ppt/slideLayouts/_rels/slideLayout53.xml.rels" ContentType="application/vnd.openxmlformats-package.relationships+xml"/>
  <Override PartName="/ppt/slideLayouts/_rels/slideLayout37.xml.rels" ContentType="application/vnd.openxmlformats-package.relationships+xml"/>
  <Override PartName="/ppt/slideLayouts/_rels/slideLayout97.xml.rels" ContentType="application/vnd.openxmlformats-package.relationships+xml"/>
  <Override PartName="/ppt/slideLayouts/_rels/slideLayout11.xml.rels" ContentType="application/vnd.openxmlformats-package.relationships+xml"/>
  <Override PartName="/ppt/slideLayouts/_rels/slideLayout54.xml.rels" ContentType="application/vnd.openxmlformats-package.relationships+xml"/>
  <Override PartName="/ppt/slideLayouts/_rels/slideLayout2.xml.rels" ContentType="application/vnd.openxmlformats-package.relationships+xml"/>
  <Override PartName="/ppt/slideLayouts/_rels/slideLayout48.xml.rels" ContentType="application/vnd.openxmlformats-package.relationships+xml"/>
  <Override PartName="/ppt/slideLayouts/_rels/slideLayout38.xml.rels" ContentType="application/vnd.openxmlformats-package.relationships+xml"/>
  <Override PartName="/ppt/slideLayouts/_rels/slideLayout98.xml.rels" ContentType="application/vnd.openxmlformats-package.relationships+xml"/>
  <Override PartName="/ppt/slideLayouts/_rels/slideLayout12.xml.rels" ContentType="application/vnd.openxmlformats-package.relationships+xml"/>
  <Override PartName="/ppt/slideLayouts/_rels/slideLayout55.xml.rels" ContentType="application/vnd.openxmlformats-package.relationships+xml"/>
  <Override PartName="/ppt/slideLayouts/_rels/slideLayout3.xml.rels" ContentType="application/vnd.openxmlformats-package.relationships+xml"/>
  <Override PartName="/ppt/slideLayouts/_rels/slideLayout49.xml.rels" ContentType="application/vnd.openxmlformats-package.relationships+xml"/>
  <Override PartName="/ppt/slideLayouts/_rels/slideLayout59.xml.rels" ContentType="application/vnd.openxmlformats-package.relationships+xml"/>
  <Override PartName="/ppt/slideLayouts/_rels/slideLayout16.xml.rels" ContentType="application/vnd.openxmlformats-package.relationships+xml"/>
  <Override PartName="/ppt/slideLayouts/_rels/slideLayout58.xml.rels" ContentType="application/vnd.openxmlformats-package.relationships+xml"/>
  <Override PartName="/ppt/slideLayouts/_rels/slideLayout15.xml.rels" ContentType="application/vnd.openxmlformats-package.relationships+xml"/>
  <Override PartName="/ppt/slideLayouts/_rels/slideLayout30.xml.rels" ContentType="application/vnd.openxmlformats-package.relationships+xml"/>
  <Override PartName="/ppt/slideLayouts/_rels/slideLayout73.xml.rels" ContentType="application/vnd.openxmlformats-package.relationships+xml"/>
  <Override PartName="/ppt/slideLayouts/_rels/slideLayout39.xml.rels" ContentType="application/vnd.openxmlformats-package.relationships+xml"/>
  <Override PartName="/ppt/slideLayouts/_rels/slideLayout14.xml.rels" ContentType="application/vnd.openxmlformats-package.relationships+xml"/>
  <Override PartName="/ppt/slideLayouts/_rels/slideLayout57.xml.rels" ContentType="application/vnd.openxmlformats-package.relationships+xml"/>
  <Override PartName="/ppt/slideLayouts/_rels/slideLayout13.xml.rels" ContentType="application/vnd.openxmlformats-package.relationships+xml"/>
  <Override PartName="/ppt/slideLayouts/_rels/slideLayout56.xml.rels" ContentType="application/vnd.openxmlformats-package.relationships+xml"/>
  <Override PartName="/ppt/slideLayouts/_rels/slideLayout99.xml.rels" ContentType="application/vnd.openxmlformats-package.relationships+xml"/>
  <Override PartName="/ppt/slideLayouts/_rels/slideLayout7.xml.rels" ContentType="application/vnd.openxmlformats-package.relationships+xml"/>
  <Override PartName="/ppt/slideLayouts/_rels/slideLayout64.xml.rels" ContentType="application/vnd.openxmlformats-package.relationships+xml"/>
  <Override PartName="/ppt/slideLayouts/_rels/slideLayout103.xml.rels" ContentType="application/vnd.openxmlformats-package.relationships+xml"/>
  <Override PartName="/ppt/slideLayouts/_rels/slideLayout21.xml.rels" ContentType="application/vnd.openxmlformats-package.relationships+xml"/>
  <Override PartName="/ppt/slideLayouts/_rels/slideLayout8.xml.rels" ContentType="application/vnd.openxmlformats-package.relationships+xml"/>
  <Override PartName="/ppt/slideLayouts/_rels/slideLayout6.xml.rels" ContentType="application/vnd.openxmlformats-package.relationships+xml"/>
  <Override PartName="/ppt/slideLayouts/_rels/slideLayout102.xml.rels" ContentType="application/vnd.openxmlformats-package.relationships+xml"/>
  <Override PartName="/ppt/slideLayouts/_rels/slideLayout20.xml.rels" ContentType="application/vnd.openxmlformats-package.relationships+xml"/>
  <Override PartName="/ppt/slideLayouts/_rels/slideLayout63.xml.rels" ContentType="application/vnd.openxmlformats-package.relationships+xml"/>
  <Override PartName="/ppt/slideLayouts/_rels/slideLayout29.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46.xml.rels" ContentType="application/vnd.openxmlformats-package.relationships+xml"/>
  <Override PartName="/ppt/slideLayouts/_rels/slideLayout89.xml.rels" ContentType="application/vnd.openxmlformats-package.relationships+xml"/>
  <Override PartName="/ppt/slideLayouts/_rels/slideLayout9.xml.rels" ContentType="application/vnd.openxmlformats-package.relationships+xml"/>
  <Override PartName="/ppt/slideLayouts/_rels/slideLayout88.xml.rels" ContentType="application/vnd.openxmlformats-package.relationships+xml"/>
  <Override PartName="/ppt/slideLayouts/_rels/slideLayout45.xml.rels" ContentType="application/vnd.openxmlformats-package.relationships+xml"/>
  <Override PartName="/ppt/slideLayouts/_rels/slideLayout28.xml.rels" ContentType="application/vnd.openxmlformats-package.relationships+xml"/>
  <Override PartName="/ppt/slideLayouts/_rels/slideLayout78.xml.rels" ContentType="application/vnd.openxmlformats-package.relationships+xml"/>
  <Override PartName="/ppt/slideLayouts/_rels/slideLayout35.xml.rels" ContentType="application/vnd.openxmlformats-package.relationships+xml"/>
  <Override PartName="/ppt/slideLayouts/_rels/slideLayout18.xml.rels" ContentType="application/vnd.openxmlformats-package.relationships+xml"/>
  <Override PartName="/ppt/slideLayouts/_rels/slideLayout95.xml.rels" ContentType="application/vnd.openxmlformats-package.relationships+xml"/>
  <Override PartName="/ppt/slideLayouts/_rels/slideLayout52.xml.rels" ContentType="application/vnd.openxmlformats-package.relationships+xml"/>
  <Override PartName="/ppt/slideLayouts/_rels/slideLayout60.xml.rels" ContentType="application/vnd.openxmlformats-package.relationships+xml"/>
  <Override PartName="/ppt/slideLayouts/_rels/slideLayout86.xml.rels" ContentType="application/vnd.openxmlformats-package.relationships+xml"/>
  <Override PartName="/ppt/slideLayouts/_rels/slideLayout43.xml.rels" ContentType="application/vnd.openxmlformats-package.relationships+xml"/>
  <Override PartName="/ppt/slideLayouts/_rels/slideLayout108.xml.rels" ContentType="application/vnd.openxmlformats-package.relationships+xml"/>
  <Override PartName="/ppt/slideLayouts/_rels/slideLayout69.xml.rels" ContentType="application/vnd.openxmlformats-package.relationships+xml"/>
  <Override PartName="/ppt/slideLayouts/_rels/slideLayout26.xml.rels" ContentType="application/vnd.openxmlformats-package.relationships+xml"/>
  <Override PartName="/ppt/slideLayouts/_rels/slideLayout85.xml.rels" ContentType="application/vnd.openxmlformats-package.relationships+xml"/>
  <Override PartName="/ppt/slideLayouts/_rels/slideLayout42.xml.rels" ContentType="application/vnd.openxmlformats-package.relationships+xml"/>
  <Override PartName="/ppt/slideLayouts/slideLayout25.xml" ContentType="application/vnd.openxmlformats-officedocument.presentationml.slideLayout+xml"/>
  <Override PartName="/ppt/slideLayouts/slideLayout68.xml" ContentType="application/vnd.openxmlformats-officedocument.presentationml.slideLayout+xml"/>
  <Override PartName="/ppt/slideLayouts/slideLayout108.xml" ContentType="application/vnd.openxmlformats-officedocument.presentationml.slideLayout+xml"/>
  <Override PartName="/ppt/slideLayouts/slideLayout92.xml" ContentType="application/vnd.openxmlformats-officedocument.presentationml.slideLayout+xml"/>
  <Override PartName="/ppt/slideLayouts/slideLayout91.xml" ContentType="application/vnd.openxmlformats-officedocument.presentationml.slideLayout+xml"/>
  <Override PartName="/ppt/slideLayouts/slideLayout90.xml" ContentType="application/vnd.openxmlformats-officedocument.presentationml.slideLayout+xml"/>
  <Override PartName="/ppt/slideLayouts/slideLayout80.xml" ContentType="application/vnd.openxmlformats-officedocument.presentationml.slideLayout+xml"/>
  <Override PartName="/ppt/slideLayouts/slideLayout72.xml" ContentType="application/vnd.openxmlformats-officedocument.presentationml.slideLayout+xml"/>
  <Override PartName="/ppt/slideLayouts/slideLayout71.xml" ContentType="application/vnd.openxmlformats-officedocument.presentationml.slideLayout+xml"/>
  <Override PartName="/ppt/slideLayouts/slideLayout62.xml" ContentType="application/vnd.openxmlformats-officedocument.presentationml.slideLayout+xml"/>
  <Override PartName="/ppt/slideLayouts/slideLayout70.xml" ContentType="application/vnd.openxmlformats-officedocument.presentationml.slideLayout+xml"/>
  <Override PartName="/ppt/slideLayouts/slideLayout107.xml" ContentType="application/vnd.openxmlformats-officedocument.presentationml.slideLayout+xml"/>
  <Override PartName="/ppt/slideLayouts/slideLayout61.xml" ContentType="application/vnd.openxmlformats-officedocument.presentationml.slideLayout+xml"/>
  <Override PartName="/ppt/slideLayouts/slideLayout27.xml" ContentType="application/vnd.openxmlformats-officedocument.presentationml.slideLayout+xml"/>
  <Override PartName="/ppt/slideLayouts/slideLayout104.xml" ContentType="application/vnd.openxmlformats-officedocument.presentationml.slideLayout+xml"/>
  <Override PartName="/ppt/slideLayouts/slideLayout17.xml" ContentType="application/vnd.openxmlformats-officedocument.presentationml.slideLayout+xml"/>
  <Override PartName="/ppt/slideLayouts/slideLayout34.xml" ContentType="application/vnd.openxmlformats-officedocument.presentationml.slideLayout+xml"/>
  <Override PartName="/ppt/slideLayouts/slideLayout77.xml" ContentType="application/vnd.openxmlformats-officedocument.presentationml.slideLayout+xml"/>
  <Override PartName="/ppt/slideLayouts/slideLayout51.xml" ContentType="application/vnd.openxmlformats-officedocument.presentationml.slideLayout+xml"/>
  <Override PartName="/ppt/slideLayouts/slideLayout94.xml" ContentType="application/vnd.openxmlformats-officedocument.presentationml.slideLayout+xml"/>
  <Override PartName="/ppt/slideLayouts/slideLayout67.xml" ContentType="application/vnd.openxmlformats-officedocument.presentationml.slideLayout+xml"/>
  <Override PartName="/ppt/slideLayouts/slideLayout24.xml" ContentType="application/vnd.openxmlformats-officedocument.presentationml.slideLayout+xml"/>
  <Override PartName="/ppt/slideLayouts/slideLayout84.xml" ContentType="application/vnd.openxmlformats-officedocument.presentationml.slideLayout+xml"/>
  <Override PartName="/ppt/slideLayouts/slideLayout41.xml" ContentType="application/vnd.openxmlformats-officedocument.presentationml.slideLayout+xml"/>
  <Override PartName="/ppt/slideLayouts/slideLayout76.xml" ContentType="application/vnd.openxmlformats-officedocument.presentationml.slideLayout+xml"/>
  <Override PartName="/ppt/slideLayouts/slideLayout33.xml" ContentType="application/vnd.openxmlformats-officedocument.presentationml.slideLayout+xml"/>
  <Override PartName="/ppt/slideLayouts/slideLayout93.xml" ContentType="application/vnd.openxmlformats-officedocument.presentationml.slideLayout+xml"/>
  <Override PartName="/ppt/slideLayouts/slideLayout50.xml" ContentType="application/vnd.openxmlformats-officedocument.presentationml.slideLayout+xml"/>
  <Override PartName="/ppt/slideLayouts/slideLayout19.xml" ContentType="application/vnd.openxmlformats-officedocument.presentationml.slideLayout+xml"/>
  <Override PartName="/ppt/slideLayouts/slideLayout106.xml" ContentType="application/vnd.openxmlformats-officedocument.presentationml.slideLayout+xml"/>
  <Override PartName="/ppt/slideLayouts/slideLayout66.xml" ContentType="application/vnd.openxmlformats-officedocument.presentationml.slideLayout+xml"/>
  <Override PartName="/ppt/slideLayouts/slideLayout23.xml" ContentType="application/vnd.openxmlformats-officedocument.presentationml.slideLayout+xml"/>
  <Override PartName="/ppt/slideLayouts/slideLayout83.xml" ContentType="application/vnd.openxmlformats-officedocument.presentationml.slideLayout+xml"/>
  <Override PartName="/ppt/slideLayouts/slideLayout40.xml" ContentType="application/vnd.openxmlformats-officedocument.presentationml.slideLayout+xml"/>
  <Override PartName="/ppt/slideLayouts/slideLayout75.xml" ContentType="application/vnd.openxmlformats-officedocument.presentationml.slideLayout+xml"/>
  <Override PartName="/ppt/slideLayouts/slideLayout32.xml" ContentType="application/vnd.openxmlformats-officedocument.presentationml.slideLayout+xml"/>
  <Override PartName="/ppt/slideLayouts/slideLayout65.xml" ContentType="application/vnd.openxmlformats-officedocument.presentationml.slideLayout+xml"/>
  <Override PartName="/ppt/slideLayouts/slideLayout22.xml" ContentType="application/vnd.openxmlformats-officedocument.presentationml.slideLayout+xml"/>
  <Override PartName="/ppt/slideLayouts/slideLayout9.xml" ContentType="application/vnd.openxmlformats-officedocument.presentationml.slideLayout+xml"/>
  <Override PartName="/ppt/slideLayouts/slideLayout74.xml" ContentType="application/vnd.openxmlformats-officedocument.presentationml.slideLayout+xml"/>
  <Override PartName="/ppt/slideLayouts/slideLayout31.xml" ContentType="application/vnd.openxmlformats-officedocument.presentationml.slideLayout+xml"/>
  <Override PartName="/ppt/slideLayouts/slideLayout44.xml" ContentType="application/vnd.openxmlformats-officedocument.presentationml.slideLayout+xml"/>
  <Override PartName="/ppt/slideLayouts/slideLayout87.xml" ContentType="application/vnd.openxmlformats-officedocument.presentationml.slideLayout+xml"/>
  <Override PartName="/ppt/slideLayouts/slideLayout36.xml" ContentType="application/vnd.openxmlformats-officedocument.presentationml.slideLayout+xml"/>
  <Override PartName="/ppt/slideLayouts/slideLayout79.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Masters/_rels/notesMaster1.xml.rels" ContentType="application/vnd.openxmlformats-package.relationships+xml"/>
  <Override PartName="/ppt/notesMasters/notesMaster1.xml" ContentType="application/vnd.openxmlformats-officedocument.presentationml.notesMaster+xml"/>
  <Override PartName="/ppt/media/image127.png" ContentType="image/png"/>
  <Override PartName="/ppt/media/image36.png" ContentType="image/png"/>
  <Override PartName="/ppt/media/image110.emf" ContentType="image/x-emf"/>
  <Override PartName="/ppt/media/image126.png" ContentType="image/png"/>
  <Override PartName="/ppt/media/image35.png" ContentType="image/png"/>
  <Override PartName="/ppt/media/image124.png" ContentType="image/png"/>
  <Override PartName="/ppt/media/image33.png" ContentType="image/png"/>
  <Override PartName="/ppt/media/image43.png" ContentType="image/png"/>
  <Override PartName="/ppt/media/image134.png" ContentType="image/png"/>
  <Override PartName="/ppt/media/image78.png" ContentType="image/png"/>
  <Override PartName="/ppt/media/image52.png" ContentType="image/png"/>
  <Override PartName="/ppt/media/image68.png" ContentType="image/png"/>
  <Override PartName="/ppt/media/image42.png" ContentType="image/png"/>
  <Override PartName="/ppt/media/image133.png" ContentType="image/png"/>
  <Override PartName="/ppt/media/image77.png" ContentType="image/png"/>
  <Override PartName="/ppt/media/image94.png" ContentType="image/png"/>
  <Override PartName="/ppt/media/image51.png" ContentType="image/png"/>
  <Override PartName="/ppt/media/image17.png" ContentType="image/png"/>
  <Override PartName="/ppt/media/image67.png" ContentType="image/png"/>
  <Override PartName="/ppt/media/image84.png" ContentType="image/png"/>
  <Override PartName="/ppt/media/image83.png" ContentType="image/png"/>
  <Override PartName="/ppt/media/image7.jpeg" ContentType="image/jpeg"/>
  <Override PartName="/ppt/media/image6.jpeg" ContentType="image/jpeg"/>
  <Override PartName="/ppt/media/image50.png" ContentType="image/png"/>
  <Override PartName="/ppt/media/image93.png" ContentType="image/png"/>
  <Override PartName="/ppt/media/image16.png" ContentType="image/png"/>
  <Override PartName="/ppt/media/image59.png" ContentType="image/png"/>
  <Override PartName="/ppt/media/image108.wmf" ContentType="image/x-wmf"/>
  <Override PartName="/ppt/media/image4.jpeg" ContentType="image/jpeg"/>
  <Override PartName="/ppt/media/image48.png" ContentType="image/png"/>
  <Override PartName="/ppt/media/image45.png" ContentType="image/png"/>
  <Override PartName="/ppt/media/image88.png" ContentType="image/png"/>
  <Override PartName="/ppt/media/image107.emf" ContentType="image/x-emf"/>
  <Override PartName="/ppt/media/image47.png" ContentType="image/png"/>
  <Override PartName="/ppt/media/image128.png" ContentType="image/png"/>
  <Override PartName="/ppt/media/image37.png" ContentType="image/png"/>
  <Override PartName="/ppt/media/image53.png" ContentType="image/png"/>
  <Override PartName="/ppt/media/image96.png" ContentType="image/png"/>
  <Override PartName="/ppt/media/image66.png" ContentType="image/png"/>
  <Override PartName="/ppt/media/image49.png" ContentType="image/png"/>
  <Override PartName="/ppt/media/image57.png" ContentType="image/png"/>
  <Override PartName="/ppt/media/image14.png" ContentType="image/png"/>
  <Override PartName="/ppt/media/image130.png" ContentType="image/png"/>
  <Override PartName="/ppt/media/image86.png" ContentType="image/png"/>
  <Override PartName="/ppt/media/image28.jpeg" ContentType="image/jpeg"/>
  <Override PartName="/ppt/media/image2.png" ContentType="image/png"/>
  <Override PartName="/ppt/media/image41.png" ContentType="image/png"/>
  <Override PartName="/ppt/media/image132.png" ContentType="image/png"/>
  <Override PartName="/ppt/media/image76.png" ContentType="image/png"/>
  <Override PartName="/ppt/media/image58.jpeg" ContentType="image/jpeg"/>
  <Override PartName="/ppt/media/image40.png" ContentType="image/png"/>
  <Override PartName="/ppt/media/image131.png" ContentType="image/png"/>
  <Override PartName="/ppt/media/image64.png" ContentType="image/png"/>
  <Override PartName="/ppt/media/image56.png" ContentType="image/png"/>
  <Override PartName="/ppt/media/image1.png" ContentType="image/png"/>
  <Override PartName="/ppt/media/image105.wmf" ContentType="image/x-wmf"/>
  <Override PartName="/ppt/media/image73.png" ContentType="image/png"/>
  <Override PartName="/ppt/media/image39.png" ContentType="image/png"/>
  <Override PartName="/ppt/media/image63.png" ContentType="image/png"/>
  <Override PartName="/ppt/media/image3.jpeg" ContentType="image/jpeg"/>
  <Override PartName="/ppt/media/image55.png" ContentType="image/png"/>
  <Override PartName="/ppt/media/image12.png" ContentType="image/png"/>
  <Override PartName="/ppt/media/image129.png" ContentType="image/png"/>
  <Override PartName="/ppt/media/image38.png" ContentType="image/png"/>
  <Override PartName="/ppt/media/image97.png" ContentType="image/png"/>
  <Override PartName="/ppt/media/image103.wmf" ContentType="image/x-wmf"/>
  <Override PartName="/ppt/media/image5.jpeg" ContentType="image/jpeg"/>
  <Override PartName="/ppt/media/image69.png" ContentType="image/png"/>
  <Override PartName="/ppt/media/image79.png" ContentType="image/png"/>
  <Override PartName="/ppt/media/image19.png" ContentType="image/png"/>
  <Override PartName="/ppt/media/image44.png" ContentType="image/png"/>
  <Override PartName="/ppt/media/image87.png" ContentType="image/png"/>
  <Override PartName="/ppt/media/image118.png" ContentType="image/png"/>
  <Override PartName="/ppt/media/image27.png" ContentType="image/png"/>
  <Override PartName="/ppt/media/image46.png" ContentType="image/png"/>
  <Override PartName="/ppt/media/image29.png" ContentType="image/png"/>
  <Override PartName="/ppt/media/image60.png" ContentType="image/png"/>
  <Override PartName="/ppt/media/image61.png" ContentType="image/png"/>
  <Override PartName="/ppt/media/image62.png" ContentType="image/png"/>
  <Override PartName="/ppt/media/image70.png" ContentType="image/png"/>
  <Override PartName="/ppt/media/image71.png" ContentType="image/png"/>
  <Override PartName="/ppt/media/image72.png" ContentType="image/png"/>
  <Override PartName="/ppt/media/image54.png" ContentType="image/png"/>
  <Override PartName="/ppt/media/image74.wmf" ContentType="image/x-wmf"/>
  <Override PartName="/ppt/media/image23.png" ContentType="image/png"/>
  <Override PartName="/ppt/media/image114.png" ContentType="image/png"/>
  <Override PartName="/ppt/media/image9.jpeg" ContentType="image/jpeg"/>
  <Override PartName="/ppt/media/image80.png" ContentType="image/png"/>
  <Override PartName="/ppt/media/image81.png" ContentType="image/png"/>
  <Override PartName="/ppt/media/image82.png" ContentType="image/png"/>
  <Override PartName="/ppt/media/image65.png" ContentType="image/png"/>
  <Override PartName="/ppt/media/image85.wmf" ContentType="image/x-wmf"/>
  <Override PartName="/ppt/media/image34.png" ContentType="image/png"/>
  <Override PartName="/ppt/media/image125.png" ContentType="image/png"/>
  <Override PartName="/ppt/media/image89.jpeg" ContentType="image/jpeg"/>
  <Override PartName="/ppt/media/image90.png" ContentType="image/png"/>
  <Override PartName="/ppt/media/image91.png" ContentType="image/png"/>
  <Override PartName="/ppt/media/image92.png" ContentType="image/png"/>
  <Override PartName="/ppt/media/image75.png" ContentType="image/png"/>
  <Override PartName="/ppt/media/image95.wmf" ContentType="image/x-wmf"/>
  <Override PartName="/ppt/media/image100.png" ContentType="image/png"/>
  <Override PartName="/ppt/media/image10.png" ContentType="image/png"/>
  <Override PartName="/ppt/media/image99.png" ContentType="image/png"/>
  <Override PartName="/ppt/media/image101.png" ContentType="image/png"/>
  <Override PartName="/ppt/media/image11.png" ContentType="image/png"/>
  <Override PartName="/ppt/media/image102.png" ContentType="image/png"/>
  <Override PartName="/ppt/media/image13.png" ContentType="image/png"/>
  <Override PartName="/ppt/media/image8.jpeg" ContentType="image/jpeg"/>
  <Override PartName="/ppt/media/image104.png" ContentType="image/png"/>
  <Override PartName="/ppt/media/image15.png" ContentType="image/png"/>
  <Override PartName="/ppt/media/image106.png" ContentType="image/png"/>
  <Override PartName="/ppt/media/image18.png" ContentType="image/png"/>
  <Override PartName="/ppt/media/image109.png" ContentType="image/png"/>
  <Override PartName="/ppt/media/image20.png" ContentType="image/png"/>
  <Override PartName="/ppt/media/image111.png" ContentType="image/png"/>
  <Override PartName="/ppt/media/image21.png" ContentType="image/png"/>
  <Override PartName="/ppt/media/image112.png" ContentType="image/png"/>
  <Override PartName="/ppt/media/image22.png" ContentType="image/png"/>
  <Override PartName="/ppt/media/image113.png" ContentType="image/png"/>
  <Override PartName="/ppt/media/image24.png" ContentType="image/png"/>
  <Override PartName="/ppt/media/image115.png" ContentType="image/png"/>
  <Override PartName="/ppt/media/image25.png" ContentType="image/png"/>
  <Override PartName="/ppt/media/image116.png" ContentType="image/png"/>
  <Override PartName="/ppt/media/image26.png" ContentType="image/png"/>
  <Override PartName="/ppt/media/image117.png" ContentType="image/png"/>
  <Override PartName="/ppt/media/image119.png" ContentType="image/png"/>
  <Override PartName="/ppt/media/image120.png" ContentType="image/png"/>
  <Override PartName="/ppt/media/image30.png" ContentType="image/png"/>
  <Override PartName="/ppt/media/image121.png" ContentType="image/png"/>
  <Override PartName="/ppt/media/image31.png" ContentType="image/png"/>
  <Override PartName="/ppt/media/image122.png" ContentType="image/png"/>
  <Override PartName="/ppt/media/image32.png" ContentType="image/png"/>
  <Override PartName="/ppt/media/image98.tif" ContentType="image/tiff"/>
  <Override PartName="/ppt/media/image123.png" ContentType="image/png"/>
  <Override PartName="/ppt/slides/_rels/slide66.xml.rels" ContentType="application/vnd.openxmlformats-package.relationships+xml"/>
  <Override PartName="/ppt/slides/_rels/slide23.xml.rels" ContentType="application/vnd.openxmlformats-package.relationships+xml"/>
  <Override PartName="/ppt/slides/_rels/slide119.xml.rels" ContentType="application/vnd.openxmlformats-package.relationships+xml"/>
  <Override PartName="/ppt/slides/_rels/slide93.xml.rels" ContentType="application/vnd.openxmlformats-package.relationships+xml"/>
  <Override PartName="/ppt/slides/_rels/slide50.xml.rels" ContentType="application/vnd.openxmlformats-package.relationships+xml"/>
  <Override PartName="/ppt/slides/_rels/slide103.xml.rels" ContentType="application/vnd.openxmlformats-package.relationships+xml"/>
  <Override PartName="/ppt/slides/_rels/slide76.xml.rels" ContentType="application/vnd.openxmlformats-package.relationships+xml"/>
  <Override PartName="/ppt/slides/_rels/slide33.xml.rels" ContentType="application/vnd.openxmlformats-package.relationships+xml"/>
  <Override PartName="/ppt/slides/_rels/slide24.xml.rels" ContentType="application/vnd.openxmlformats-package.relationships+xml"/>
  <Override PartName="/ppt/slides/_rels/slide67.xml.rels" ContentType="application/vnd.openxmlformats-package.relationships+xml"/>
  <Override PartName="/ppt/slides/_rels/slide94.xml.rels" ContentType="application/vnd.openxmlformats-package.relationships+xml"/>
  <Override PartName="/ppt/slides/_rels/slide51.xml.rels" ContentType="application/vnd.openxmlformats-package.relationships+xml"/>
  <Override PartName="/ppt/slides/_rels/slide104.xml.rels" ContentType="application/vnd.openxmlformats-package.relationships+xml"/>
  <Override PartName="/ppt/slides/_rels/slide77.xml.rels" ContentType="application/vnd.openxmlformats-package.relationships+xml"/>
  <Override PartName="/ppt/slides/_rels/slide34.xml.rels" ContentType="application/vnd.openxmlformats-package.relationships+xml"/>
  <Override PartName="/ppt/slides/_rels/slide100.xml.rels" ContentType="application/vnd.openxmlformats-package.relationships+xml"/>
  <Override PartName="/ppt/slides/_rels/slide90.xml.rels" ContentType="application/vnd.openxmlformats-package.relationships+xml"/>
  <Override PartName="/ppt/slides/_rels/slide17.xml.rels" ContentType="application/vnd.openxmlformats-package.relationships+xml"/>
  <Override PartName="/ppt/slides/_rels/slide25.xml.rels" ContentType="application/vnd.openxmlformats-package.relationships+xml"/>
  <Override PartName="/ppt/slides/_rels/slide68.xml.rels" ContentType="application/vnd.openxmlformats-package.relationships+xml"/>
  <Override PartName="/ppt/slides/_rels/slide95.xml.rels" ContentType="application/vnd.openxmlformats-package.relationships+xml"/>
  <Override PartName="/ppt/slides/_rels/slide52.xml.rels" ContentType="application/vnd.openxmlformats-package.relationships+xml"/>
  <Override PartName="/ppt/slides/_rels/slide105.xml.rels" ContentType="application/vnd.openxmlformats-package.relationships+xml"/>
  <Override PartName="/ppt/slides/_rels/slide78.xml.rels" ContentType="application/vnd.openxmlformats-package.relationships+xml"/>
  <Override PartName="/ppt/slides/_rels/slide35.xml.rels" ContentType="application/vnd.openxmlformats-package.relationships+xml"/>
  <Override PartName="/ppt/slides/_rels/slide101.xml.rels" ContentType="application/vnd.openxmlformats-package.relationships+xml"/>
  <Override PartName="/ppt/slides/_rels/slide91.xml.rels" ContentType="application/vnd.openxmlformats-package.relationships+xml"/>
  <Override PartName="/ppt/slides/_rels/slide18.xml.rels" ContentType="application/vnd.openxmlformats-package.relationships+xml"/>
  <Override PartName="/ppt/slides/_rels/slide69.xml.rels" ContentType="application/vnd.openxmlformats-package.relationships+xml"/>
  <Override PartName="/ppt/slides/_rels/slide26.xml.rels" ContentType="application/vnd.openxmlformats-package.relationships+xml"/>
  <Override PartName="/ppt/slides/_rels/slide79.xml.rels" ContentType="application/vnd.openxmlformats-package.relationships+xml"/>
  <Override PartName="/ppt/slides/_rels/slide36.xml.rels" ContentType="application/vnd.openxmlformats-package.relationships+xml"/>
  <Override PartName="/ppt/slides/_rels/slide102.xml.rels" ContentType="application/vnd.openxmlformats-package.relationships+xml"/>
  <Override PartName="/ppt/slides/_rels/slide92.xml.rels" ContentType="application/vnd.openxmlformats-package.relationships+xml"/>
  <Override PartName="/ppt/slides/_rels/slide71.xml.rels" ContentType="application/vnd.openxmlformats-package.relationships+xml"/>
  <Override PartName="/ppt/slides/_rels/slide110.xml.rels" ContentType="application/vnd.openxmlformats-package.relationships+xml"/>
  <Override PartName="/ppt/slides/_rels/slide72.xml.rels" ContentType="application/vnd.openxmlformats-package.relationships+xml"/>
  <Override PartName="/ppt/slides/_rels/slide111.xml.rels" ContentType="application/vnd.openxmlformats-package.relationships+xml"/>
  <Override PartName="/ppt/slides/_rels/slide75.xml.rels" ContentType="application/vnd.openxmlformats-package.relationships+xml"/>
  <Override PartName="/ppt/slides/_rels/slide32.xml.rels" ContentType="application/vnd.openxmlformats-package.relationships+xml"/>
  <Override PartName="/ppt/slides/_rels/slide107.xml.rels" ContentType="application/vnd.openxmlformats-package.relationships+xml"/>
  <Override PartName="/ppt/slides/_rels/slide97.xml.rels" ContentType="application/vnd.openxmlformats-package.relationships+xml"/>
  <Override PartName="/ppt/slides/_rels/slide54.xml.rels" ContentType="application/vnd.openxmlformats-package.relationships+xml"/>
  <Override PartName="/ppt/slides/_rels/slide11.xml.rels" ContentType="application/vnd.openxmlformats-package.relationships+xml"/>
  <Override PartName="/ppt/slides/_rels/slide106.xml.rels" ContentType="application/vnd.openxmlformats-package.relationships+xml"/>
  <Override PartName="/ppt/slides/_rels/slide96.xml.rels" ContentType="application/vnd.openxmlformats-package.relationships+xml"/>
  <Override PartName="/ppt/slides/_rels/slide53.xml.rels" ContentType="application/vnd.openxmlformats-package.relationships+xml"/>
  <Override PartName="/ppt/slides/_rels/slide10.xml.rels" ContentType="application/vnd.openxmlformats-package.relationships+xml"/>
  <Override PartName="/ppt/slides/_rels/slide108.xml.rels" ContentType="application/vnd.openxmlformats-package.relationships+xml"/>
  <Override PartName="/ppt/slides/_rels/slide98.xml.rels" ContentType="application/vnd.openxmlformats-package.relationships+xml"/>
  <Override PartName="/ppt/slides/_rels/slide55.xml.rels" ContentType="application/vnd.openxmlformats-package.relationships+xml"/>
  <Override PartName="/ppt/slides/_rels/slide12.xml.rels" ContentType="application/vnd.openxmlformats-package.relationships+xml"/>
  <Override PartName="/ppt/slides/_rels/slide116.xml.rels" ContentType="application/vnd.openxmlformats-package.relationships+xml"/>
  <Override PartName="/ppt/slides/_rels/slide63.xml.rels" ContentType="application/vnd.openxmlformats-package.relationships+xml"/>
  <Override PartName="/ppt/slides/_rels/slide20.xml.rels" ContentType="application/vnd.openxmlformats-package.relationships+xml"/>
  <Override PartName="/ppt/slides/_rels/slide109.xml.rels" ContentType="application/vnd.openxmlformats-package.relationships+xml"/>
  <Override PartName="/ppt/slides/_rels/slide99.xml.rels" ContentType="application/vnd.openxmlformats-package.relationships+xml"/>
  <Override PartName="/ppt/slides/_rels/slide56.xml.rels" ContentType="application/vnd.openxmlformats-package.relationships+xml"/>
  <Override PartName="/ppt/slides/_rels/slide13.xml.rels" ContentType="application/vnd.openxmlformats-package.relationships+xml"/>
  <Override PartName="/ppt/slides/_rels/slide38.xml.rels" ContentType="application/vnd.openxmlformats-package.relationships+xml"/>
  <Override PartName="/ppt/slides/_rels/slide81.xml.rels" ContentType="application/vnd.openxmlformats-package.relationships+xml"/>
  <Override PartName="/ppt/slides/_rels/slide39.xml.rels" ContentType="application/vnd.openxmlformats-package.relationships+xml"/>
  <Override PartName="/ppt/slides/_rels/slide82.xml.rels" ContentType="application/vnd.openxmlformats-package.relationships+xml"/>
  <Override PartName="/ppt/slides/_rels/slide47.xml.rels" ContentType="application/vnd.openxmlformats-package.relationships+xml"/>
  <Override PartName="/ppt/slides/_rels/slide4.xml.rels" ContentType="application/vnd.openxmlformats-package.relationships+xml"/>
  <Override PartName="/ppt/slides/_rels/slide73.xml.rels" ContentType="application/vnd.openxmlformats-package.relationships+xml"/>
  <Override PartName="/ppt/slides/_rels/slide30.xml.rels" ContentType="application/vnd.openxmlformats-package.relationships+xml"/>
  <Override PartName="/ppt/slides/_rels/slide14.xml.rels" ContentType="application/vnd.openxmlformats-package.relationships+xml"/>
  <Override PartName="/ppt/slides/_rels/slide57.xml.rels" ContentType="application/vnd.openxmlformats-package.relationships+xml"/>
  <Override PartName="/ppt/slides/_rels/slide31.xml.rels" ContentType="application/vnd.openxmlformats-package.relationships+xml"/>
  <Override PartName="/ppt/slides/_rels/slide74.xml.rels" ContentType="application/vnd.openxmlformats-package.relationships+xml"/>
  <Override PartName="/ppt/slides/_rels/slide48.xml.rels" ContentType="application/vnd.openxmlformats-package.relationships+xml"/>
  <Override PartName="/ppt/slides/_rels/slide5.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_rels/slide15.xml.rels" ContentType="application/vnd.openxmlformats-package.relationships+xml"/>
  <Override PartName="/ppt/slides/_rels/slide58.xml.rels" ContentType="application/vnd.openxmlformats-package.relationships+xml"/>
  <Override PartName="/ppt/slides/_rels/slide49.xml.rels" ContentType="application/vnd.openxmlformats-package.relationships+xml"/>
  <Override PartName="/ppt/slides/_rels/slide6.xml.rels" ContentType="application/vnd.openxmlformats-package.relationships+xml"/>
  <Override PartName="/ppt/slides/_rels/slide42.xml.rels" ContentType="application/vnd.openxmlformats-package.relationships+xml"/>
  <Override PartName="/ppt/slides/_rels/slide85.xml.rels" ContentType="application/vnd.openxmlformats-package.relationships+xml"/>
  <Override PartName="/ppt/slides/_rels/slide7.xml.rels" ContentType="application/vnd.openxmlformats-package.relationships+xml"/>
  <Override PartName="/ppt/slides/_rels/slide84.xml.rels" ContentType="application/vnd.openxmlformats-package.relationships+xml"/>
  <Override PartName="/ppt/slides/_rels/slide41.xml.rels" ContentType="application/vnd.openxmlformats-package.relationships+xml"/>
  <Override PartName="/ppt/slides/_rels/slide83.xml.rels" ContentType="application/vnd.openxmlformats-package.relationships+xml"/>
  <Override PartName="/ppt/slides/_rels/slide40.xml.rels" ContentType="application/vnd.openxmlformats-package.relationships+xml"/>
  <Override PartName="/ppt/slides/_rels/slide59.xml.rels" ContentType="application/vnd.openxmlformats-package.relationships+xml"/>
  <Override PartName="/ppt/slides/_rels/slide16.xml.rels" ContentType="application/vnd.openxmlformats-package.relationships+xml"/>
  <Override PartName="/ppt/slides/_rels/slide86.xml.rels" ContentType="application/vnd.openxmlformats-package.relationships+xml"/>
  <Override PartName="/ppt/slides/_rels/slide43.xml.rels" ContentType="application/vnd.openxmlformats-package.relationships+xml"/>
  <Override PartName="/ppt/slides/_rels/slide80.xml.rels" ContentType="application/vnd.openxmlformats-package.relationships+xml"/>
  <Override PartName="/ppt/slides/_rels/slide29.xml.rels" ContentType="application/vnd.openxmlformats-package.relationships+xml"/>
  <Override PartName="/ppt/slides/_rels/slide120.xml.rels" ContentType="application/vnd.openxmlformats-package.relationships+xml"/>
  <Override PartName="/ppt/slides/_rels/slide37.xml.rels" ContentType="application/vnd.openxmlformats-package.relationships+xml"/>
  <Override PartName="/ppt/slides/_rels/slide27.xml.rels" ContentType="application/vnd.openxmlformats-package.relationships+xml"/>
  <Override PartName="/ppt/slides/_rels/slide61.xml.rels" ContentType="application/vnd.openxmlformats-package.relationships+xml"/>
  <Override PartName="/ppt/slides/_rels/slide114.xml.rels" ContentType="application/vnd.openxmlformats-package.relationships+xml"/>
  <Override PartName="/ppt/slides/_rels/slide112.xml.rels" ContentType="application/vnd.openxmlformats-package.relationships+xml"/>
  <Override PartName="/ppt/slides/_rels/slide28.xml.rels" ContentType="application/vnd.openxmlformats-package.relationships+xml"/>
  <Override PartName="/ppt/slides/_rels/slide87.xml.rels" ContentType="application/vnd.openxmlformats-package.relationships+xml"/>
  <Override PartName="/ppt/slides/_rels/slide44.xml.rels" ContentType="application/vnd.openxmlformats-package.relationships+xml"/>
  <Override PartName="/ppt/slides/_rels/slide1.xml.rels" ContentType="application/vnd.openxmlformats-package.relationships+xml"/>
  <Override PartName="/ppt/slides/_rels/slide62.xml.rels" ContentType="application/vnd.openxmlformats-package.relationships+xml"/>
  <Override PartName="/ppt/slides/_rels/slide115.xml.rels" ContentType="application/vnd.openxmlformats-package.relationships+xml"/>
  <Override PartName="/ppt/slides/_rels/slide60.xml.rels" ContentType="application/vnd.openxmlformats-package.relationships+xml"/>
  <Override PartName="/ppt/slides/_rels/slide113.xml.rels" ContentType="application/vnd.openxmlformats-package.relationships+xml"/>
  <Override PartName="/ppt/slides/_rels/slide3.xml.rels" ContentType="application/vnd.openxmlformats-package.relationships+xml"/>
  <Override PartName="/ppt/slides/_rels/slide46.xml.rels" ContentType="application/vnd.openxmlformats-package.relationships+xml"/>
  <Override PartName="/ppt/slides/_rels/slide89.xml.rels" ContentType="application/vnd.openxmlformats-package.relationships+xml"/>
  <Override PartName="/ppt/slides/_rels/slide70.xml.rels" ContentType="application/vnd.openxmlformats-package.relationships+xml"/>
  <Override PartName="/ppt/slides/_rels/slide19.xml.rels" ContentType="application/vnd.openxmlformats-package.relationships+xml"/>
  <Override PartName="/ppt/slides/_rels/slide2.xml.rels" ContentType="application/vnd.openxmlformats-package.relationships+xml"/>
  <Override PartName="/ppt/slides/_rels/slide45.xml.rels" ContentType="application/vnd.openxmlformats-package.relationships+xml"/>
  <Override PartName="/ppt/slides/_rels/slide88.xml.rels" ContentType="application/vnd.openxmlformats-package.relationships+xml"/>
  <Override PartName="/ppt/slides/_rels/slide65.xml.rels" ContentType="application/vnd.openxmlformats-package.relationships+xml"/>
  <Override PartName="/ppt/slides/_rels/slide118.xml.rels" ContentType="application/vnd.openxmlformats-package.relationships+xml"/>
  <Override PartName="/ppt/slides/_rels/slide22.xml.rels" ContentType="application/vnd.openxmlformats-package.relationships+xml"/>
  <Override PartName="/ppt/slides/_rels/slide117.xml.rels" ContentType="application/vnd.openxmlformats-package.relationships+xml"/>
  <Override PartName="/ppt/slides/_rels/slide64.xml.rels" ContentType="application/vnd.openxmlformats-package.relationships+xml"/>
  <Override PartName="/ppt/slides/_rels/slide21.xml.rels" ContentType="application/vnd.openxmlformats-package.relationships+xml"/>
  <Override PartName="/ppt/slides/slide49.xml" ContentType="application/vnd.openxmlformats-officedocument.presentationml.slide+xml"/>
  <Override PartName="/ppt/slides/slide115.xml" ContentType="application/vnd.openxmlformats-officedocument.presentationml.slide+xml"/>
  <Override PartName="/ppt/slides/slide48.xml" ContentType="application/vnd.openxmlformats-officedocument.presentationml.slide+xml"/>
  <Override PartName="/ppt/slides/slide114.xml" ContentType="application/vnd.openxmlformats-officedocument.presentationml.slide+xml"/>
  <Override PartName="/ppt/slides/slide47.xml" ContentType="application/vnd.openxmlformats-officedocument.presentationml.slide+xml"/>
  <Override PartName="/ppt/slides/slide113.xml" ContentType="application/vnd.openxmlformats-officedocument.presentationml.slide+xml"/>
  <Override PartName="/ppt/slides/slide9.xml" ContentType="application/vnd.openxmlformats-officedocument.presentationml.slide+xml"/>
  <Override PartName="/ppt/slides/slide43.xml" ContentType="application/vnd.openxmlformats-officedocument.presentationml.slide+xml"/>
  <Override PartName="/ppt/slides/slide86.xml" ContentType="application/vnd.openxmlformats-officedocument.presentationml.slide+xml"/>
  <Override PartName="/ppt/slides/slide8.xml" ContentType="application/vnd.openxmlformats-officedocument.presentationml.slide+xml"/>
  <Override PartName="/ppt/slides/slide42.xml" ContentType="application/vnd.openxmlformats-officedocument.presentationml.slide+xml"/>
  <Override PartName="/ppt/slides/slide85.xml" ContentType="application/vnd.openxmlformats-officedocument.presentationml.slide+xml"/>
  <Override PartName="/ppt/slides/slide59.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slides/slide41.xml" ContentType="application/vnd.openxmlformats-officedocument.presentationml.slide+xml"/>
  <Override PartName="/ppt/slides/slide84.xml" ContentType="application/vnd.openxmlformats-officedocument.presentationml.slide+xml"/>
  <Override PartName="/ppt/slides/slide58.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40.xml" ContentType="application/vnd.openxmlformats-officedocument.presentationml.slide+xml"/>
  <Override PartName="/ppt/slides/slide83.xml" ContentType="application/vnd.openxmlformats-officedocument.presentationml.slide+xml"/>
  <Override PartName="/ppt/slides/slide57.xml" ContentType="application/vnd.openxmlformats-officedocument.presentationml.slide+xml"/>
  <Override PartName="/ppt/slides/slide14.xml" ContentType="application/vnd.openxmlformats-officedocument.presentationml.slide+xml"/>
  <Override PartName="/ppt/slides/slide5.xml" ContentType="application/vnd.openxmlformats-officedocument.presentationml.slide+xml"/>
  <Override PartName="/ppt/slides/slide82.xml" ContentType="application/vnd.openxmlformats-officedocument.presentationml.slide+xml"/>
  <Override PartName="/ppt/slides/slide30.xml" ContentType="application/vnd.openxmlformats-officedocument.presentationml.slide+xml"/>
  <Override PartName="/ppt/slides/slide73.xml" ContentType="application/vnd.openxmlformats-officedocument.presentationml.slide+xml"/>
  <Override PartName="/ppt/slides/slide13.xml" ContentType="application/vnd.openxmlformats-officedocument.presentationml.slide+xml"/>
  <Override PartName="/ppt/slides/slide56.xml" ContentType="application/vnd.openxmlformats-officedocument.presentationml.slide+xml"/>
  <Override PartName="/ppt/slides/slide99.xml" ContentType="application/vnd.openxmlformats-officedocument.presentationml.slide+xml"/>
  <Override PartName="/ppt/slides/slide21.xml" ContentType="application/vnd.openxmlformats-officedocument.presentationml.slide+xml"/>
  <Override PartName="/ppt/slides/slide64.xml" ContentType="application/vnd.openxmlformats-officedocument.presentationml.slide+xml"/>
  <Override PartName="/ppt/slides/slide39.xml" ContentType="application/vnd.openxmlformats-officedocument.presentationml.slide+xml"/>
  <Override PartName="/ppt/slides/slide105.xml" ContentType="application/vnd.openxmlformats-officedocument.presentationml.slide+xml"/>
  <Override PartName="/ppt/slides/slide4.xml" ContentType="application/vnd.openxmlformats-officedocument.presentationml.slide+xml"/>
  <Override PartName="/ppt/slides/slide81.xml" ContentType="application/vnd.openxmlformats-officedocument.presentationml.slide+xml"/>
  <Override PartName="/ppt/slides/slide12.xml" ContentType="application/vnd.openxmlformats-officedocument.presentationml.slide+xml"/>
  <Override PartName="/ppt/slides/slide55.xml" ContentType="application/vnd.openxmlformats-officedocument.presentationml.slide+xml"/>
  <Override PartName="/ppt/slides/slide98.xml" ContentType="application/vnd.openxmlformats-officedocument.presentationml.slide+xml"/>
  <Override PartName="/ppt/slides/slide20.xml" ContentType="application/vnd.openxmlformats-officedocument.presentationml.slide+xml"/>
  <Override PartName="/ppt/slides/slide63.xml" ContentType="application/vnd.openxmlformats-officedocument.presentationml.slide+xml"/>
  <Override PartName="/ppt/slides/slide38.xml" ContentType="application/vnd.openxmlformats-officedocument.presentationml.slide+xml"/>
  <Override PartName="/ppt/slides/slide104.xml" ContentType="application/vnd.openxmlformats-officedocument.presentationml.slide+xml"/>
  <Override PartName="/ppt/slides/slide3.xml" ContentType="application/vnd.openxmlformats-officedocument.presentationml.slide+xml"/>
  <Override PartName="/ppt/slides/slide80.xml" ContentType="application/vnd.openxmlformats-officedocument.presentationml.slide+xml"/>
  <Override PartName="/ppt/slides/slide11.xml" ContentType="application/vnd.openxmlformats-officedocument.presentationml.slide+xml"/>
  <Override PartName="/ppt/slides/slide54.xml" ContentType="application/vnd.openxmlformats-officedocument.presentationml.slide+xml"/>
  <Override PartName="/ppt/slides/slide97.xml" ContentType="application/vnd.openxmlformats-officedocument.presentationml.slide+xml"/>
  <Override PartName="/ppt/slides/slide120.xml" ContentType="application/vnd.openxmlformats-officedocument.presentationml.slide+xml"/>
  <Override PartName="/ppt/slides/slide37.xml" ContentType="application/vnd.openxmlformats-officedocument.presentationml.slide+xml"/>
  <Override PartName="/ppt/slides/slide103.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53.xml" ContentType="application/vnd.openxmlformats-officedocument.presentationml.slide+xml"/>
  <Override PartName="/ppt/slides/slide96.xml" ContentType="application/vnd.openxmlformats-officedocument.presentationml.slide+xml"/>
  <Override PartName="/ppt/slides/slide31.xml" ContentType="application/vnd.openxmlformats-officedocument.presentationml.slide+xml"/>
  <Override PartName="/ppt/slides/slide74.xml" ContentType="application/vnd.openxmlformats-officedocument.presentationml.slide+xml"/>
  <Override PartName="/ppt/slides/slide22.xml" ContentType="application/vnd.openxmlformats-officedocument.presentationml.slide+xml"/>
  <Override PartName="/ppt/slides/slide65.xml" ContentType="application/vnd.openxmlformats-officedocument.presentationml.slide+xml"/>
  <Override PartName="/ppt/slides/slide90.xml" ContentType="application/vnd.openxmlformats-officedocument.presentationml.slide+xml"/>
  <Override PartName="/ppt/slides/slide89.xml" ContentType="application/vnd.openxmlformats-officedocument.presentationml.slide+xml"/>
  <Override PartName="/ppt/slides/slide112.xml" ContentType="application/vnd.openxmlformats-officedocument.presentationml.slide+xml"/>
  <Override PartName="/ppt/slides/slide46.xml" ContentType="application/vnd.openxmlformats-officedocument.presentationml.slide+xml"/>
  <Override PartName="/ppt/slides/slide29.xml" ContentType="application/vnd.openxmlformats-officedocument.presentationml.slide+xml"/>
  <Override PartName="/ppt/slides/slide62.xml" ContentType="application/vnd.openxmlformats-officedocument.presentationml.slide+xml"/>
  <Override PartName="/ppt/slides/slide88.xml" ContentType="application/vnd.openxmlformats-officedocument.presentationml.slide+xml"/>
  <Override PartName="/ppt/slides/slide111.xml" ContentType="application/vnd.openxmlformats-officedocument.presentationml.slide+xml"/>
  <Override PartName="/ppt/slides/slide45.xml" ContentType="application/vnd.openxmlformats-officedocument.presentationml.slide+xml"/>
  <Override PartName="/ppt/slides/slide28.xml" ContentType="application/vnd.openxmlformats-officedocument.presentationml.slide+xml"/>
  <Override PartName="/ppt/slides/slide70.xml" ContentType="application/vnd.openxmlformats-officedocument.presentationml.slide+xml"/>
  <Override PartName="/ppt/slides/slide19.xml" ContentType="application/vnd.openxmlformats-officedocument.presentationml.slide+xml"/>
  <Override PartName="/ppt/slides/slide1.xml" ContentType="application/vnd.openxmlformats-officedocument.presentationml.slide+xml"/>
  <Override PartName="/ppt/slides/slide117.xml" ContentType="application/vnd.openxmlformats-officedocument.presentationml.slide+xml"/>
  <Override PartName="/ppt/slides/slide109.xml" ContentType="application/vnd.openxmlformats-officedocument.presentationml.slide+xml"/>
  <Override PartName="/ppt/slides/slide61.xml" ContentType="application/vnd.openxmlformats-officedocument.presentationml.slide+xml"/>
  <Override PartName="/ppt/slides/slide87.xml" ContentType="application/vnd.openxmlformats-officedocument.presentationml.slide+xml"/>
  <Override PartName="/ppt/slides/slide110.xml" ContentType="application/vnd.openxmlformats-officedocument.presentationml.slide+xml"/>
  <Override PartName="/ppt/slides/slide44.xml" ContentType="application/vnd.openxmlformats-officedocument.presentationml.slide+xml"/>
  <Override PartName="/ppt/slides/slide27.xml" ContentType="application/vnd.openxmlformats-officedocument.presentationml.slide+xml"/>
  <Override PartName="/ppt/slides/slide116.xml" ContentType="application/vnd.openxmlformats-officedocument.presentationml.slide+xml"/>
  <Override PartName="/ppt/slides/slide108.xml" ContentType="application/vnd.openxmlformats-officedocument.presentationml.slide+xml"/>
  <Override PartName="/ppt/slides/slide60.xml" ContentType="application/vnd.openxmlformats-officedocument.presentationml.slide+xml"/>
  <Override PartName="/ppt/slides/slide107.xml" ContentType="application/vnd.openxmlformats-officedocument.presentationml.slide+xml"/>
  <Override PartName="/ppt/slides/slide106.xml" ContentType="application/vnd.openxmlformats-officedocument.presentationml.slide+xml"/>
  <Override PartName="/ppt/slides/slide119.xml" ContentType="application/vnd.openxmlformats-officedocument.presentationml.slide+xml"/>
  <Override PartName="/ppt/slides/slide72.xml" ContentType="application/vnd.openxmlformats-officedocument.presentationml.slide+xml"/>
  <Override PartName="/ppt/slides/slide92.xml" ContentType="application/vnd.openxmlformats-officedocument.presentationml.slide+xml"/>
  <Override PartName="/ppt/slides/slide32.xml" ContentType="application/vnd.openxmlformats-officedocument.presentationml.slide+xml"/>
  <Override PartName="/ppt/slides/slide75.xml" ContentType="application/vnd.openxmlformats-officedocument.presentationml.slide+xml"/>
  <Override PartName="/ppt/slides/slide91.xml" ContentType="application/vnd.openxmlformats-officedocument.presentationml.slide+xml"/>
  <Override PartName="/ppt/slides/slide118.xml" ContentType="application/vnd.openxmlformats-officedocument.presentationml.slide+xml"/>
  <Override PartName="/ppt/slides/slide71.xml" ContentType="application/vnd.openxmlformats-officedocument.presentationml.slide+xml"/>
  <Override PartName="/ppt/slides/slide36.xml" ContentType="application/vnd.openxmlformats-officedocument.presentationml.slide+xml"/>
  <Override PartName="/ppt/slides/slide102.xml" ContentType="application/vnd.openxmlformats-officedocument.presentationml.slide+xml"/>
  <Override PartName="/ppt/slides/slide79.xml" ContentType="application/vnd.openxmlformats-officedocument.presentationml.slide+xml"/>
  <Override PartName="/ppt/slides/slide26.xml" ContentType="application/vnd.openxmlformats-officedocument.presentationml.slide+xml"/>
  <Override PartName="/ppt/slides/slide69.xml" ContentType="application/vnd.openxmlformats-officedocument.presentationml.slide+xml"/>
  <Override PartName="/ppt/slides/slide18.xml" ContentType="application/vnd.openxmlformats-officedocument.presentationml.slide+xml"/>
  <Override PartName="/ppt/slides/slide35.xml" ContentType="application/vnd.openxmlformats-officedocument.presentationml.slide+xml"/>
  <Override PartName="/ppt/slides/slide101.xml" ContentType="application/vnd.openxmlformats-officedocument.presentationml.slide+xml"/>
  <Override PartName="/ppt/slides/slide78.xml" ContentType="application/vnd.openxmlformats-officedocument.presentationml.slide+xml"/>
  <Override PartName="/ppt/slides/slide52.xml" ContentType="application/vnd.openxmlformats-officedocument.presentationml.slide+xml"/>
  <Override PartName="/ppt/slides/slide95.xml" ContentType="application/vnd.openxmlformats-officedocument.presentationml.slide+xml"/>
  <Override PartName="/ppt/slides/slide68.xml" ContentType="application/vnd.openxmlformats-officedocument.presentationml.slide+xml"/>
  <Override PartName="/ppt/slides/slide25.xml" ContentType="application/vnd.openxmlformats-officedocument.presentationml.slide+xml"/>
  <Override PartName="/ppt/slides/slide17.xml" ContentType="application/vnd.openxmlformats-officedocument.presentationml.slide+xml"/>
  <Override PartName="/ppt/slides/slide34.xml" ContentType="application/vnd.openxmlformats-officedocument.presentationml.slide+xml"/>
  <Override PartName="/ppt/slides/slide100.xml" ContentType="application/vnd.openxmlformats-officedocument.presentationml.slide+xml"/>
  <Override PartName="/ppt/slides/slide77.xml" ContentType="application/vnd.openxmlformats-officedocument.presentationml.slide+xml"/>
  <Override PartName="/ppt/slides/slide51.xml" ContentType="application/vnd.openxmlformats-officedocument.presentationml.slide+xml"/>
  <Override PartName="/ppt/slides/slide94.xml" ContentType="application/vnd.openxmlformats-officedocument.presentationml.slide+xml"/>
  <Override PartName="/ppt/slides/slide67.xml" ContentType="application/vnd.openxmlformats-officedocument.presentationml.slide+xml"/>
  <Override PartName="/ppt/slides/slide24.xml" ContentType="application/vnd.openxmlformats-officedocument.presentationml.slide+xml"/>
  <Override PartName="/ppt/slides/slide76.xml" ContentType="application/vnd.openxmlformats-officedocument.presentationml.slide+xml"/>
  <Override PartName="/ppt/slides/slide33.xml" ContentType="application/vnd.openxmlformats-officedocument.presentationml.slide+xml"/>
  <Override PartName="/ppt/slides/slide93.xml" ContentType="application/vnd.openxmlformats-officedocument.presentationml.slide+xml"/>
  <Override PartName="/ppt/slides/slide50.xml" ContentType="application/vnd.openxmlformats-officedocument.presentationml.slide+xml"/>
  <Override PartName="/ppt/slides/slide66.xml" ContentType="application/vnd.openxmlformats-officedocument.presentationml.slide+xml"/>
  <Override PartName="/ppt/slides/slide23.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 id="2147483752" r:id="rId10"/>
  </p:sldMasterIdLst>
  <p:notesMasterIdLst>
    <p:notesMasterId r:id="rId11"/>
  </p:notesMasterIdLst>
  <p:sldIdLst>
    <p:sldId id="256"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69" r:id="rId25"/>
    <p:sldId id="270" r:id="rId26"/>
    <p:sldId id="271" r:id="rId27"/>
    <p:sldId id="272" r:id="rId28"/>
    <p:sldId id="273" r:id="rId29"/>
    <p:sldId id="274" r:id="rId30"/>
    <p:sldId id="275" r:id="rId31"/>
    <p:sldId id="276" r:id="rId32"/>
    <p:sldId id="277" r:id="rId33"/>
    <p:sldId id="278" r:id="rId34"/>
    <p:sldId id="279" r:id="rId35"/>
    <p:sldId id="280" r:id="rId36"/>
    <p:sldId id="281" r:id="rId37"/>
    <p:sldId id="282" r:id="rId38"/>
    <p:sldId id="283" r:id="rId39"/>
    <p:sldId id="284" r:id="rId40"/>
    <p:sldId id="285" r:id="rId41"/>
    <p:sldId id="286" r:id="rId42"/>
    <p:sldId id="287" r:id="rId43"/>
    <p:sldId id="288" r:id="rId44"/>
    <p:sldId id="289" r:id="rId45"/>
    <p:sldId id="290" r:id="rId46"/>
    <p:sldId id="291" r:id="rId47"/>
    <p:sldId id="292" r:id="rId48"/>
    <p:sldId id="293" r:id="rId49"/>
    <p:sldId id="294" r:id="rId50"/>
    <p:sldId id="295" r:id="rId51"/>
    <p:sldId id="296" r:id="rId52"/>
    <p:sldId id="297" r:id="rId53"/>
    <p:sldId id="298" r:id="rId54"/>
    <p:sldId id="299" r:id="rId55"/>
    <p:sldId id="300" r:id="rId56"/>
    <p:sldId id="301" r:id="rId57"/>
    <p:sldId id="302" r:id="rId58"/>
    <p:sldId id="303" r:id="rId59"/>
    <p:sldId id="304" r:id="rId60"/>
    <p:sldId id="305" r:id="rId61"/>
    <p:sldId id="306" r:id="rId62"/>
    <p:sldId id="307" r:id="rId63"/>
    <p:sldId id="308" r:id="rId64"/>
    <p:sldId id="309" r:id="rId65"/>
    <p:sldId id="310" r:id="rId66"/>
    <p:sldId id="311" r:id="rId67"/>
    <p:sldId id="312" r:id="rId68"/>
    <p:sldId id="313" r:id="rId69"/>
    <p:sldId id="314" r:id="rId70"/>
    <p:sldId id="315" r:id="rId71"/>
    <p:sldId id="316" r:id="rId72"/>
    <p:sldId id="317" r:id="rId73"/>
    <p:sldId id="318" r:id="rId74"/>
    <p:sldId id="319" r:id="rId75"/>
    <p:sldId id="320" r:id="rId76"/>
    <p:sldId id="321" r:id="rId77"/>
    <p:sldId id="322" r:id="rId78"/>
    <p:sldId id="323" r:id="rId79"/>
    <p:sldId id="324" r:id="rId80"/>
    <p:sldId id="325" r:id="rId81"/>
    <p:sldId id="326" r:id="rId82"/>
    <p:sldId id="327" r:id="rId83"/>
    <p:sldId id="328" r:id="rId84"/>
    <p:sldId id="329" r:id="rId85"/>
    <p:sldId id="330" r:id="rId86"/>
    <p:sldId id="331" r:id="rId87"/>
    <p:sldId id="332" r:id="rId88"/>
    <p:sldId id="333" r:id="rId89"/>
    <p:sldId id="334" r:id="rId90"/>
    <p:sldId id="335" r:id="rId91"/>
    <p:sldId id="336" r:id="rId92"/>
    <p:sldId id="337" r:id="rId93"/>
    <p:sldId id="338" r:id="rId94"/>
    <p:sldId id="339" r:id="rId95"/>
    <p:sldId id="340" r:id="rId96"/>
    <p:sldId id="341" r:id="rId97"/>
    <p:sldId id="342" r:id="rId98"/>
    <p:sldId id="343" r:id="rId99"/>
    <p:sldId id="344" r:id="rId100"/>
    <p:sldId id="345" r:id="rId101"/>
    <p:sldId id="346" r:id="rId102"/>
    <p:sldId id="347" r:id="rId103"/>
    <p:sldId id="348" r:id="rId104"/>
    <p:sldId id="349" r:id="rId105"/>
    <p:sldId id="350" r:id="rId106"/>
    <p:sldId id="351" r:id="rId107"/>
    <p:sldId id="352" r:id="rId108"/>
    <p:sldId id="353" r:id="rId109"/>
    <p:sldId id="354" r:id="rId110"/>
    <p:sldId id="355" r:id="rId111"/>
    <p:sldId id="356" r:id="rId112"/>
    <p:sldId id="357" r:id="rId113"/>
    <p:sldId id="358" r:id="rId114"/>
    <p:sldId id="359" r:id="rId115"/>
    <p:sldId id="360" r:id="rId116"/>
    <p:sldId id="361" r:id="rId117"/>
    <p:sldId id="362" r:id="rId118"/>
    <p:sldId id="363" r:id="rId119"/>
    <p:sldId id="364" r:id="rId120"/>
    <p:sldId id="365" r:id="rId121"/>
    <p:sldId id="366" r:id="rId122"/>
    <p:sldId id="367" r:id="rId123"/>
    <p:sldId id="368" r:id="rId124"/>
    <p:sldId id="369" r:id="rId125"/>
    <p:sldId id="370" r:id="rId126"/>
    <p:sldId id="371" r:id="rId127"/>
    <p:sldId id="372" r:id="rId128"/>
    <p:sldId id="373" r:id="rId129"/>
    <p:sldId id="374" r:id="rId130"/>
    <p:sldId id="375" r:id="rId131"/>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notesMaster" Target="notesMasters/notesMaster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slide" Target="slides/slide21.xml"/><Relationship Id="rId33" Type="http://schemas.openxmlformats.org/officeDocument/2006/relationships/slide" Target="slides/slide22.xml"/><Relationship Id="rId34" Type="http://schemas.openxmlformats.org/officeDocument/2006/relationships/slide" Target="slides/slide23.xml"/><Relationship Id="rId35" Type="http://schemas.openxmlformats.org/officeDocument/2006/relationships/slide" Target="slides/slide24.xml"/><Relationship Id="rId36" Type="http://schemas.openxmlformats.org/officeDocument/2006/relationships/slide" Target="slides/slide25.xml"/><Relationship Id="rId37" Type="http://schemas.openxmlformats.org/officeDocument/2006/relationships/slide" Target="slides/slide26.xml"/><Relationship Id="rId38" Type="http://schemas.openxmlformats.org/officeDocument/2006/relationships/slide" Target="slides/slide27.xml"/><Relationship Id="rId39" Type="http://schemas.openxmlformats.org/officeDocument/2006/relationships/slide" Target="slides/slide28.xml"/><Relationship Id="rId40" Type="http://schemas.openxmlformats.org/officeDocument/2006/relationships/slide" Target="slides/slide29.xml"/><Relationship Id="rId41" Type="http://schemas.openxmlformats.org/officeDocument/2006/relationships/slide" Target="slides/slide30.xml"/><Relationship Id="rId42" Type="http://schemas.openxmlformats.org/officeDocument/2006/relationships/slide" Target="slides/slide31.xml"/><Relationship Id="rId43" Type="http://schemas.openxmlformats.org/officeDocument/2006/relationships/slide" Target="slides/slide32.xml"/><Relationship Id="rId44" Type="http://schemas.openxmlformats.org/officeDocument/2006/relationships/slide" Target="slides/slide33.xml"/><Relationship Id="rId45" Type="http://schemas.openxmlformats.org/officeDocument/2006/relationships/slide" Target="slides/slide34.xml"/><Relationship Id="rId46" Type="http://schemas.openxmlformats.org/officeDocument/2006/relationships/slide" Target="slides/slide35.xml"/><Relationship Id="rId47" Type="http://schemas.openxmlformats.org/officeDocument/2006/relationships/slide" Target="slides/slide36.xml"/><Relationship Id="rId48" Type="http://schemas.openxmlformats.org/officeDocument/2006/relationships/slide" Target="slides/slide37.xml"/><Relationship Id="rId49" Type="http://schemas.openxmlformats.org/officeDocument/2006/relationships/slide" Target="slides/slide38.xml"/><Relationship Id="rId50" Type="http://schemas.openxmlformats.org/officeDocument/2006/relationships/slide" Target="slides/slide39.xml"/><Relationship Id="rId51" Type="http://schemas.openxmlformats.org/officeDocument/2006/relationships/slide" Target="slides/slide40.xml"/><Relationship Id="rId52" Type="http://schemas.openxmlformats.org/officeDocument/2006/relationships/slide" Target="slides/slide41.xml"/><Relationship Id="rId53" Type="http://schemas.openxmlformats.org/officeDocument/2006/relationships/slide" Target="slides/slide42.xml"/><Relationship Id="rId54" Type="http://schemas.openxmlformats.org/officeDocument/2006/relationships/slide" Target="slides/slide43.xml"/><Relationship Id="rId55" Type="http://schemas.openxmlformats.org/officeDocument/2006/relationships/slide" Target="slides/slide44.xml"/><Relationship Id="rId56" Type="http://schemas.openxmlformats.org/officeDocument/2006/relationships/slide" Target="slides/slide45.xml"/><Relationship Id="rId57" Type="http://schemas.openxmlformats.org/officeDocument/2006/relationships/slide" Target="slides/slide46.xml"/><Relationship Id="rId58" Type="http://schemas.openxmlformats.org/officeDocument/2006/relationships/slide" Target="slides/slide47.xml"/><Relationship Id="rId59" Type="http://schemas.openxmlformats.org/officeDocument/2006/relationships/slide" Target="slides/slide48.xml"/><Relationship Id="rId60" Type="http://schemas.openxmlformats.org/officeDocument/2006/relationships/slide" Target="slides/slide49.xml"/><Relationship Id="rId61" Type="http://schemas.openxmlformats.org/officeDocument/2006/relationships/slide" Target="slides/slide50.xml"/><Relationship Id="rId62" Type="http://schemas.openxmlformats.org/officeDocument/2006/relationships/slide" Target="slides/slide51.xml"/><Relationship Id="rId63" Type="http://schemas.openxmlformats.org/officeDocument/2006/relationships/slide" Target="slides/slide52.xml"/><Relationship Id="rId64" Type="http://schemas.openxmlformats.org/officeDocument/2006/relationships/slide" Target="slides/slide53.xml"/><Relationship Id="rId65" Type="http://schemas.openxmlformats.org/officeDocument/2006/relationships/slide" Target="slides/slide54.xml"/><Relationship Id="rId66" Type="http://schemas.openxmlformats.org/officeDocument/2006/relationships/slide" Target="slides/slide55.xml"/><Relationship Id="rId67" Type="http://schemas.openxmlformats.org/officeDocument/2006/relationships/slide" Target="slides/slide56.xml"/><Relationship Id="rId68" Type="http://schemas.openxmlformats.org/officeDocument/2006/relationships/slide" Target="slides/slide57.xml"/><Relationship Id="rId69" Type="http://schemas.openxmlformats.org/officeDocument/2006/relationships/slide" Target="slides/slide58.xml"/><Relationship Id="rId70" Type="http://schemas.openxmlformats.org/officeDocument/2006/relationships/slide" Target="slides/slide59.xml"/><Relationship Id="rId71" Type="http://schemas.openxmlformats.org/officeDocument/2006/relationships/slide" Target="slides/slide60.xml"/><Relationship Id="rId72" Type="http://schemas.openxmlformats.org/officeDocument/2006/relationships/slide" Target="slides/slide61.xml"/><Relationship Id="rId73" Type="http://schemas.openxmlformats.org/officeDocument/2006/relationships/slide" Target="slides/slide62.xml"/><Relationship Id="rId74" Type="http://schemas.openxmlformats.org/officeDocument/2006/relationships/slide" Target="slides/slide63.xml"/><Relationship Id="rId75" Type="http://schemas.openxmlformats.org/officeDocument/2006/relationships/slide" Target="slides/slide64.xml"/><Relationship Id="rId76" Type="http://schemas.openxmlformats.org/officeDocument/2006/relationships/slide" Target="slides/slide65.xml"/><Relationship Id="rId77" Type="http://schemas.openxmlformats.org/officeDocument/2006/relationships/slide" Target="slides/slide66.xml"/><Relationship Id="rId78" Type="http://schemas.openxmlformats.org/officeDocument/2006/relationships/slide" Target="slides/slide67.xml"/><Relationship Id="rId79" Type="http://schemas.openxmlformats.org/officeDocument/2006/relationships/slide" Target="slides/slide68.xml"/><Relationship Id="rId80" Type="http://schemas.openxmlformats.org/officeDocument/2006/relationships/slide" Target="slides/slide69.xml"/><Relationship Id="rId81" Type="http://schemas.openxmlformats.org/officeDocument/2006/relationships/slide" Target="slides/slide70.xml"/><Relationship Id="rId82" Type="http://schemas.openxmlformats.org/officeDocument/2006/relationships/slide" Target="slides/slide71.xml"/><Relationship Id="rId83" Type="http://schemas.openxmlformats.org/officeDocument/2006/relationships/slide" Target="slides/slide72.xml"/><Relationship Id="rId84" Type="http://schemas.openxmlformats.org/officeDocument/2006/relationships/slide" Target="slides/slide73.xml"/><Relationship Id="rId85" Type="http://schemas.openxmlformats.org/officeDocument/2006/relationships/slide" Target="slides/slide74.xml"/><Relationship Id="rId86" Type="http://schemas.openxmlformats.org/officeDocument/2006/relationships/slide" Target="slides/slide75.xml"/><Relationship Id="rId87" Type="http://schemas.openxmlformats.org/officeDocument/2006/relationships/slide" Target="slides/slide76.xml"/><Relationship Id="rId88" Type="http://schemas.openxmlformats.org/officeDocument/2006/relationships/slide" Target="slides/slide77.xml"/><Relationship Id="rId89" Type="http://schemas.openxmlformats.org/officeDocument/2006/relationships/slide" Target="slides/slide78.xml"/><Relationship Id="rId90" Type="http://schemas.openxmlformats.org/officeDocument/2006/relationships/slide" Target="slides/slide79.xml"/><Relationship Id="rId91" Type="http://schemas.openxmlformats.org/officeDocument/2006/relationships/slide" Target="slides/slide80.xml"/><Relationship Id="rId92" Type="http://schemas.openxmlformats.org/officeDocument/2006/relationships/slide" Target="slides/slide81.xml"/><Relationship Id="rId93" Type="http://schemas.openxmlformats.org/officeDocument/2006/relationships/slide" Target="slides/slide82.xml"/><Relationship Id="rId94" Type="http://schemas.openxmlformats.org/officeDocument/2006/relationships/slide" Target="slides/slide83.xml"/><Relationship Id="rId95" Type="http://schemas.openxmlformats.org/officeDocument/2006/relationships/slide" Target="slides/slide84.xml"/><Relationship Id="rId96" Type="http://schemas.openxmlformats.org/officeDocument/2006/relationships/slide" Target="slides/slide85.xml"/><Relationship Id="rId97" Type="http://schemas.openxmlformats.org/officeDocument/2006/relationships/slide" Target="slides/slide86.xml"/><Relationship Id="rId98" Type="http://schemas.openxmlformats.org/officeDocument/2006/relationships/slide" Target="slides/slide87.xml"/><Relationship Id="rId99" Type="http://schemas.openxmlformats.org/officeDocument/2006/relationships/slide" Target="slides/slide88.xml"/><Relationship Id="rId100" Type="http://schemas.openxmlformats.org/officeDocument/2006/relationships/slide" Target="slides/slide89.xml"/><Relationship Id="rId101" Type="http://schemas.openxmlformats.org/officeDocument/2006/relationships/slide" Target="slides/slide90.xml"/><Relationship Id="rId102" Type="http://schemas.openxmlformats.org/officeDocument/2006/relationships/slide" Target="slides/slide91.xml"/><Relationship Id="rId103" Type="http://schemas.openxmlformats.org/officeDocument/2006/relationships/slide" Target="slides/slide92.xml"/><Relationship Id="rId104" Type="http://schemas.openxmlformats.org/officeDocument/2006/relationships/slide" Target="slides/slide93.xml"/><Relationship Id="rId105" Type="http://schemas.openxmlformats.org/officeDocument/2006/relationships/slide" Target="slides/slide94.xml"/><Relationship Id="rId106" Type="http://schemas.openxmlformats.org/officeDocument/2006/relationships/slide" Target="slides/slide95.xml"/><Relationship Id="rId107" Type="http://schemas.openxmlformats.org/officeDocument/2006/relationships/slide" Target="slides/slide96.xml"/><Relationship Id="rId108" Type="http://schemas.openxmlformats.org/officeDocument/2006/relationships/slide" Target="slides/slide97.xml"/><Relationship Id="rId109" Type="http://schemas.openxmlformats.org/officeDocument/2006/relationships/slide" Target="slides/slide98.xml"/><Relationship Id="rId110" Type="http://schemas.openxmlformats.org/officeDocument/2006/relationships/slide" Target="slides/slide99.xml"/><Relationship Id="rId111" Type="http://schemas.openxmlformats.org/officeDocument/2006/relationships/slide" Target="slides/slide100.xml"/><Relationship Id="rId112" Type="http://schemas.openxmlformats.org/officeDocument/2006/relationships/slide" Target="slides/slide101.xml"/><Relationship Id="rId113" Type="http://schemas.openxmlformats.org/officeDocument/2006/relationships/slide" Target="slides/slide102.xml"/><Relationship Id="rId114" Type="http://schemas.openxmlformats.org/officeDocument/2006/relationships/slide" Target="slides/slide103.xml"/><Relationship Id="rId115" Type="http://schemas.openxmlformats.org/officeDocument/2006/relationships/slide" Target="slides/slide104.xml"/><Relationship Id="rId116" Type="http://schemas.openxmlformats.org/officeDocument/2006/relationships/slide" Target="slides/slide105.xml"/><Relationship Id="rId117" Type="http://schemas.openxmlformats.org/officeDocument/2006/relationships/slide" Target="slides/slide106.xml"/><Relationship Id="rId118" Type="http://schemas.openxmlformats.org/officeDocument/2006/relationships/slide" Target="slides/slide107.xml"/><Relationship Id="rId119" Type="http://schemas.openxmlformats.org/officeDocument/2006/relationships/slide" Target="slides/slide108.xml"/><Relationship Id="rId120" Type="http://schemas.openxmlformats.org/officeDocument/2006/relationships/slide" Target="slides/slide109.xml"/><Relationship Id="rId121" Type="http://schemas.openxmlformats.org/officeDocument/2006/relationships/slide" Target="slides/slide110.xml"/><Relationship Id="rId122" Type="http://schemas.openxmlformats.org/officeDocument/2006/relationships/slide" Target="slides/slide111.xml"/><Relationship Id="rId123" Type="http://schemas.openxmlformats.org/officeDocument/2006/relationships/slide" Target="slides/slide112.xml"/><Relationship Id="rId124" Type="http://schemas.openxmlformats.org/officeDocument/2006/relationships/slide" Target="slides/slide113.xml"/><Relationship Id="rId125" Type="http://schemas.openxmlformats.org/officeDocument/2006/relationships/slide" Target="slides/slide114.xml"/><Relationship Id="rId126" Type="http://schemas.openxmlformats.org/officeDocument/2006/relationships/slide" Target="slides/slide115.xml"/><Relationship Id="rId127" Type="http://schemas.openxmlformats.org/officeDocument/2006/relationships/slide" Target="slides/slide116.xml"/><Relationship Id="rId128" Type="http://schemas.openxmlformats.org/officeDocument/2006/relationships/slide" Target="slides/slide117.xml"/><Relationship Id="rId129" Type="http://schemas.openxmlformats.org/officeDocument/2006/relationships/slide" Target="slides/slide118.xml"/><Relationship Id="rId130" Type="http://schemas.openxmlformats.org/officeDocument/2006/relationships/slide" Target="slides/slide119.xml"/><Relationship Id="rId131" Type="http://schemas.openxmlformats.org/officeDocument/2006/relationships/slide" Target="slides/slide120.xml"/><Relationship Id="rId132"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10.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3" name="PlaceHolder 1"/>
          <p:cNvSpPr>
            <a:spLocks noGrp="1"/>
          </p:cNvSpPr>
          <p:nvPr>
            <p:ph type="sldImg"/>
          </p:nvPr>
        </p:nvSpPr>
        <p:spPr>
          <a:xfrm>
            <a:off x="533520" y="764280"/>
            <a:ext cx="6704640" cy="3771360"/>
          </a:xfrm>
          <a:prstGeom prst="rect">
            <a:avLst/>
          </a:prstGeom>
          <a:noFill/>
          <a:ln w="0">
            <a:noFill/>
          </a:ln>
        </p:spPr>
        <p:txBody>
          <a:bodyPr lIns="0" rIns="0" tIns="0" bIns="0" anchor="ctr">
            <a:noAutofit/>
          </a:bodyPr>
          <a:p>
            <a:r>
              <a:rPr b="0" lang="en-US" sz="1800" spc="-1" strike="noStrike">
                <a:solidFill>
                  <a:srgbClr val="000000"/>
                </a:solidFill>
                <a:latin typeface="Calibri"/>
              </a:rPr>
              <a:t>Cliquez pour déplacer la diapo</a:t>
            </a:r>
            <a:endParaRPr b="0" lang="en-US" sz="1800" spc="-1" strike="noStrike">
              <a:solidFill>
                <a:srgbClr val="000000"/>
              </a:solidFill>
              <a:latin typeface="Calibri"/>
            </a:endParaRPr>
          </a:p>
        </p:txBody>
      </p:sp>
      <p:sp>
        <p:nvSpPr>
          <p:cNvPr id="404" name="PlaceHolder 2"/>
          <p:cNvSpPr>
            <a:spLocks noGrp="1"/>
          </p:cNvSpPr>
          <p:nvPr>
            <p:ph type="body"/>
          </p:nvPr>
        </p:nvSpPr>
        <p:spPr>
          <a:xfrm>
            <a:off x="777240" y="4777560"/>
            <a:ext cx="6217560" cy="4525920"/>
          </a:xfrm>
          <a:prstGeom prst="rect">
            <a:avLst/>
          </a:prstGeom>
          <a:noFill/>
          <a:ln w="0">
            <a:noFill/>
          </a:ln>
        </p:spPr>
        <p:txBody>
          <a:bodyPr lIns="0" rIns="0" tIns="0" bIns="0" anchor="t">
            <a:noAutofit/>
          </a:bodyPr>
          <a:p>
            <a:pPr marL="216000" indent="0">
              <a:buNone/>
            </a:pPr>
            <a:r>
              <a:rPr b="0" lang="fr-FR" sz="2000" spc="-1" strike="noStrike">
                <a:solidFill>
                  <a:srgbClr val="000000"/>
                </a:solidFill>
                <a:latin typeface="Arial"/>
              </a:rPr>
              <a:t>Cliquez pour modifier le format des notes</a:t>
            </a:r>
            <a:endParaRPr b="0" lang="fr-FR" sz="2000" spc="-1" strike="noStrike">
              <a:solidFill>
                <a:srgbClr val="000000"/>
              </a:solidFill>
              <a:latin typeface="Arial"/>
            </a:endParaRPr>
          </a:p>
        </p:txBody>
      </p:sp>
      <p:sp>
        <p:nvSpPr>
          <p:cNvPr id="405" name="PlaceHolder 3"/>
          <p:cNvSpPr>
            <a:spLocks noGrp="1"/>
          </p:cNvSpPr>
          <p:nvPr>
            <p:ph type="hdr"/>
          </p:nvPr>
        </p:nvSpPr>
        <p:spPr>
          <a:xfrm>
            <a:off x="0" y="0"/>
            <a:ext cx="3372840" cy="502560"/>
          </a:xfrm>
          <a:prstGeom prst="rect">
            <a:avLst/>
          </a:prstGeom>
          <a:noFill/>
          <a:ln w="0">
            <a:noFill/>
          </a:ln>
        </p:spPr>
        <p:txBody>
          <a:bodyPr lIns="0" rIns="0" tIns="0" bIns="0" anchor="t">
            <a:noAutofit/>
          </a:bodyPr>
          <a:p>
            <a:pPr indent="0">
              <a:buNone/>
            </a:pPr>
            <a:r>
              <a:rPr b="0" lang="fr-FR" sz="1400" spc="-1" strike="noStrike">
                <a:solidFill>
                  <a:srgbClr val="000000"/>
                </a:solidFill>
                <a:latin typeface="Times New Roman"/>
              </a:rPr>
              <a:t>&lt;en-tête&gt;</a:t>
            </a:r>
            <a:endParaRPr b="0" lang="fr-FR" sz="1400" spc="-1" strike="noStrike">
              <a:solidFill>
                <a:srgbClr val="000000"/>
              </a:solidFill>
              <a:latin typeface="Times New Roman"/>
            </a:endParaRPr>
          </a:p>
        </p:txBody>
      </p:sp>
      <p:sp>
        <p:nvSpPr>
          <p:cNvPr id="406" name="PlaceHolder 4"/>
          <p:cNvSpPr>
            <a:spLocks noGrp="1"/>
          </p:cNvSpPr>
          <p:nvPr>
            <p:ph type="dt" idx="11"/>
          </p:nvPr>
        </p:nvSpPr>
        <p:spPr>
          <a:xfrm>
            <a:off x="4399200" y="0"/>
            <a:ext cx="3372840" cy="502560"/>
          </a:xfrm>
          <a:prstGeom prst="rect">
            <a:avLst/>
          </a:prstGeom>
          <a:noFill/>
          <a:ln w="0">
            <a:noFill/>
          </a:ln>
        </p:spPr>
        <p:txBody>
          <a:bodyPr lIns="0" rIns="0" tIns="0" bIns="0" anchor="t">
            <a:noAutofit/>
          </a:bodyPr>
          <a:lstStyle>
            <a:lvl1pPr indent="0" algn="r">
              <a:buNone/>
              <a:defRPr b="0" lang="fr-FR" sz="1400" spc="-1" strike="noStrike">
                <a:solidFill>
                  <a:srgbClr val="000000"/>
                </a:solidFill>
                <a:latin typeface="Times New Roman"/>
              </a:defRPr>
            </a:lvl1pPr>
          </a:lstStyle>
          <a:p>
            <a:pPr indent="0" algn="r">
              <a:buNone/>
            </a:pPr>
            <a:r>
              <a:rPr b="0" lang="fr-FR" sz="1400" spc="-1" strike="noStrike">
                <a:solidFill>
                  <a:srgbClr val="000000"/>
                </a:solidFill>
                <a:latin typeface="Times New Roman"/>
              </a:rPr>
              <a:t>&lt;date/heure&gt;</a:t>
            </a:r>
            <a:endParaRPr b="0" lang="fr-FR" sz="1400" spc="-1" strike="noStrike">
              <a:solidFill>
                <a:srgbClr val="000000"/>
              </a:solidFill>
              <a:latin typeface="Times New Roman"/>
            </a:endParaRPr>
          </a:p>
        </p:txBody>
      </p:sp>
      <p:sp>
        <p:nvSpPr>
          <p:cNvPr id="407" name="PlaceHolder 5"/>
          <p:cNvSpPr>
            <a:spLocks noGrp="1"/>
          </p:cNvSpPr>
          <p:nvPr>
            <p:ph type="ftr" idx="12"/>
          </p:nvPr>
        </p:nvSpPr>
        <p:spPr>
          <a:xfrm>
            <a:off x="0" y="9555480"/>
            <a:ext cx="3372840" cy="502560"/>
          </a:xfrm>
          <a:prstGeom prst="rect">
            <a:avLst/>
          </a:prstGeom>
          <a:noFill/>
          <a:ln w="0">
            <a:noFill/>
          </a:ln>
        </p:spPr>
        <p:txBody>
          <a:bodyPr lIns="0" rIns="0" tIns="0" bIns="0" anchor="b">
            <a:noAutofit/>
          </a:bodyPr>
          <a:lstStyle>
            <a:lvl1pPr indent="0">
              <a:buNone/>
              <a:defRPr b="0" lang="fr-FR" sz="1400" spc="-1" strike="noStrike">
                <a:solidFill>
                  <a:srgbClr val="000000"/>
                </a:solidFill>
                <a:latin typeface="Times New Roman"/>
              </a:defRPr>
            </a:lvl1pPr>
          </a:lstStyle>
          <a:p>
            <a:pPr indent="0">
              <a:buNone/>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408" name="PlaceHolder 6"/>
          <p:cNvSpPr>
            <a:spLocks noGrp="1"/>
          </p:cNvSpPr>
          <p:nvPr>
            <p:ph type="sldNum" idx="13"/>
          </p:nvPr>
        </p:nvSpPr>
        <p:spPr>
          <a:xfrm>
            <a:off x="4399200" y="9555480"/>
            <a:ext cx="3372840" cy="502560"/>
          </a:xfrm>
          <a:prstGeom prst="rect">
            <a:avLst/>
          </a:prstGeom>
          <a:noFill/>
          <a:ln w="0">
            <a:noFill/>
          </a:ln>
        </p:spPr>
        <p:txBody>
          <a:bodyPr lIns="0" rIns="0" tIns="0" bIns="0" anchor="b">
            <a:noAutofit/>
          </a:bodyPr>
          <a:lstStyle>
            <a:lvl1pPr indent="0" algn="r">
              <a:buNone/>
              <a:defRPr b="0" lang="fr-FR" sz="1400" spc="-1" strike="noStrike">
                <a:solidFill>
                  <a:srgbClr val="000000"/>
                </a:solidFill>
                <a:latin typeface="Times New Roman"/>
              </a:defRPr>
            </a:lvl1pPr>
          </a:lstStyle>
          <a:p>
            <a:pPr indent="0" algn="r">
              <a:buNone/>
            </a:pPr>
            <a:fld id="{49A9E1A0-3A02-4AFE-9B90-D8CA821B05F5}" type="slidenum">
              <a:rPr b="0" lang="fr-FR" sz="1400" spc="-1" strike="noStrike">
                <a:solidFill>
                  <a:srgbClr val="000000"/>
                </a:solidFill>
                <a:latin typeface="Times New Roman"/>
              </a:rPr>
              <a:t>&lt;numéro&gt;</a:t>
            </a:fld>
            <a:endParaRPr b="0" lang="fr-FR"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03.xml.rels><?xml version="1.0" encoding="UTF-8"?>
<Relationships xmlns="http://schemas.openxmlformats.org/package/2006/relationships"><Relationship Id="rId1" Type="http://schemas.openxmlformats.org/officeDocument/2006/relationships/slide" Target="../slides/slide103.xml"/><Relationship Id="rId2" Type="http://schemas.openxmlformats.org/officeDocument/2006/relationships/notesMaster" Target="../notesMasters/notesMaster1.xml"/>
</Relationships>
</file>

<file path=ppt/notesSlides/_rels/notesSlide118.xml.rels><?xml version="1.0" encoding="UTF-8"?>
<Relationships xmlns="http://schemas.openxmlformats.org/package/2006/relationships"><Relationship Id="rId1" Type="http://schemas.openxmlformats.org/officeDocument/2006/relationships/slide" Target="../slides/slide118.xml"/><Relationship Id="rId2" Type="http://schemas.openxmlformats.org/officeDocument/2006/relationships/notesMaster" Target="../notesMasters/notesMaster1.xml"/>
</Relationships>
</file>

<file path=ppt/notesSlides/_rels/notesSlide119.xml.rels><?xml version="1.0" encoding="UTF-8"?>
<Relationships xmlns="http://schemas.openxmlformats.org/package/2006/relationships"><Relationship Id="rId1" Type="http://schemas.openxmlformats.org/officeDocument/2006/relationships/slide" Target="../slides/slide119.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
</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
</Relationships>
</file>

<file path=ppt/notesSlides/_rels/notesSlide26.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
</Relationships>
</file>

<file path=ppt/notesSlides/_rels/notesSlide28.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
</Relationships>
</file>

<file path=ppt/notesSlides/_rels/notesSlide29.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
</Relationships>
</file>

<file path=ppt/notesSlides/_rels/notesSlide31.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
</Relationships>
</file>

<file path=ppt/notesSlides/_rels/notesSlide33.xml.rels><?xml version="1.0" encoding="UTF-8"?>
<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
</Relationships>
</file>

<file path=ppt/notesSlides/_rels/notesSlide34.xml.rels><?xml version="1.0" encoding="UTF-8"?>
<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
</Relationships>
</file>

<file path=ppt/notesSlides/_rels/notesSlide35.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
</Relationships>
</file>

<file path=ppt/notesSlides/_rels/notesSlide39.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40.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
</Relationships>
</file>

<file path=ppt/notesSlides/_rels/notesSlide41.xml.rels><?xml version="1.0" encoding="UTF-8"?>
<Relationships xmlns="http://schemas.openxmlformats.org/package/2006/relationships"><Relationship Id="rId1" Type="http://schemas.openxmlformats.org/officeDocument/2006/relationships/slide" Target="../slides/slide41.xml"/><Relationship Id="rId2" Type="http://schemas.openxmlformats.org/officeDocument/2006/relationships/notesMaster" Target="../notesMasters/notesMaster1.xml"/>
</Relationships>
</file>

<file path=ppt/notesSlides/_rels/notesSlide42.xml.rels><?xml version="1.0" encoding="UTF-8"?>
<Relationships xmlns="http://schemas.openxmlformats.org/package/2006/relationships"><Relationship Id="rId1" Type="http://schemas.openxmlformats.org/officeDocument/2006/relationships/slide" Target="../slides/slide42.xml"/><Relationship Id="rId2" Type="http://schemas.openxmlformats.org/officeDocument/2006/relationships/notesMaster" Target="../notesMasters/notesMaster1.xml"/>
</Relationships>
</file>

<file path=ppt/notesSlides/_rels/notesSlide46.xml.rels><?xml version="1.0" encoding="UTF-8"?>
<Relationships xmlns="http://schemas.openxmlformats.org/package/2006/relationships"><Relationship Id="rId1" Type="http://schemas.openxmlformats.org/officeDocument/2006/relationships/slide" Target="../slides/slide46.xml"/><Relationship Id="rId2" Type="http://schemas.openxmlformats.org/officeDocument/2006/relationships/notesMaster" Target="../notesMasters/notesMaster1.xml"/>
</Relationships>
</file>

<file path=ppt/notesSlides/_rels/notesSlide47.xml.rels><?xml version="1.0" encoding="UTF-8"?>
<Relationships xmlns="http://schemas.openxmlformats.org/package/2006/relationships"><Relationship Id="rId1" Type="http://schemas.openxmlformats.org/officeDocument/2006/relationships/slide" Target="../slides/slide47.xml"/><Relationship Id="rId2" Type="http://schemas.openxmlformats.org/officeDocument/2006/relationships/notesMaster" Target="../notesMasters/notesMaster1.xml"/>
</Relationships>
</file>

<file path=ppt/notesSlides/_rels/notesSlide48.xml.rels><?xml version="1.0" encoding="UTF-8"?>
<Relationships xmlns="http://schemas.openxmlformats.org/package/2006/relationships"><Relationship Id="rId1" Type="http://schemas.openxmlformats.org/officeDocument/2006/relationships/slide" Target="../slides/slide48.xml"/><Relationship Id="rId2" Type="http://schemas.openxmlformats.org/officeDocument/2006/relationships/notesMaster" Target="../notesMasters/notesMaster1.xml"/>
</Relationships>
</file>

<file path=ppt/notesSlides/_rels/notesSlide49.xml.rels><?xml version="1.0" encoding="UTF-8"?>
<Relationships xmlns="http://schemas.openxmlformats.org/package/2006/relationships"><Relationship Id="rId1" Type="http://schemas.openxmlformats.org/officeDocument/2006/relationships/slide" Target="../slides/slide49.xml"/><Relationship Id="rId2" Type="http://schemas.openxmlformats.org/officeDocument/2006/relationships/notesMaster" Target="../notesMasters/notesMaster1.xml"/>
</Relationships>
</file>

<file path=ppt/notesSlides/_rels/notesSlide50.xml.rels><?xml version="1.0" encoding="UTF-8"?>
<Relationships xmlns="http://schemas.openxmlformats.org/package/2006/relationships"><Relationship Id="rId1" Type="http://schemas.openxmlformats.org/officeDocument/2006/relationships/slide" Target="../slides/slide50.xml"/><Relationship Id="rId2" Type="http://schemas.openxmlformats.org/officeDocument/2006/relationships/notesMaster" Target="../notesMasters/notesMaster1.xml"/>
</Relationships>
</file>

<file path=ppt/notesSlides/_rels/notesSlide53.xml.rels><?xml version="1.0" encoding="UTF-8"?>
<Relationships xmlns="http://schemas.openxmlformats.org/package/2006/relationships"><Relationship Id="rId1" Type="http://schemas.openxmlformats.org/officeDocument/2006/relationships/slide" Target="../slides/slide53.xml"/><Relationship Id="rId2" Type="http://schemas.openxmlformats.org/officeDocument/2006/relationships/notesMaster" Target="../notesMasters/notesMaster1.xml"/>
</Relationships>
</file>

<file path=ppt/notesSlides/_rels/notesSlide55.xml.rels><?xml version="1.0" encoding="UTF-8"?>
<Relationships xmlns="http://schemas.openxmlformats.org/package/2006/relationships"><Relationship Id="rId1" Type="http://schemas.openxmlformats.org/officeDocument/2006/relationships/slide" Target="../slides/slide55.xml"/><Relationship Id="rId2" Type="http://schemas.openxmlformats.org/officeDocument/2006/relationships/notesMaster" Target="../notesMasters/notesMaster1.xml"/>
</Relationships>
</file>

<file path=ppt/notesSlides/_rels/notesSlide56.xml.rels><?xml version="1.0" encoding="UTF-8"?>
<Relationships xmlns="http://schemas.openxmlformats.org/package/2006/relationships"><Relationship Id="rId1" Type="http://schemas.openxmlformats.org/officeDocument/2006/relationships/slide" Target="../slides/slide56.xml"/><Relationship Id="rId2" Type="http://schemas.openxmlformats.org/officeDocument/2006/relationships/notesMaster" Target="../notesMasters/notesMaster1.xml"/>
</Relationships>
</file>

<file path=ppt/notesSlides/_rels/notesSlide57.xml.rels><?xml version="1.0" encoding="UTF-8"?>
<Relationships xmlns="http://schemas.openxmlformats.org/package/2006/relationships"><Relationship Id="rId1" Type="http://schemas.openxmlformats.org/officeDocument/2006/relationships/slide" Target="../slides/slide57.xml"/><Relationship Id="rId2" Type="http://schemas.openxmlformats.org/officeDocument/2006/relationships/notesMaster" Target="../notesMasters/notesMaster1.xml"/>
</Relationships>
</file>

<file path=ppt/notesSlides/_rels/notesSlide60.xml.rels><?xml version="1.0" encoding="UTF-8"?>
<Relationships xmlns="http://schemas.openxmlformats.org/package/2006/relationships"><Relationship Id="rId1" Type="http://schemas.openxmlformats.org/officeDocument/2006/relationships/slide" Target="../slides/slide60.xml"/><Relationship Id="rId2" Type="http://schemas.openxmlformats.org/officeDocument/2006/relationships/notesMaster" Target="../notesMasters/notesMaster1.xml"/>
</Relationships>
</file>

<file path=ppt/notesSlides/_rels/notesSlide61.xml.rels><?xml version="1.0" encoding="UTF-8"?>
<Relationships xmlns="http://schemas.openxmlformats.org/package/2006/relationships"><Relationship Id="rId1" Type="http://schemas.openxmlformats.org/officeDocument/2006/relationships/slide" Target="../slides/slide61.xml"/><Relationship Id="rId2" Type="http://schemas.openxmlformats.org/officeDocument/2006/relationships/notesMaster" Target="../notesMasters/notesMaster1.xml"/>
</Relationships>
</file>

<file path=ppt/notesSlides/_rels/notesSlide62.xml.rels><?xml version="1.0" encoding="UTF-8"?>
<Relationships xmlns="http://schemas.openxmlformats.org/package/2006/relationships"><Relationship Id="rId1" Type="http://schemas.openxmlformats.org/officeDocument/2006/relationships/slide" Target="../slides/slide62.xml"/><Relationship Id="rId2" Type="http://schemas.openxmlformats.org/officeDocument/2006/relationships/notesMaster" Target="../notesMasters/notesMaster1.xml"/>
</Relationships>
</file>

<file path=ppt/notesSlides/_rels/notesSlide63.xml.rels><?xml version="1.0" encoding="UTF-8"?>
<Relationships xmlns="http://schemas.openxmlformats.org/package/2006/relationships"><Relationship Id="rId1" Type="http://schemas.openxmlformats.org/officeDocument/2006/relationships/slide" Target="../slides/slide63.xml"/><Relationship Id="rId2" Type="http://schemas.openxmlformats.org/officeDocument/2006/relationships/notesMaster" Target="../notesMasters/notesMaster1.xml"/>
</Relationships>
</file>

<file path=ppt/notesSlides/_rels/notesSlide64.xml.rels><?xml version="1.0" encoding="UTF-8"?>
<Relationships xmlns="http://schemas.openxmlformats.org/package/2006/relationships"><Relationship Id="rId1" Type="http://schemas.openxmlformats.org/officeDocument/2006/relationships/slide" Target="../slides/slide64.xml"/><Relationship Id="rId2" Type="http://schemas.openxmlformats.org/officeDocument/2006/relationships/notesMaster" Target="../notesMasters/notesMaster1.xml"/>
</Relationships>
</file>

<file path=ppt/notesSlides/_rels/notesSlide65.xml.rels><?xml version="1.0" encoding="UTF-8"?>
<Relationships xmlns="http://schemas.openxmlformats.org/package/2006/relationships"><Relationship Id="rId1" Type="http://schemas.openxmlformats.org/officeDocument/2006/relationships/slide" Target="../slides/slide65.xml"/><Relationship Id="rId2" Type="http://schemas.openxmlformats.org/officeDocument/2006/relationships/notesMaster" Target="../notesMasters/notesMaster1.xml"/>
</Relationships>
</file>

<file path=ppt/notesSlides/_rels/notesSlide66.xml.rels><?xml version="1.0" encoding="UTF-8"?>
<Relationships xmlns="http://schemas.openxmlformats.org/package/2006/relationships"><Relationship Id="rId1" Type="http://schemas.openxmlformats.org/officeDocument/2006/relationships/hyperlink" Target="https://www.mckinsey.com/industries/chemicals/our-insights/climate-impact-of-plastics" TargetMode="External"/><Relationship Id="rId2" Type="http://schemas.openxmlformats.org/officeDocument/2006/relationships/slide" Target="../slides/slide66.xml"/><Relationship Id="rId3" Type="http://schemas.openxmlformats.org/officeDocument/2006/relationships/notesMaster" Target="../notesMasters/notesMaster1.xml"/>
</Relationships>
</file>

<file path=ppt/notesSlides/_rels/notesSlide68.xml.rels><?xml version="1.0" encoding="UTF-8"?>
<Relationships xmlns="http://schemas.openxmlformats.org/package/2006/relationships"><Relationship Id="rId1" Type="http://schemas.openxmlformats.org/officeDocument/2006/relationships/slide" Target="../slides/slide68.xml"/><Relationship Id="rId2" Type="http://schemas.openxmlformats.org/officeDocument/2006/relationships/notesMaster" Target="../notesMasters/notesMaster1.xml"/>
</Relationships>
</file>

<file path=ppt/notesSlides/_rels/notesSlide69.xml.rels><?xml version="1.0" encoding="UTF-8"?>
<Relationships xmlns="http://schemas.openxmlformats.org/package/2006/relationships"><Relationship Id="rId1" Type="http://schemas.openxmlformats.org/officeDocument/2006/relationships/slide" Target="../slides/slide69.xml"/><Relationship Id="rId2" Type="http://schemas.openxmlformats.org/officeDocument/2006/relationships/notesMaster" Target="../notesMasters/notesMaster1.xml"/>
</Relationships>
</file>

<file path=ppt/notesSlides/_rels/notesSlide70.xml.rels><?xml version="1.0" encoding="UTF-8"?>
<Relationships xmlns="http://schemas.openxmlformats.org/package/2006/relationships"><Relationship Id="rId1" Type="http://schemas.openxmlformats.org/officeDocument/2006/relationships/slide" Target="../slides/slide70.xml"/><Relationship Id="rId2" Type="http://schemas.openxmlformats.org/officeDocument/2006/relationships/notesMaster" Target="../notesMasters/notesMaster1.xml"/>
</Relationships>
</file>

<file path=ppt/notesSlides/_rels/notesSlide74.xml.rels><?xml version="1.0" encoding="UTF-8"?>
<Relationships xmlns="http://schemas.openxmlformats.org/package/2006/relationships"><Relationship Id="rId1" Type="http://schemas.openxmlformats.org/officeDocument/2006/relationships/slide" Target="../slides/slide74.xml"/><Relationship Id="rId2" Type="http://schemas.openxmlformats.org/officeDocument/2006/relationships/notesMaster" Target="../notesMasters/notesMaster1.xml"/>
</Relationships>
</file>

<file path=ppt/notesSlides/_rels/notesSlide75.xml.rels><?xml version="1.0" encoding="UTF-8"?>
<Relationships xmlns="http://schemas.openxmlformats.org/package/2006/relationships"><Relationship Id="rId1" Type="http://schemas.openxmlformats.org/officeDocument/2006/relationships/slide" Target="../slides/slide75.xml"/><Relationship Id="rId2" Type="http://schemas.openxmlformats.org/officeDocument/2006/relationships/notesMaster" Target="../notesMasters/notesMaster1.xml"/>
</Relationships>
</file>

<file path=ppt/notesSlides/_rels/notesSlide76.xml.rels><?xml version="1.0" encoding="UTF-8"?>
<Relationships xmlns="http://schemas.openxmlformats.org/package/2006/relationships"><Relationship Id="rId1" Type="http://schemas.openxmlformats.org/officeDocument/2006/relationships/slide" Target="../slides/slide76.xml"/><Relationship Id="rId2" Type="http://schemas.openxmlformats.org/officeDocument/2006/relationships/notesMaster" Target="../notesMasters/notesMaster1.xml"/>
</Relationships>
</file>

<file path=ppt/notesSlides/_rels/notesSlide77.xml.rels><?xml version="1.0" encoding="UTF-8"?>
<Relationships xmlns="http://schemas.openxmlformats.org/package/2006/relationships"><Relationship Id="rId1" Type="http://schemas.openxmlformats.org/officeDocument/2006/relationships/slide" Target="../slides/slide77.xml"/><Relationship Id="rId2" Type="http://schemas.openxmlformats.org/officeDocument/2006/relationships/notesMaster" Target="../notesMasters/notesMaster1.xml"/>
</Relationships>
</file>

<file path=ppt/notesSlides/_rels/notesSlide78.xml.rels><?xml version="1.0" encoding="UTF-8"?>
<Relationships xmlns="http://schemas.openxmlformats.org/package/2006/relationships"><Relationship Id="rId1" Type="http://schemas.openxmlformats.org/officeDocument/2006/relationships/slide" Target="../slides/slide78.xml"/><Relationship Id="rId2" Type="http://schemas.openxmlformats.org/officeDocument/2006/relationships/notesMaster" Target="../notesMasters/notesMaster1.xml"/>
</Relationships>
</file>

<file path=ppt/notesSlides/_rels/notesSlide79.xml.rels><?xml version="1.0" encoding="UTF-8"?>
<Relationships xmlns="http://schemas.openxmlformats.org/package/2006/relationships"><Relationship Id="rId1" Type="http://schemas.openxmlformats.org/officeDocument/2006/relationships/slide" Target="../slides/slide79.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83.xml.rels><?xml version="1.0" encoding="UTF-8"?>
<Relationships xmlns="http://schemas.openxmlformats.org/package/2006/relationships"><Relationship Id="rId1" Type="http://schemas.openxmlformats.org/officeDocument/2006/relationships/slide" Target="../slides/slide83.xml"/><Relationship Id="rId2" Type="http://schemas.openxmlformats.org/officeDocument/2006/relationships/notesMaster" Target="../notesMasters/notesMaster1.xml"/>
</Relationships>
</file>

<file path=ppt/notesSlides/_rels/notesSlide86.xml.rels><?xml version="1.0" encoding="UTF-8"?>
<Relationships xmlns="http://schemas.openxmlformats.org/package/2006/relationships"><Relationship Id="rId1" Type="http://schemas.openxmlformats.org/officeDocument/2006/relationships/slide" Target="../slides/slide86.xml"/><Relationship Id="rId2" Type="http://schemas.openxmlformats.org/officeDocument/2006/relationships/notesMaster" Target="../notesMasters/notesMaster1.xml"/>
</Relationships>
</file>

<file path=ppt/notesSlides/_rels/notesSlide88.xml.rels><?xml version="1.0" encoding="UTF-8"?>
<Relationships xmlns="http://schemas.openxmlformats.org/package/2006/relationships"><Relationship Id="rId1" Type="http://schemas.openxmlformats.org/officeDocument/2006/relationships/slide" Target="../slides/slide8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0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24" name="PlaceHolder 1"/>
          <p:cNvSpPr>
            <a:spLocks noGrp="1"/>
          </p:cNvSpPr>
          <p:nvPr>
            <p:ph type="sldNum" idx="66"/>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en-US" sz="1200" spc="-1" strike="noStrike">
                <a:solidFill>
                  <a:srgbClr val="000000"/>
                </a:solidFill>
                <a:latin typeface="Times New Roman"/>
              </a:defRPr>
            </a:lvl1pPr>
          </a:lstStyle>
          <a:p>
            <a:pPr indent="0" algn="r">
              <a:lnSpc>
                <a:spcPct val="100000"/>
              </a:lnSpc>
              <a:buNone/>
            </a:pPr>
            <a:fld id="{EE3881BC-4E20-4BAC-AC77-AEB00343E6A7}" type="slidenum">
              <a:rPr b="0" lang="en-US" sz="1200" spc="-1" strike="noStrike">
                <a:solidFill>
                  <a:srgbClr val="000000"/>
                </a:solidFill>
                <a:latin typeface="Times New Roman"/>
              </a:rPr>
              <a:t>&lt;numéro&gt;</a:t>
            </a:fld>
            <a:endParaRPr b="0" lang="fr-FR" sz="1200" spc="-1" strike="noStrike">
              <a:solidFill>
                <a:srgbClr val="000000"/>
              </a:solidFill>
              <a:latin typeface="Times New Roman"/>
            </a:endParaRPr>
          </a:p>
        </p:txBody>
      </p:sp>
      <p:sp>
        <p:nvSpPr>
          <p:cNvPr id="2525" name="PlaceHolder 2"/>
          <p:cNvSpPr>
            <a:spLocks noGrp="1"/>
          </p:cNvSpPr>
          <p:nvPr>
            <p:ph type="sldImg"/>
          </p:nvPr>
        </p:nvSpPr>
        <p:spPr>
          <a:xfrm>
            <a:off x="407880" y="696960"/>
            <a:ext cx="6183000" cy="3479400"/>
          </a:xfrm>
          <a:prstGeom prst="rect">
            <a:avLst/>
          </a:prstGeom>
          <a:ln w="0">
            <a:noFill/>
          </a:ln>
        </p:spPr>
      </p:sp>
      <p:sp>
        <p:nvSpPr>
          <p:cNvPr id="2526" name="PlaceHolder 3"/>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Tree>
  </p:cSld>
</p:notes>
</file>

<file path=ppt/notesSlides/notesSlide1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27" name="PlaceHolder 1"/>
          <p:cNvSpPr>
            <a:spLocks noGrp="1"/>
          </p:cNvSpPr>
          <p:nvPr>
            <p:ph type="sldImg"/>
          </p:nvPr>
        </p:nvSpPr>
        <p:spPr>
          <a:xfrm>
            <a:off x="685800" y="1143000"/>
            <a:ext cx="5486040" cy="3085920"/>
          </a:xfrm>
          <a:prstGeom prst="rect">
            <a:avLst/>
          </a:prstGeom>
          <a:ln w="0">
            <a:noFill/>
          </a:ln>
        </p:spPr>
      </p:sp>
      <p:sp>
        <p:nvSpPr>
          <p:cNvPr id="2528"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1300" spc="-1" strike="noStrike">
                <a:solidFill>
                  <a:srgbClr val="000000"/>
                </a:solidFill>
                <a:latin typeface="Arial"/>
              </a:rPr>
              <a:t>• </a:t>
            </a:r>
            <a:r>
              <a:rPr b="0" lang="fr-FR" sz="1300" spc="-1" strike="noStrike">
                <a:solidFill>
                  <a:srgbClr val="000000"/>
                </a:solidFill>
                <a:latin typeface="Arial"/>
              </a:rPr>
              <a:t>Ne mets pas toujours en évidence des différences</a:t>
            </a:r>
            <a:endParaRPr b="0" lang="fr-FR" sz="1300" spc="-1" strike="noStrike">
              <a:solidFill>
                <a:srgbClr val="000000"/>
              </a:solidFill>
              <a:latin typeface="Arial"/>
            </a:endParaRPr>
          </a:p>
          <a:p>
            <a:pPr marL="216000" indent="0">
              <a:lnSpc>
                <a:spcPct val="100000"/>
              </a:lnSpc>
              <a:buNone/>
            </a:pPr>
            <a:r>
              <a:rPr b="0" lang="fr-FR" sz="1300" spc="-1" strike="noStrike">
                <a:solidFill>
                  <a:srgbClr val="000000"/>
                </a:solidFill>
                <a:latin typeface="Arial"/>
              </a:rPr>
              <a:t>significatives entre différentes alternatives de</a:t>
            </a:r>
            <a:endParaRPr b="0" lang="fr-FR" sz="1300" spc="-1" strike="noStrike">
              <a:solidFill>
                <a:srgbClr val="000000"/>
              </a:solidFill>
              <a:latin typeface="Arial"/>
            </a:endParaRPr>
          </a:p>
          <a:p>
            <a:pPr marL="216000" indent="0">
              <a:lnSpc>
                <a:spcPct val="100000"/>
              </a:lnSpc>
              <a:buNone/>
            </a:pPr>
            <a:r>
              <a:rPr b="0" lang="fr-FR" sz="1300" spc="-1" strike="noStrike">
                <a:solidFill>
                  <a:srgbClr val="000000"/>
                </a:solidFill>
                <a:latin typeface="Arial"/>
              </a:rPr>
              <a:t>systèmes de produits</a:t>
            </a:r>
            <a:endParaRPr b="0" lang="fr-FR" sz="1300" spc="-1" strike="noStrike">
              <a:solidFill>
                <a:srgbClr val="000000"/>
              </a:solidFill>
              <a:latin typeface="Arial"/>
            </a:endParaRPr>
          </a:p>
          <a:p>
            <a:pPr marL="216000" indent="0">
              <a:lnSpc>
                <a:spcPct val="100000"/>
              </a:lnSpc>
              <a:buNone/>
            </a:pPr>
            <a:r>
              <a:rPr b="0" lang="fr-FR" sz="1300" spc="-1" strike="noStrike">
                <a:solidFill>
                  <a:srgbClr val="000000"/>
                </a:solidFill>
                <a:latin typeface="Arial"/>
              </a:rPr>
              <a:t>• • </a:t>
            </a:r>
            <a:r>
              <a:rPr b="0" lang="fr-FR" sz="1300" spc="-1" strike="noStrike">
                <a:solidFill>
                  <a:srgbClr val="000000"/>
                </a:solidFill>
                <a:latin typeface="Arial"/>
              </a:rPr>
              <a:t>Pas de méthodologie acceptée pour associer de</a:t>
            </a:r>
            <a:endParaRPr b="0" lang="fr-FR" sz="1300" spc="-1" strike="noStrike">
              <a:solidFill>
                <a:srgbClr val="000000"/>
              </a:solidFill>
              <a:latin typeface="Arial"/>
            </a:endParaRPr>
          </a:p>
          <a:p>
            <a:pPr marL="216000" indent="0">
              <a:lnSpc>
                <a:spcPct val="100000"/>
              </a:lnSpc>
              <a:buNone/>
            </a:pPr>
            <a:r>
              <a:rPr b="0" lang="fr-FR" sz="1300" spc="-1" strike="noStrike">
                <a:solidFill>
                  <a:srgbClr val="000000"/>
                </a:solidFill>
                <a:latin typeface="Arial"/>
              </a:rPr>
              <a:t>façon cohérente et précise des données d’inventaire</a:t>
            </a:r>
            <a:endParaRPr b="0" lang="fr-FR" sz="1300" spc="-1" strike="noStrike">
              <a:solidFill>
                <a:srgbClr val="000000"/>
              </a:solidFill>
              <a:latin typeface="Arial"/>
            </a:endParaRPr>
          </a:p>
          <a:p>
            <a:pPr marL="216000" indent="0">
              <a:lnSpc>
                <a:spcPct val="100000"/>
              </a:lnSpc>
              <a:buNone/>
            </a:pPr>
            <a:r>
              <a:rPr b="0" lang="fr-FR" sz="1300" spc="-1" strike="noStrike">
                <a:solidFill>
                  <a:srgbClr val="000000"/>
                </a:solidFill>
                <a:latin typeface="Arial"/>
              </a:rPr>
              <a:t>aux impacts env.</a:t>
            </a:r>
            <a:endParaRPr b="0" lang="fr-FR" sz="1300" spc="-1" strike="noStrike">
              <a:solidFill>
                <a:srgbClr val="000000"/>
              </a:solidFill>
              <a:latin typeface="Arial"/>
            </a:endParaRPr>
          </a:p>
        </p:txBody>
      </p:sp>
      <p:sp>
        <p:nvSpPr>
          <p:cNvPr id="2529" name="PlaceHolder 3"/>
          <p:cNvSpPr>
            <a:spLocks noGrp="1"/>
          </p:cNvSpPr>
          <p:nvPr>
            <p:ph type="sldNum" idx="67"/>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67510848-B415-46BA-ADA7-632E0C2260EE}"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1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30" name="PlaceHolder 1"/>
          <p:cNvSpPr>
            <a:spLocks noGrp="1"/>
          </p:cNvSpPr>
          <p:nvPr>
            <p:ph type="sldImg"/>
          </p:nvPr>
        </p:nvSpPr>
        <p:spPr>
          <a:xfrm>
            <a:off x="685800" y="1143000"/>
            <a:ext cx="5486040" cy="3085920"/>
          </a:xfrm>
          <a:prstGeom prst="rect">
            <a:avLst/>
          </a:prstGeom>
          <a:ln w="0">
            <a:noFill/>
          </a:ln>
        </p:spPr>
      </p:sp>
      <p:sp>
        <p:nvSpPr>
          <p:cNvPr id="253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1300" spc="-1" strike="noStrike">
                <a:solidFill>
                  <a:srgbClr val="000000"/>
                </a:solidFill>
                <a:latin typeface="Arial"/>
              </a:rPr>
              <a:t>• </a:t>
            </a:r>
            <a:r>
              <a:rPr b="0" lang="fr-FR" sz="1300" spc="-1" strike="noStrike">
                <a:solidFill>
                  <a:srgbClr val="000000"/>
                </a:solidFill>
                <a:latin typeface="Arial"/>
              </a:rPr>
              <a:t>Ne mets pas toujours en évidence des différences</a:t>
            </a:r>
            <a:endParaRPr b="0" lang="fr-FR" sz="1300" spc="-1" strike="noStrike">
              <a:solidFill>
                <a:srgbClr val="000000"/>
              </a:solidFill>
              <a:latin typeface="Arial"/>
            </a:endParaRPr>
          </a:p>
          <a:p>
            <a:pPr marL="216000" indent="0">
              <a:lnSpc>
                <a:spcPct val="100000"/>
              </a:lnSpc>
              <a:buNone/>
            </a:pPr>
            <a:r>
              <a:rPr b="0" lang="fr-FR" sz="1300" spc="-1" strike="noStrike">
                <a:solidFill>
                  <a:srgbClr val="000000"/>
                </a:solidFill>
                <a:latin typeface="Arial"/>
              </a:rPr>
              <a:t>significatives entre différentes alternatives de</a:t>
            </a:r>
            <a:endParaRPr b="0" lang="fr-FR" sz="1300" spc="-1" strike="noStrike">
              <a:solidFill>
                <a:srgbClr val="000000"/>
              </a:solidFill>
              <a:latin typeface="Arial"/>
            </a:endParaRPr>
          </a:p>
          <a:p>
            <a:pPr marL="216000" indent="0">
              <a:lnSpc>
                <a:spcPct val="100000"/>
              </a:lnSpc>
              <a:buNone/>
            </a:pPr>
            <a:r>
              <a:rPr b="0" lang="fr-FR" sz="1300" spc="-1" strike="noStrike">
                <a:solidFill>
                  <a:srgbClr val="000000"/>
                </a:solidFill>
                <a:latin typeface="Arial"/>
              </a:rPr>
              <a:t>systèmes de produits</a:t>
            </a:r>
            <a:endParaRPr b="0" lang="fr-FR" sz="1300" spc="-1" strike="noStrike">
              <a:solidFill>
                <a:srgbClr val="000000"/>
              </a:solidFill>
              <a:latin typeface="Arial"/>
            </a:endParaRPr>
          </a:p>
          <a:p>
            <a:pPr marL="216000" indent="0">
              <a:lnSpc>
                <a:spcPct val="100000"/>
              </a:lnSpc>
              <a:buNone/>
            </a:pPr>
            <a:r>
              <a:rPr b="0" lang="fr-FR" sz="1300" spc="-1" strike="noStrike">
                <a:solidFill>
                  <a:srgbClr val="000000"/>
                </a:solidFill>
                <a:latin typeface="Arial"/>
              </a:rPr>
              <a:t>• • </a:t>
            </a:r>
            <a:r>
              <a:rPr b="0" lang="fr-FR" sz="1300" spc="-1" strike="noStrike">
                <a:solidFill>
                  <a:srgbClr val="000000"/>
                </a:solidFill>
                <a:latin typeface="Arial"/>
              </a:rPr>
              <a:t>Pas de méthodologie acceptée pour associer de</a:t>
            </a:r>
            <a:endParaRPr b="0" lang="fr-FR" sz="1300" spc="-1" strike="noStrike">
              <a:solidFill>
                <a:srgbClr val="000000"/>
              </a:solidFill>
              <a:latin typeface="Arial"/>
            </a:endParaRPr>
          </a:p>
          <a:p>
            <a:pPr marL="216000" indent="0">
              <a:lnSpc>
                <a:spcPct val="100000"/>
              </a:lnSpc>
              <a:buNone/>
            </a:pPr>
            <a:r>
              <a:rPr b="0" lang="fr-FR" sz="1300" spc="-1" strike="noStrike">
                <a:solidFill>
                  <a:srgbClr val="000000"/>
                </a:solidFill>
                <a:latin typeface="Arial"/>
              </a:rPr>
              <a:t>façon cohérente et précise des données d’inventaire</a:t>
            </a:r>
            <a:endParaRPr b="0" lang="fr-FR" sz="1300" spc="-1" strike="noStrike">
              <a:solidFill>
                <a:srgbClr val="000000"/>
              </a:solidFill>
              <a:latin typeface="Arial"/>
            </a:endParaRPr>
          </a:p>
          <a:p>
            <a:pPr marL="216000" indent="0">
              <a:lnSpc>
                <a:spcPct val="100000"/>
              </a:lnSpc>
              <a:buNone/>
            </a:pPr>
            <a:r>
              <a:rPr b="0" lang="fr-FR" sz="1300" spc="-1" strike="noStrike">
                <a:solidFill>
                  <a:srgbClr val="000000"/>
                </a:solidFill>
                <a:latin typeface="Arial"/>
              </a:rPr>
              <a:t>aux impacts env.</a:t>
            </a:r>
            <a:endParaRPr b="0" lang="fr-FR" sz="1300" spc="-1" strike="noStrike">
              <a:solidFill>
                <a:srgbClr val="000000"/>
              </a:solidFill>
              <a:latin typeface="Arial"/>
            </a:endParaRPr>
          </a:p>
        </p:txBody>
      </p:sp>
      <p:sp>
        <p:nvSpPr>
          <p:cNvPr id="2532" name="PlaceHolder 3"/>
          <p:cNvSpPr>
            <a:spLocks noGrp="1"/>
          </p:cNvSpPr>
          <p:nvPr>
            <p:ph type="sldNum" idx="68"/>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04388C3A-D558-4FCD-937A-4BFC64FF552D}"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6" name="PlaceHolder 1"/>
          <p:cNvSpPr>
            <a:spLocks noGrp="1"/>
          </p:cNvSpPr>
          <p:nvPr>
            <p:ph type="sldImg"/>
          </p:nvPr>
        </p:nvSpPr>
        <p:spPr>
          <a:xfrm>
            <a:off x="685800" y="1143000"/>
            <a:ext cx="5486040" cy="3085920"/>
          </a:xfrm>
          <a:prstGeom prst="rect">
            <a:avLst/>
          </a:prstGeom>
          <a:ln w="0">
            <a:noFill/>
          </a:ln>
        </p:spPr>
      </p:sp>
      <p:sp>
        <p:nvSpPr>
          <p:cNvPr id="237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378" name="PlaceHolder 3"/>
          <p:cNvSpPr>
            <a:spLocks noGrp="1"/>
          </p:cNvSpPr>
          <p:nvPr>
            <p:ph type="sldNum" idx="18"/>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34B77FBD-ECE6-412A-AE13-5A866F5BF30D}"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9" name="PlaceHolder 1"/>
          <p:cNvSpPr>
            <a:spLocks noGrp="1"/>
          </p:cNvSpPr>
          <p:nvPr>
            <p:ph type="sldImg"/>
          </p:nvPr>
        </p:nvSpPr>
        <p:spPr>
          <a:xfrm>
            <a:off x="685800" y="1143000"/>
            <a:ext cx="5486040" cy="3085920"/>
          </a:xfrm>
          <a:prstGeom prst="rect">
            <a:avLst/>
          </a:prstGeom>
          <a:ln w="0">
            <a:noFill/>
          </a:ln>
        </p:spPr>
      </p:sp>
      <p:sp>
        <p:nvSpPr>
          <p:cNvPr id="2380"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381" name="PlaceHolder 3"/>
          <p:cNvSpPr>
            <a:spLocks noGrp="1"/>
          </p:cNvSpPr>
          <p:nvPr>
            <p:ph type="sldNum" idx="19"/>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60BB6E01-4D81-483A-8E77-F2FC3B621041}"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2" name="PlaceHolder 1"/>
          <p:cNvSpPr>
            <a:spLocks noGrp="1"/>
          </p:cNvSpPr>
          <p:nvPr>
            <p:ph type="sldImg"/>
          </p:nvPr>
        </p:nvSpPr>
        <p:spPr>
          <a:xfrm>
            <a:off x="685800" y="1143000"/>
            <a:ext cx="5486040" cy="3085920"/>
          </a:xfrm>
          <a:prstGeom prst="rect">
            <a:avLst/>
          </a:prstGeom>
          <a:ln w="0">
            <a:noFill/>
          </a:ln>
        </p:spPr>
      </p:sp>
      <p:sp>
        <p:nvSpPr>
          <p:cNvPr id="2383"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384" name="PlaceHolder 3"/>
          <p:cNvSpPr>
            <a:spLocks noGrp="1"/>
          </p:cNvSpPr>
          <p:nvPr>
            <p:ph type="sldNum" idx="20"/>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7867DD2C-5C85-497F-9574-14767D92332F}"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5" name="PlaceHolder 1"/>
          <p:cNvSpPr>
            <a:spLocks noGrp="1"/>
          </p:cNvSpPr>
          <p:nvPr>
            <p:ph type="sldImg"/>
          </p:nvPr>
        </p:nvSpPr>
        <p:spPr>
          <a:xfrm>
            <a:off x="685800" y="1143000"/>
            <a:ext cx="5486040" cy="3085920"/>
          </a:xfrm>
          <a:prstGeom prst="rect">
            <a:avLst/>
          </a:prstGeom>
          <a:ln w="0">
            <a:noFill/>
          </a:ln>
        </p:spPr>
      </p:sp>
      <p:sp>
        <p:nvSpPr>
          <p:cNvPr id="2386"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387" name="PlaceHolder 3"/>
          <p:cNvSpPr>
            <a:spLocks noGrp="1"/>
          </p:cNvSpPr>
          <p:nvPr>
            <p:ph type="sldNum" idx="21"/>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EC91CACC-A189-445B-89CA-0CBEBE585E11}"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8" name="PlaceHolder 1"/>
          <p:cNvSpPr>
            <a:spLocks noGrp="1"/>
          </p:cNvSpPr>
          <p:nvPr>
            <p:ph type="sldImg"/>
          </p:nvPr>
        </p:nvSpPr>
        <p:spPr>
          <a:xfrm>
            <a:off x="685800" y="1143000"/>
            <a:ext cx="5486040" cy="3085920"/>
          </a:xfrm>
          <a:prstGeom prst="rect">
            <a:avLst/>
          </a:prstGeom>
          <a:ln w="0">
            <a:noFill/>
          </a:ln>
        </p:spPr>
      </p:sp>
      <p:sp>
        <p:nvSpPr>
          <p:cNvPr id="2389"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390" name="PlaceHolder 3"/>
          <p:cNvSpPr>
            <a:spLocks noGrp="1"/>
          </p:cNvSpPr>
          <p:nvPr>
            <p:ph type="sldNum" idx="22"/>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D5EC637D-86FB-4E8C-91D5-F99590D201FA}"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91" name="PlaceHolder 1"/>
          <p:cNvSpPr>
            <a:spLocks noGrp="1"/>
          </p:cNvSpPr>
          <p:nvPr>
            <p:ph type="sldImg"/>
          </p:nvPr>
        </p:nvSpPr>
        <p:spPr>
          <a:xfrm>
            <a:off x="685800" y="1143000"/>
            <a:ext cx="5486040" cy="3085920"/>
          </a:xfrm>
          <a:prstGeom prst="rect">
            <a:avLst/>
          </a:prstGeom>
          <a:ln w="0">
            <a:noFill/>
          </a:ln>
        </p:spPr>
      </p:sp>
      <p:sp>
        <p:nvSpPr>
          <p:cNvPr id="2392"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393" name="PlaceHolder 3"/>
          <p:cNvSpPr>
            <a:spLocks noGrp="1"/>
          </p:cNvSpPr>
          <p:nvPr>
            <p:ph type="sldNum" idx="23"/>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12DB4445-F9FB-4447-A61B-0C86E41C1A0F}"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94" name="PlaceHolder 1"/>
          <p:cNvSpPr>
            <a:spLocks noGrp="1"/>
          </p:cNvSpPr>
          <p:nvPr>
            <p:ph type="sldImg"/>
          </p:nvPr>
        </p:nvSpPr>
        <p:spPr>
          <a:xfrm>
            <a:off x="685800" y="1143000"/>
            <a:ext cx="5486040" cy="3085920"/>
          </a:xfrm>
          <a:prstGeom prst="rect">
            <a:avLst/>
          </a:prstGeom>
          <a:ln w="0">
            <a:noFill/>
          </a:ln>
        </p:spPr>
      </p:sp>
      <p:sp>
        <p:nvSpPr>
          <p:cNvPr id="2395"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396" name="PlaceHolder 3"/>
          <p:cNvSpPr>
            <a:spLocks noGrp="1"/>
          </p:cNvSpPr>
          <p:nvPr>
            <p:ph type="sldNum" idx="24"/>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A5BE805C-83DB-4EC2-94EC-5567C27545C3}"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97" name="PlaceHolder 1"/>
          <p:cNvSpPr>
            <a:spLocks noGrp="1"/>
          </p:cNvSpPr>
          <p:nvPr>
            <p:ph type="sldImg"/>
          </p:nvPr>
        </p:nvSpPr>
        <p:spPr>
          <a:xfrm>
            <a:off x="685800" y="1143000"/>
            <a:ext cx="5486040" cy="3085920"/>
          </a:xfrm>
          <a:prstGeom prst="rect">
            <a:avLst/>
          </a:prstGeom>
          <a:ln w="0">
            <a:noFill/>
          </a:ln>
        </p:spPr>
      </p:sp>
      <p:sp>
        <p:nvSpPr>
          <p:cNvPr id="2398"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399" name="PlaceHolder 3"/>
          <p:cNvSpPr>
            <a:spLocks noGrp="1"/>
          </p:cNvSpPr>
          <p:nvPr>
            <p:ph type="sldNum" idx="25"/>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E206B16B-0A08-40C6-B782-2ECD5C0F6815}"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2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00" name="PlaceHolder 1"/>
          <p:cNvSpPr>
            <a:spLocks noGrp="1"/>
          </p:cNvSpPr>
          <p:nvPr>
            <p:ph type="sldImg"/>
          </p:nvPr>
        </p:nvSpPr>
        <p:spPr>
          <a:xfrm>
            <a:off x="685800" y="1143000"/>
            <a:ext cx="5486040" cy="3085920"/>
          </a:xfrm>
          <a:prstGeom prst="rect">
            <a:avLst/>
          </a:prstGeom>
          <a:ln w="0">
            <a:noFill/>
          </a:ln>
        </p:spPr>
      </p:sp>
      <p:sp>
        <p:nvSpPr>
          <p:cNvPr id="240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pc="-1" strike="noStrike">
                <a:solidFill>
                  <a:srgbClr val="000000"/>
                </a:solidFill>
                <a:latin typeface="Arial"/>
              </a:rPr>
              <a:t>Machine à laver, rasoirs, serviette, sèche-main : pixabay</a:t>
            </a:r>
            <a:endParaRPr b="0" lang="fr-FR" sz="2000" spc="-1" strike="noStrike">
              <a:solidFill>
                <a:srgbClr val="000000"/>
              </a:solidFill>
              <a:latin typeface="Arial"/>
            </a:endParaRPr>
          </a:p>
        </p:txBody>
      </p:sp>
      <p:sp>
        <p:nvSpPr>
          <p:cNvPr id="2402" name="PlaceHolder 3"/>
          <p:cNvSpPr>
            <a:spLocks noGrp="1"/>
          </p:cNvSpPr>
          <p:nvPr>
            <p:ph type="sldNum" idx="26"/>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F9DBC918-B2E8-4A0C-93E0-1C3ECEAA91E1}"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2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03" name="PlaceHolder 1"/>
          <p:cNvSpPr>
            <a:spLocks noGrp="1"/>
          </p:cNvSpPr>
          <p:nvPr>
            <p:ph type="sldImg"/>
          </p:nvPr>
        </p:nvSpPr>
        <p:spPr>
          <a:xfrm>
            <a:off x="63360" y="288000"/>
            <a:ext cx="6704640" cy="3771360"/>
          </a:xfrm>
          <a:prstGeom prst="rect">
            <a:avLst/>
          </a:prstGeom>
          <a:ln w="0">
            <a:noFill/>
          </a:ln>
        </p:spPr>
      </p:sp>
      <p:sp>
        <p:nvSpPr>
          <p:cNvPr id="2404" name="PlaceHolder 2"/>
          <p:cNvSpPr>
            <a:spLocks noGrp="1"/>
          </p:cNvSpPr>
          <p:nvPr>
            <p:ph type="body"/>
          </p:nvPr>
        </p:nvSpPr>
        <p:spPr>
          <a:xfrm>
            <a:off x="777240" y="4777560"/>
            <a:ext cx="5270760" cy="3790440"/>
          </a:xfrm>
          <a:prstGeom prst="rect">
            <a:avLst/>
          </a:prstGeom>
          <a:noFill/>
          <a:ln w="0">
            <a:noFill/>
          </a:ln>
        </p:spPr>
        <p:txBody>
          <a:bodyPr lIns="0" rIns="0" tIns="0" bIns="0" anchor="t">
            <a:noAutofit/>
          </a:bodyPr>
          <a:p>
            <a:pPr marL="216000" indent="0">
              <a:lnSpc>
                <a:spcPct val="100000"/>
              </a:lnSpc>
              <a:buNone/>
            </a:pPr>
            <a:r>
              <a:rPr b="0" lang="en-US" sz="2000" spc="-1" strike="noStrike">
                <a:solidFill>
                  <a:srgbClr val="000000"/>
                </a:solidFill>
                <a:latin typeface="Arial"/>
              </a:rPr>
              <a:t>Bête à corne (à qui, système, sur quoi/ dans quel but) / diagrame pieuvre</a:t>
            </a:r>
            <a:endParaRPr b="0" lang="fr-FR" sz="2000" spc="-1" strike="noStrike">
              <a:solidFill>
                <a:srgbClr val="000000"/>
              </a:solidFill>
              <a:latin typeface="Arial"/>
            </a:endParaRPr>
          </a:p>
        </p:txBody>
      </p:sp>
    </p:spTree>
  </p:cSld>
</p:notes>
</file>

<file path=ppt/notesSlides/notesSlide2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05" name="PlaceHolder 1"/>
          <p:cNvSpPr>
            <a:spLocks noGrp="1"/>
          </p:cNvSpPr>
          <p:nvPr>
            <p:ph type="sldImg"/>
          </p:nvPr>
        </p:nvSpPr>
        <p:spPr>
          <a:xfrm>
            <a:off x="685800" y="1143000"/>
            <a:ext cx="5486040" cy="3085920"/>
          </a:xfrm>
          <a:prstGeom prst="rect">
            <a:avLst/>
          </a:prstGeom>
          <a:ln w="0">
            <a:noFill/>
          </a:ln>
        </p:spPr>
      </p:sp>
      <p:sp>
        <p:nvSpPr>
          <p:cNvPr id="2406"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07" name="PlaceHolder 3"/>
          <p:cNvSpPr>
            <a:spLocks noGrp="1"/>
          </p:cNvSpPr>
          <p:nvPr>
            <p:ph type="sldNum" idx="27"/>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C0F4345E-0C17-4C83-9DB7-4CD3D3C8DA5C}"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2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08" name="PlaceHolder 1"/>
          <p:cNvSpPr>
            <a:spLocks noGrp="1"/>
          </p:cNvSpPr>
          <p:nvPr>
            <p:ph type="sldImg"/>
          </p:nvPr>
        </p:nvSpPr>
        <p:spPr>
          <a:xfrm>
            <a:off x="685800" y="1143000"/>
            <a:ext cx="5486040" cy="3085920"/>
          </a:xfrm>
          <a:prstGeom prst="rect">
            <a:avLst/>
          </a:prstGeom>
          <a:ln w="0">
            <a:noFill/>
          </a:ln>
        </p:spPr>
      </p:sp>
      <p:sp>
        <p:nvSpPr>
          <p:cNvPr id="2409"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10" name="PlaceHolder 3"/>
          <p:cNvSpPr>
            <a:spLocks noGrp="1"/>
          </p:cNvSpPr>
          <p:nvPr>
            <p:ph type="sldNum" idx="28"/>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26017195-9793-46C2-8D86-7DF623EDB817}"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2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11" name="PlaceHolder 1"/>
          <p:cNvSpPr>
            <a:spLocks noGrp="1"/>
          </p:cNvSpPr>
          <p:nvPr>
            <p:ph type="sldImg"/>
          </p:nvPr>
        </p:nvSpPr>
        <p:spPr>
          <a:xfrm>
            <a:off x="685800" y="1143000"/>
            <a:ext cx="5486040" cy="3085920"/>
          </a:xfrm>
          <a:prstGeom prst="rect">
            <a:avLst/>
          </a:prstGeom>
          <a:ln w="0">
            <a:noFill/>
          </a:ln>
        </p:spPr>
      </p:sp>
      <p:sp>
        <p:nvSpPr>
          <p:cNvPr id="2412"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13" name="PlaceHolder 3"/>
          <p:cNvSpPr>
            <a:spLocks noGrp="1"/>
          </p:cNvSpPr>
          <p:nvPr>
            <p:ph type="sldNum" idx="29"/>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19F6E833-1A3A-4385-91B2-0F78C9A9826D}"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2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14" name="PlaceHolder 1"/>
          <p:cNvSpPr>
            <a:spLocks noGrp="1"/>
          </p:cNvSpPr>
          <p:nvPr>
            <p:ph type="sldImg"/>
          </p:nvPr>
        </p:nvSpPr>
        <p:spPr>
          <a:xfrm>
            <a:off x="685800" y="1143000"/>
            <a:ext cx="5486040" cy="3085920"/>
          </a:xfrm>
          <a:prstGeom prst="rect">
            <a:avLst/>
          </a:prstGeom>
          <a:ln w="0">
            <a:noFill/>
          </a:ln>
        </p:spPr>
      </p:sp>
      <p:sp>
        <p:nvSpPr>
          <p:cNvPr id="2415"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16" name="PlaceHolder 3"/>
          <p:cNvSpPr>
            <a:spLocks noGrp="1"/>
          </p:cNvSpPr>
          <p:nvPr>
            <p:ph type="sldNum" idx="30"/>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E45E01A9-BC7A-445A-8E3F-EB69E531B1D7}"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3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17" name="PlaceHolder 1"/>
          <p:cNvSpPr>
            <a:spLocks noGrp="1"/>
          </p:cNvSpPr>
          <p:nvPr>
            <p:ph type="sldImg"/>
          </p:nvPr>
        </p:nvSpPr>
        <p:spPr>
          <a:xfrm>
            <a:off x="533520" y="764280"/>
            <a:ext cx="6704640" cy="3771360"/>
          </a:xfrm>
          <a:prstGeom prst="rect">
            <a:avLst/>
          </a:prstGeom>
          <a:ln w="0">
            <a:noFill/>
          </a:ln>
        </p:spPr>
      </p:sp>
      <p:sp>
        <p:nvSpPr>
          <p:cNvPr id="2418"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pc="-1" strike="noStrike">
                <a:solidFill>
                  <a:srgbClr val="000000"/>
                </a:solidFill>
                <a:latin typeface="Arial"/>
              </a:rPr>
              <a:t>Machine à laver, rasoirs, serviette, sèche-main : pixabay</a:t>
            </a:r>
            <a:endParaRPr b="0" lang="fr-FR" sz="2000" spc="-1" strike="noStrike">
              <a:solidFill>
                <a:srgbClr val="000000"/>
              </a:solidFill>
              <a:latin typeface="Arial"/>
            </a:endParaRPr>
          </a:p>
        </p:txBody>
      </p:sp>
      <p:sp>
        <p:nvSpPr>
          <p:cNvPr id="2419" name="PlaceHolder 3"/>
          <p:cNvSpPr>
            <a:spLocks noGrp="1"/>
          </p:cNvSpPr>
          <p:nvPr>
            <p:ph type="sldNum" idx="31"/>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9B74ABFB-16CA-45AF-A1ED-1F4CB39A2A1A}"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3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20" name="PlaceHolder 1"/>
          <p:cNvSpPr>
            <a:spLocks noGrp="1"/>
          </p:cNvSpPr>
          <p:nvPr>
            <p:ph type="sldImg"/>
          </p:nvPr>
        </p:nvSpPr>
        <p:spPr>
          <a:xfrm>
            <a:off x="685800" y="1143000"/>
            <a:ext cx="5486040" cy="3085920"/>
          </a:xfrm>
          <a:prstGeom prst="rect">
            <a:avLst/>
          </a:prstGeom>
          <a:ln w="0">
            <a:noFill/>
          </a:ln>
        </p:spPr>
      </p:sp>
      <p:sp>
        <p:nvSpPr>
          <p:cNvPr id="242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1200" spc="-1" strike="noStrike">
                <a:solidFill>
                  <a:srgbClr val="000000"/>
                </a:solidFill>
                <a:latin typeface="Calibri"/>
              </a:rPr>
              <a:t>On considère </a:t>
            </a:r>
            <a:r>
              <a:rPr b="1" lang="fr-FR" sz="1200" spc="-1" strike="noStrike">
                <a:solidFill>
                  <a:srgbClr val="000000"/>
                </a:solidFill>
                <a:latin typeface="Calibri"/>
              </a:rPr>
              <a:t>l’âne</a:t>
            </a:r>
            <a:r>
              <a:rPr b="0" lang="fr-FR" sz="1200" spc="-1" strike="noStrike">
                <a:solidFill>
                  <a:srgbClr val="000000"/>
                </a:solidFill>
                <a:latin typeface="Calibri"/>
              </a:rPr>
              <a:t> dans le système? Et le fils?</a:t>
            </a:r>
            <a:endParaRPr b="0" lang="fr-FR" sz="1200" spc="-1" strike="noStrike">
              <a:solidFill>
                <a:srgbClr val="000000"/>
              </a:solidFill>
              <a:latin typeface="Arial"/>
            </a:endParaRPr>
          </a:p>
          <a:p>
            <a:pPr marL="216000" indent="0">
              <a:lnSpc>
                <a:spcPct val="100000"/>
              </a:lnSpc>
              <a:buNone/>
            </a:pPr>
            <a:r>
              <a:rPr b="0" lang="fr-FR" sz="1200" spc="-1" strike="noStrike">
                <a:solidFill>
                  <a:srgbClr val="000000"/>
                </a:solidFill>
                <a:latin typeface="Calibri"/>
              </a:rPr>
              <a:t>C’est de la main d’œuvre et du </a:t>
            </a:r>
            <a:r>
              <a:rPr b="1" lang="fr-FR" sz="1200" spc="-1" strike="noStrike">
                <a:solidFill>
                  <a:srgbClr val="000000"/>
                </a:solidFill>
                <a:latin typeface="Calibri"/>
              </a:rPr>
              <a:t>transport</a:t>
            </a:r>
            <a:r>
              <a:rPr b="0" lang="fr-FR" sz="1200" spc="-1" strike="noStrike">
                <a:solidFill>
                  <a:srgbClr val="000000"/>
                </a:solidFill>
                <a:latin typeface="Calibri"/>
              </a:rPr>
              <a:t>.</a:t>
            </a:r>
            <a:endParaRPr b="0" lang="fr-FR" sz="1200" spc="-1" strike="noStrike">
              <a:solidFill>
                <a:srgbClr val="000000"/>
              </a:solidFill>
              <a:latin typeface="Arial"/>
            </a:endParaRPr>
          </a:p>
          <a:p>
            <a:pPr marL="216000" indent="0">
              <a:lnSpc>
                <a:spcPct val="100000"/>
              </a:lnSpc>
              <a:buNone/>
            </a:pPr>
            <a:r>
              <a:rPr b="0" lang="fr-FR" sz="1800" spc="-1" strike="noStrike">
                <a:solidFill>
                  <a:srgbClr val="000000"/>
                </a:solidFill>
                <a:latin typeface="Calibri"/>
              </a:rPr>
              <a:t>La </a:t>
            </a:r>
            <a:r>
              <a:rPr b="1" lang="fr-FR" sz="1800" spc="-1" strike="noStrike">
                <a:solidFill>
                  <a:srgbClr val="000000"/>
                </a:solidFill>
                <a:latin typeface="Calibri"/>
              </a:rPr>
              <a:t>consommation énergétique </a:t>
            </a:r>
            <a:r>
              <a:rPr b="0" lang="fr-FR" sz="1800" spc="-1" strike="noStrike">
                <a:solidFill>
                  <a:srgbClr val="000000"/>
                </a:solidFill>
                <a:latin typeface="Calibri"/>
              </a:rPr>
              <a:t>de l’âne? </a:t>
            </a:r>
            <a:endParaRPr b="0" lang="fr-FR" sz="1800" spc="-1" strike="noStrike">
              <a:solidFill>
                <a:srgbClr val="000000"/>
              </a:solidFill>
              <a:latin typeface="Arial"/>
            </a:endParaRPr>
          </a:p>
          <a:p>
            <a:pPr indent="0">
              <a:lnSpc>
                <a:spcPct val="100000"/>
              </a:lnSpc>
              <a:spcBef>
                <a:spcPts val="541"/>
              </a:spcBef>
              <a:buNone/>
              <a:tabLst>
                <a:tab algn="l" pos="0"/>
              </a:tabLst>
            </a:pPr>
            <a:r>
              <a:rPr b="0" lang="fr-FR" sz="1800" spc="-1" strike="noStrike">
                <a:solidFill>
                  <a:srgbClr val="000000"/>
                </a:solidFill>
                <a:latin typeface="Calibri"/>
              </a:rPr>
              <a:t>la </a:t>
            </a:r>
            <a:r>
              <a:rPr b="1" lang="fr-FR" sz="1800" spc="-1" strike="noStrike">
                <a:solidFill>
                  <a:srgbClr val="000000"/>
                </a:solidFill>
                <a:latin typeface="Calibri"/>
              </a:rPr>
              <a:t>culture de pâturages</a:t>
            </a:r>
            <a:r>
              <a:rPr b="0" lang="fr-FR" sz="1800" spc="-1" strike="noStrike">
                <a:solidFill>
                  <a:srgbClr val="000000"/>
                </a:solidFill>
                <a:latin typeface="Calibri"/>
              </a:rPr>
              <a:t> pour nourrir l’âne? </a:t>
            </a:r>
            <a:r>
              <a:rPr b="1" lang="fr-FR" sz="1800" spc="-1" strike="noStrike">
                <a:solidFill>
                  <a:srgbClr val="000000"/>
                </a:solidFill>
                <a:latin typeface="Calibri"/>
              </a:rPr>
              <a:t>fertilisants</a:t>
            </a:r>
            <a:r>
              <a:rPr b="0" lang="fr-FR" sz="1800" spc="-1" strike="noStrike">
                <a:solidFill>
                  <a:srgbClr val="000000"/>
                </a:solidFill>
                <a:latin typeface="Calibri"/>
              </a:rPr>
              <a:t> agricoles? </a:t>
            </a:r>
            <a:endParaRPr b="0" lang="fr-FR" sz="1800" spc="-1" strike="noStrike">
              <a:solidFill>
                <a:srgbClr val="000000"/>
              </a:solidFill>
              <a:latin typeface="Arial"/>
            </a:endParaRPr>
          </a:p>
          <a:p>
            <a:pPr indent="0">
              <a:lnSpc>
                <a:spcPct val="100000"/>
              </a:lnSpc>
              <a:spcBef>
                <a:spcPts val="541"/>
              </a:spcBef>
              <a:buNone/>
              <a:tabLst>
                <a:tab algn="l" pos="0"/>
              </a:tabLst>
            </a:pPr>
            <a:endParaRPr b="0" lang="fr-FR" sz="1800" spc="-1" strike="noStrike">
              <a:solidFill>
                <a:srgbClr val="000000"/>
              </a:solidFill>
              <a:latin typeface="Arial"/>
            </a:endParaRPr>
          </a:p>
          <a:p>
            <a:pPr indent="0">
              <a:lnSpc>
                <a:spcPct val="100000"/>
              </a:lnSpc>
              <a:buNone/>
              <a:tabLst>
                <a:tab algn="l" pos="0"/>
              </a:tabLst>
            </a:pPr>
            <a:endParaRPr b="0" lang="fr-FR" sz="1800" spc="-1" strike="noStrike">
              <a:solidFill>
                <a:srgbClr val="000000"/>
              </a:solidFill>
              <a:latin typeface="Arial"/>
            </a:endParaRPr>
          </a:p>
          <a:p>
            <a:pPr indent="0">
              <a:lnSpc>
                <a:spcPct val="100000"/>
              </a:lnSpc>
              <a:buNone/>
              <a:tabLst>
                <a:tab algn="l" pos="0"/>
              </a:tabLst>
            </a:pPr>
            <a:endParaRPr b="0" lang="fr-FR" sz="1800" spc="-1" strike="noStrike">
              <a:solidFill>
                <a:srgbClr val="000000"/>
              </a:solidFill>
              <a:latin typeface="Arial"/>
            </a:endParaRPr>
          </a:p>
        </p:txBody>
      </p:sp>
      <p:sp>
        <p:nvSpPr>
          <p:cNvPr id="2422" name="PlaceHolder 3"/>
          <p:cNvSpPr>
            <a:spLocks noGrp="1"/>
          </p:cNvSpPr>
          <p:nvPr>
            <p:ph type="sldNum" idx="32"/>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5CD53FC1-AAC4-443D-B75E-E25CA89A8C5A}"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3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23" name="PlaceHolder 1"/>
          <p:cNvSpPr>
            <a:spLocks noGrp="1"/>
          </p:cNvSpPr>
          <p:nvPr>
            <p:ph type="sldImg"/>
          </p:nvPr>
        </p:nvSpPr>
        <p:spPr>
          <a:xfrm>
            <a:off x="685800" y="1143000"/>
            <a:ext cx="5486040" cy="3085920"/>
          </a:xfrm>
          <a:prstGeom prst="rect">
            <a:avLst/>
          </a:prstGeom>
          <a:ln w="0">
            <a:noFill/>
          </a:ln>
        </p:spPr>
      </p:sp>
      <p:sp>
        <p:nvSpPr>
          <p:cNvPr id="2424"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25" name="PlaceHolder 3"/>
          <p:cNvSpPr>
            <a:spLocks noGrp="1"/>
          </p:cNvSpPr>
          <p:nvPr>
            <p:ph type="sldNum" idx="33"/>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2FF77C1B-2191-49C3-B756-753BFC4E05D9}"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3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26" name="PlaceHolder 1"/>
          <p:cNvSpPr>
            <a:spLocks noGrp="1"/>
          </p:cNvSpPr>
          <p:nvPr>
            <p:ph type="sldImg"/>
          </p:nvPr>
        </p:nvSpPr>
        <p:spPr>
          <a:xfrm>
            <a:off x="685800" y="1143000"/>
            <a:ext cx="5486040" cy="3085920"/>
          </a:xfrm>
          <a:prstGeom prst="rect">
            <a:avLst/>
          </a:prstGeom>
          <a:ln w="0">
            <a:noFill/>
          </a:ln>
        </p:spPr>
      </p:sp>
      <p:sp>
        <p:nvSpPr>
          <p:cNvPr id="242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28" name="PlaceHolder 3"/>
          <p:cNvSpPr>
            <a:spLocks noGrp="1"/>
          </p:cNvSpPr>
          <p:nvPr>
            <p:ph type="sldNum" idx="34"/>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CD739406-99B9-433F-A73E-F9150D5A620F}"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3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29" name="PlaceHolder 1"/>
          <p:cNvSpPr>
            <a:spLocks noGrp="1"/>
          </p:cNvSpPr>
          <p:nvPr>
            <p:ph type="sldImg"/>
          </p:nvPr>
        </p:nvSpPr>
        <p:spPr>
          <a:xfrm>
            <a:off x="685800" y="1143000"/>
            <a:ext cx="5486040" cy="3085920"/>
          </a:xfrm>
          <a:prstGeom prst="rect">
            <a:avLst/>
          </a:prstGeom>
          <a:ln w="0">
            <a:noFill/>
          </a:ln>
        </p:spPr>
      </p:sp>
      <p:sp>
        <p:nvSpPr>
          <p:cNvPr id="2430"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31" name="PlaceHolder 3"/>
          <p:cNvSpPr>
            <a:spLocks noGrp="1"/>
          </p:cNvSpPr>
          <p:nvPr>
            <p:ph type="sldNum" idx="35"/>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5B21C9D9-06B1-4B95-8896-AA325F98C1B6}"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7" name="PlaceHolder 1"/>
          <p:cNvSpPr>
            <a:spLocks noGrp="1"/>
          </p:cNvSpPr>
          <p:nvPr>
            <p:ph type="sldImg"/>
          </p:nvPr>
        </p:nvSpPr>
        <p:spPr>
          <a:xfrm>
            <a:off x="685800" y="1143000"/>
            <a:ext cx="5486040" cy="3085920"/>
          </a:xfrm>
          <a:prstGeom prst="rect">
            <a:avLst/>
          </a:prstGeom>
          <a:ln w="0">
            <a:noFill/>
          </a:ln>
        </p:spPr>
      </p:sp>
      <p:sp>
        <p:nvSpPr>
          <p:cNvPr id="2368"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369" name="PlaceHolder 3"/>
          <p:cNvSpPr>
            <a:spLocks noGrp="1"/>
          </p:cNvSpPr>
          <p:nvPr>
            <p:ph type="sldNum" idx="15"/>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F4246F13-C045-423F-BBD2-F8681B0DC1F7}"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4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32" name="PlaceHolder 1"/>
          <p:cNvSpPr>
            <a:spLocks noGrp="1"/>
          </p:cNvSpPr>
          <p:nvPr>
            <p:ph type="sldImg"/>
          </p:nvPr>
        </p:nvSpPr>
        <p:spPr>
          <a:xfrm>
            <a:off x="533520" y="764280"/>
            <a:ext cx="6704640" cy="3771360"/>
          </a:xfrm>
          <a:prstGeom prst="rect">
            <a:avLst/>
          </a:prstGeom>
          <a:ln w="0">
            <a:noFill/>
          </a:ln>
        </p:spPr>
      </p:sp>
      <p:sp>
        <p:nvSpPr>
          <p:cNvPr id="2433"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34" name="PlaceHolder 3"/>
          <p:cNvSpPr>
            <a:spLocks noGrp="1"/>
          </p:cNvSpPr>
          <p:nvPr>
            <p:ph type="sldNum" idx="36"/>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96C950F6-74CB-4B72-9AFB-B5AD21E76728}"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4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35" name="PlaceHolder 1"/>
          <p:cNvSpPr>
            <a:spLocks noGrp="1"/>
          </p:cNvSpPr>
          <p:nvPr>
            <p:ph type="sldImg"/>
          </p:nvPr>
        </p:nvSpPr>
        <p:spPr>
          <a:xfrm>
            <a:off x="533520" y="764280"/>
            <a:ext cx="6704640" cy="3771360"/>
          </a:xfrm>
          <a:prstGeom prst="rect">
            <a:avLst/>
          </a:prstGeom>
          <a:ln w="0">
            <a:noFill/>
          </a:ln>
        </p:spPr>
      </p:sp>
      <p:sp>
        <p:nvSpPr>
          <p:cNvPr id="2436"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pc="-1" strike="noStrike">
                <a:solidFill>
                  <a:srgbClr val="000000"/>
                </a:solidFill>
                <a:latin typeface="Arial"/>
              </a:rPr>
              <a:t>Machine à laver, rasoirs, serviette, sèche-main : pixabay</a:t>
            </a:r>
            <a:endParaRPr b="0" lang="fr-FR" sz="2000" spc="-1" strike="noStrike">
              <a:solidFill>
                <a:srgbClr val="000000"/>
              </a:solidFill>
              <a:latin typeface="Arial"/>
            </a:endParaRPr>
          </a:p>
        </p:txBody>
      </p:sp>
      <p:sp>
        <p:nvSpPr>
          <p:cNvPr id="2437" name="PlaceHolder 3"/>
          <p:cNvSpPr>
            <a:spLocks noGrp="1"/>
          </p:cNvSpPr>
          <p:nvPr>
            <p:ph type="sldNum" idx="37"/>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DDC2DCD8-058E-4683-8004-26B907FAA371}"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4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38" name="PlaceHolder 1"/>
          <p:cNvSpPr>
            <a:spLocks noGrp="1"/>
          </p:cNvSpPr>
          <p:nvPr>
            <p:ph type="sldImg"/>
          </p:nvPr>
        </p:nvSpPr>
        <p:spPr>
          <a:xfrm>
            <a:off x="533520" y="764280"/>
            <a:ext cx="6704640" cy="3771360"/>
          </a:xfrm>
          <a:prstGeom prst="rect">
            <a:avLst/>
          </a:prstGeom>
          <a:ln w="0">
            <a:noFill/>
          </a:ln>
        </p:spPr>
      </p:sp>
      <p:sp>
        <p:nvSpPr>
          <p:cNvPr id="2439"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40" name="PlaceHolder 3"/>
          <p:cNvSpPr>
            <a:spLocks noGrp="1"/>
          </p:cNvSpPr>
          <p:nvPr>
            <p:ph type="sldNum" idx="38"/>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742EEF35-99EA-4007-937D-EB12B0BF1044}"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4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41" name="PlaceHolder 1"/>
          <p:cNvSpPr>
            <a:spLocks noGrp="1"/>
          </p:cNvSpPr>
          <p:nvPr>
            <p:ph type="sldImg"/>
          </p:nvPr>
        </p:nvSpPr>
        <p:spPr>
          <a:xfrm>
            <a:off x="685800" y="1143000"/>
            <a:ext cx="5486040" cy="3085920"/>
          </a:xfrm>
          <a:prstGeom prst="rect">
            <a:avLst/>
          </a:prstGeom>
          <a:ln w="0">
            <a:noFill/>
          </a:ln>
        </p:spPr>
      </p:sp>
      <p:sp>
        <p:nvSpPr>
          <p:cNvPr id="2442"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43" name="PlaceHolder 3"/>
          <p:cNvSpPr>
            <a:spLocks noGrp="1"/>
          </p:cNvSpPr>
          <p:nvPr>
            <p:ph type="sldNum" idx="39"/>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0CAB0B10-C414-4833-B3EF-0D4D24173A05}"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4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44" name="PlaceHolder 1"/>
          <p:cNvSpPr>
            <a:spLocks noGrp="1"/>
          </p:cNvSpPr>
          <p:nvPr>
            <p:ph type="sldImg"/>
          </p:nvPr>
        </p:nvSpPr>
        <p:spPr>
          <a:xfrm>
            <a:off x="685800" y="1143000"/>
            <a:ext cx="5486040" cy="3085920"/>
          </a:xfrm>
          <a:prstGeom prst="rect">
            <a:avLst/>
          </a:prstGeom>
          <a:ln w="0">
            <a:noFill/>
          </a:ln>
        </p:spPr>
      </p:sp>
      <p:sp>
        <p:nvSpPr>
          <p:cNvPr id="2445"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46" name="PlaceHolder 3"/>
          <p:cNvSpPr>
            <a:spLocks noGrp="1"/>
          </p:cNvSpPr>
          <p:nvPr>
            <p:ph type="sldNum" idx="40"/>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CF0B90A4-34D9-4D2E-B517-5F27069AA724}"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4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47" name="PlaceHolder 1"/>
          <p:cNvSpPr>
            <a:spLocks noGrp="1"/>
          </p:cNvSpPr>
          <p:nvPr>
            <p:ph type="sldImg"/>
          </p:nvPr>
        </p:nvSpPr>
        <p:spPr>
          <a:xfrm>
            <a:off x="685800" y="1143000"/>
            <a:ext cx="5486040" cy="3085920"/>
          </a:xfrm>
          <a:prstGeom prst="rect">
            <a:avLst/>
          </a:prstGeom>
          <a:ln w="0">
            <a:noFill/>
          </a:ln>
        </p:spPr>
      </p:sp>
      <p:sp>
        <p:nvSpPr>
          <p:cNvPr id="2448"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49" name="PlaceHolder 3"/>
          <p:cNvSpPr>
            <a:spLocks noGrp="1"/>
          </p:cNvSpPr>
          <p:nvPr>
            <p:ph type="sldNum" idx="41"/>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3827AD9F-39B2-4DB0-A873-D1718A9D430A}"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4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0" name="PlaceHolder 1"/>
          <p:cNvSpPr>
            <a:spLocks noGrp="1"/>
          </p:cNvSpPr>
          <p:nvPr>
            <p:ph type="sldImg"/>
          </p:nvPr>
        </p:nvSpPr>
        <p:spPr>
          <a:xfrm>
            <a:off x="533520" y="764280"/>
            <a:ext cx="6704640" cy="3771360"/>
          </a:xfrm>
          <a:prstGeom prst="rect">
            <a:avLst/>
          </a:prstGeom>
          <a:ln w="0">
            <a:noFill/>
          </a:ln>
        </p:spPr>
      </p:sp>
      <p:sp>
        <p:nvSpPr>
          <p:cNvPr id="245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52" name="PlaceHolder 3"/>
          <p:cNvSpPr>
            <a:spLocks noGrp="1"/>
          </p:cNvSpPr>
          <p:nvPr>
            <p:ph type="sldNum" idx="42"/>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B0D13014-B109-4C48-ABAB-20556F5C76DE}"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5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3" name="PlaceHolder 1"/>
          <p:cNvSpPr>
            <a:spLocks noGrp="1"/>
          </p:cNvSpPr>
          <p:nvPr>
            <p:ph type="sldImg"/>
          </p:nvPr>
        </p:nvSpPr>
        <p:spPr>
          <a:xfrm>
            <a:off x="685800" y="1143000"/>
            <a:ext cx="5486040" cy="3085920"/>
          </a:xfrm>
          <a:prstGeom prst="rect">
            <a:avLst/>
          </a:prstGeom>
          <a:ln w="0">
            <a:noFill/>
          </a:ln>
        </p:spPr>
      </p:sp>
      <p:sp>
        <p:nvSpPr>
          <p:cNvPr id="2454"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55" name="PlaceHolder 3"/>
          <p:cNvSpPr>
            <a:spLocks noGrp="1"/>
          </p:cNvSpPr>
          <p:nvPr>
            <p:ph type="sldNum" idx="43"/>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AEC80286-2010-420C-924F-E1C71C4678C2}"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5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6" name="PlaceHolder 1"/>
          <p:cNvSpPr>
            <a:spLocks noGrp="1"/>
          </p:cNvSpPr>
          <p:nvPr>
            <p:ph type="sldImg"/>
          </p:nvPr>
        </p:nvSpPr>
        <p:spPr>
          <a:xfrm>
            <a:off x="685800" y="1143000"/>
            <a:ext cx="5486040" cy="3085920"/>
          </a:xfrm>
          <a:prstGeom prst="rect">
            <a:avLst/>
          </a:prstGeom>
          <a:ln w="0">
            <a:noFill/>
          </a:ln>
        </p:spPr>
      </p:sp>
      <p:sp>
        <p:nvSpPr>
          <p:cNvPr id="245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58" name="PlaceHolder 3"/>
          <p:cNvSpPr>
            <a:spLocks noGrp="1"/>
          </p:cNvSpPr>
          <p:nvPr>
            <p:ph type="sldNum" idx="44"/>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81FCEE12-6DDF-44EE-B6F1-98D96719C4B1}"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5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9" name="PlaceHolder 1"/>
          <p:cNvSpPr>
            <a:spLocks noGrp="1"/>
          </p:cNvSpPr>
          <p:nvPr>
            <p:ph type="sldImg"/>
          </p:nvPr>
        </p:nvSpPr>
        <p:spPr>
          <a:xfrm>
            <a:off x="685800" y="1143000"/>
            <a:ext cx="5486040" cy="3085920"/>
          </a:xfrm>
          <a:prstGeom prst="rect">
            <a:avLst/>
          </a:prstGeom>
          <a:ln w="0">
            <a:noFill/>
          </a:ln>
        </p:spPr>
      </p:sp>
      <p:sp>
        <p:nvSpPr>
          <p:cNvPr id="2460"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2000" spc="-1" strike="noStrike">
                <a:solidFill>
                  <a:srgbClr val="000000"/>
                </a:solidFill>
                <a:latin typeface="Arial"/>
              </a:rPr>
              <a:t>BdD base-impacts : Les jeux de données d'inventaire de la Base IMPACTS ® ont été soit acquis auprès de partenaires (PE International, Cycleco, Ecoinvent, Quantis), soit coproduits dans le cadre de programme spécifiques (Agri-BALYSE, ACYVIA, etc.).</a:t>
            </a:r>
            <a:endParaRPr b="0" lang="fr-FR" sz="2000" spc="-1" strike="noStrike">
              <a:solidFill>
                <a:srgbClr val="000000"/>
              </a:solidFill>
              <a:latin typeface="Arial"/>
            </a:endParaRPr>
          </a:p>
        </p:txBody>
      </p:sp>
      <p:sp>
        <p:nvSpPr>
          <p:cNvPr id="2461" name="PlaceHolder 3"/>
          <p:cNvSpPr>
            <a:spLocks noGrp="1"/>
          </p:cNvSpPr>
          <p:nvPr>
            <p:ph type="sldNum" idx="45"/>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BBCD1281-A569-4184-8337-46760B9CCBE5}"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5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2" name="PlaceHolder 1"/>
          <p:cNvSpPr>
            <a:spLocks noGrp="1"/>
          </p:cNvSpPr>
          <p:nvPr>
            <p:ph type="sldImg"/>
          </p:nvPr>
        </p:nvSpPr>
        <p:spPr>
          <a:xfrm>
            <a:off x="685800" y="1143000"/>
            <a:ext cx="5486040" cy="3085920"/>
          </a:xfrm>
          <a:prstGeom prst="rect">
            <a:avLst/>
          </a:prstGeom>
          <a:ln w="0">
            <a:noFill/>
          </a:ln>
        </p:spPr>
      </p:sp>
      <p:sp>
        <p:nvSpPr>
          <p:cNvPr id="2463"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2000" spc="-1" strike="noStrike">
                <a:solidFill>
                  <a:srgbClr val="000000"/>
                </a:solidFill>
                <a:latin typeface="Arial"/>
              </a:rPr>
              <a:t>BdD base-impacts : Les jeux de données d'inventaire de la Base IMPACTS ® ont été soit acquis auprès de partenaires (PE International, Cycleco, Ecoinvent, Quantis), soit coproduits dans le cadre de programme spécifiques (Agri-BALYSE, ACYVIA, etc.).</a:t>
            </a:r>
            <a:endParaRPr b="0" lang="fr-FR" sz="2000" spc="-1" strike="noStrike">
              <a:solidFill>
                <a:srgbClr val="000000"/>
              </a:solidFill>
              <a:latin typeface="Arial"/>
            </a:endParaRPr>
          </a:p>
        </p:txBody>
      </p:sp>
      <p:sp>
        <p:nvSpPr>
          <p:cNvPr id="2464" name="PlaceHolder 3"/>
          <p:cNvSpPr>
            <a:spLocks noGrp="1"/>
          </p:cNvSpPr>
          <p:nvPr>
            <p:ph type="sldNum" idx="46"/>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7DA166D3-2EFC-4B01-B0DB-A2B326F8593D}"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5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5" name="PlaceHolder 1"/>
          <p:cNvSpPr>
            <a:spLocks noGrp="1"/>
          </p:cNvSpPr>
          <p:nvPr>
            <p:ph type="sldImg"/>
          </p:nvPr>
        </p:nvSpPr>
        <p:spPr>
          <a:xfrm>
            <a:off x="685800" y="1143000"/>
            <a:ext cx="5486040" cy="3085920"/>
          </a:xfrm>
          <a:prstGeom prst="rect">
            <a:avLst/>
          </a:prstGeom>
          <a:ln w="0">
            <a:noFill/>
          </a:ln>
        </p:spPr>
      </p:sp>
      <p:sp>
        <p:nvSpPr>
          <p:cNvPr id="2466"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67" name="PlaceHolder 3"/>
          <p:cNvSpPr>
            <a:spLocks noGrp="1"/>
          </p:cNvSpPr>
          <p:nvPr>
            <p:ph type="sldNum" idx="47"/>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18B67A33-485F-48A9-8427-35F3B536D2F2}"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6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8" name="PlaceHolder 1"/>
          <p:cNvSpPr>
            <a:spLocks noGrp="1"/>
          </p:cNvSpPr>
          <p:nvPr>
            <p:ph type="sldImg"/>
          </p:nvPr>
        </p:nvSpPr>
        <p:spPr>
          <a:xfrm>
            <a:off x="685800" y="1143000"/>
            <a:ext cx="5486040" cy="3085920"/>
          </a:xfrm>
          <a:prstGeom prst="rect">
            <a:avLst/>
          </a:prstGeom>
          <a:ln w="0">
            <a:noFill/>
          </a:ln>
        </p:spPr>
      </p:sp>
      <p:sp>
        <p:nvSpPr>
          <p:cNvPr id="2469"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70" name="PlaceHolder 3"/>
          <p:cNvSpPr>
            <a:spLocks noGrp="1"/>
          </p:cNvSpPr>
          <p:nvPr>
            <p:ph type="sldNum" idx="48"/>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D158D334-B2BB-415E-A7D7-BDF9BDB7CC85}"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6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1" name="PlaceHolder 1"/>
          <p:cNvSpPr>
            <a:spLocks noGrp="1"/>
          </p:cNvSpPr>
          <p:nvPr>
            <p:ph type="sldImg"/>
          </p:nvPr>
        </p:nvSpPr>
        <p:spPr>
          <a:xfrm>
            <a:off x="685800" y="1143000"/>
            <a:ext cx="5486040" cy="3085920"/>
          </a:xfrm>
          <a:prstGeom prst="rect">
            <a:avLst/>
          </a:prstGeom>
          <a:ln w="0">
            <a:noFill/>
          </a:ln>
        </p:spPr>
      </p:sp>
      <p:sp>
        <p:nvSpPr>
          <p:cNvPr id="2472"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73" name="PlaceHolder 3"/>
          <p:cNvSpPr>
            <a:spLocks noGrp="1"/>
          </p:cNvSpPr>
          <p:nvPr>
            <p:ph type="sldNum" idx="49"/>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9810C0F8-0F12-41DA-BFF3-95C77CA4AB03}"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6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4" name="PlaceHolder 1"/>
          <p:cNvSpPr>
            <a:spLocks noGrp="1"/>
          </p:cNvSpPr>
          <p:nvPr>
            <p:ph type="sldImg"/>
          </p:nvPr>
        </p:nvSpPr>
        <p:spPr>
          <a:xfrm>
            <a:off x="685800" y="1143000"/>
            <a:ext cx="5486040" cy="3085920"/>
          </a:xfrm>
          <a:prstGeom prst="rect">
            <a:avLst/>
          </a:prstGeom>
          <a:ln w="0">
            <a:noFill/>
          </a:ln>
        </p:spPr>
      </p:sp>
      <p:sp>
        <p:nvSpPr>
          <p:cNvPr id="2475"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76" name="PlaceHolder 3"/>
          <p:cNvSpPr>
            <a:spLocks noGrp="1"/>
          </p:cNvSpPr>
          <p:nvPr>
            <p:ph type="sldNum" idx="50"/>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97D95A19-0242-4EAE-8144-7B6EA2DAD5B8}"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6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7" name="PlaceHolder 1"/>
          <p:cNvSpPr>
            <a:spLocks noGrp="1"/>
          </p:cNvSpPr>
          <p:nvPr>
            <p:ph type="sldImg"/>
          </p:nvPr>
        </p:nvSpPr>
        <p:spPr>
          <a:xfrm>
            <a:off x="685800" y="1143000"/>
            <a:ext cx="5486040" cy="3085920"/>
          </a:xfrm>
          <a:prstGeom prst="rect">
            <a:avLst/>
          </a:prstGeom>
          <a:ln w="0">
            <a:noFill/>
          </a:ln>
        </p:spPr>
      </p:sp>
      <p:sp>
        <p:nvSpPr>
          <p:cNvPr id="2478"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79" name="PlaceHolder 3"/>
          <p:cNvSpPr>
            <a:spLocks noGrp="1"/>
          </p:cNvSpPr>
          <p:nvPr>
            <p:ph type="sldNum" idx="51"/>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1BCDEDDC-3E58-4243-B36F-21F3A12B7130}"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6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0" name="PlaceHolder 1"/>
          <p:cNvSpPr>
            <a:spLocks noGrp="1"/>
          </p:cNvSpPr>
          <p:nvPr>
            <p:ph type="sldImg"/>
          </p:nvPr>
        </p:nvSpPr>
        <p:spPr>
          <a:xfrm>
            <a:off x="685800" y="1143000"/>
            <a:ext cx="5486040" cy="3085920"/>
          </a:xfrm>
          <a:prstGeom prst="rect">
            <a:avLst/>
          </a:prstGeom>
          <a:ln w="0">
            <a:noFill/>
          </a:ln>
        </p:spPr>
      </p:sp>
      <p:sp>
        <p:nvSpPr>
          <p:cNvPr id="248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82" name="PlaceHolder 3"/>
          <p:cNvSpPr>
            <a:spLocks noGrp="1"/>
          </p:cNvSpPr>
          <p:nvPr>
            <p:ph type="sldNum" idx="52"/>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C457517D-4E48-4715-ABF4-DE1A2ABD3E86}"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6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3" name="PlaceHolder 1"/>
          <p:cNvSpPr>
            <a:spLocks noGrp="1"/>
          </p:cNvSpPr>
          <p:nvPr>
            <p:ph type="sldImg"/>
          </p:nvPr>
        </p:nvSpPr>
        <p:spPr>
          <a:xfrm>
            <a:off x="685800" y="1143000"/>
            <a:ext cx="5486040" cy="3085920"/>
          </a:xfrm>
          <a:prstGeom prst="rect">
            <a:avLst/>
          </a:prstGeom>
          <a:ln w="0">
            <a:noFill/>
          </a:ln>
        </p:spPr>
      </p:sp>
      <p:sp>
        <p:nvSpPr>
          <p:cNvPr id="2484"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85" name="PlaceHolder 3"/>
          <p:cNvSpPr>
            <a:spLocks noGrp="1"/>
          </p:cNvSpPr>
          <p:nvPr>
            <p:ph type="sldNum" idx="53"/>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D7771A4F-F7E3-4CD6-99F0-A04CD13B68FF}"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6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6" name="PlaceHolder 1"/>
          <p:cNvSpPr>
            <a:spLocks noGrp="1"/>
          </p:cNvSpPr>
          <p:nvPr>
            <p:ph type="sldImg"/>
          </p:nvPr>
        </p:nvSpPr>
        <p:spPr>
          <a:xfrm>
            <a:off x="72000" y="116640"/>
            <a:ext cx="6704640" cy="3771360"/>
          </a:xfrm>
          <a:prstGeom prst="rect">
            <a:avLst/>
          </a:prstGeom>
          <a:ln w="0">
            <a:noFill/>
          </a:ln>
        </p:spPr>
      </p:sp>
      <p:sp>
        <p:nvSpPr>
          <p:cNvPr id="2487" name="PlaceHolder 2"/>
          <p:cNvSpPr>
            <a:spLocks noGrp="1"/>
          </p:cNvSpPr>
          <p:nvPr>
            <p:ph type="body"/>
          </p:nvPr>
        </p:nvSpPr>
        <p:spPr>
          <a:xfrm>
            <a:off x="334440" y="4546080"/>
            <a:ext cx="6217560" cy="4525920"/>
          </a:xfrm>
          <a:prstGeom prst="rect">
            <a:avLst/>
          </a:prstGeom>
          <a:noFill/>
          <a:ln w="0">
            <a:noFill/>
          </a:ln>
        </p:spPr>
        <p:txBody>
          <a:bodyPr lIns="0" rIns="0" tIns="0" bIns="0" anchor="t">
            <a:noAutofit/>
          </a:bodyPr>
          <a:p>
            <a:pPr indent="0" algn="ctr">
              <a:lnSpc>
                <a:spcPct val="100000"/>
              </a:lnSpc>
              <a:buNone/>
            </a:pPr>
            <a:r>
              <a:rPr b="0" lang="fr-FR" sz="1200" spc="-1" strike="noStrike">
                <a:solidFill>
                  <a:srgbClr val="000000"/>
                </a:solidFill>
                <a:latin typeface="Arial"/>
                <a:hlinkClick r:id="rId1"/>
              </a:rPr>
              <a:t>https://www.mckinsey.com/industries/chemicals/our-insights/climate-impact-of-plastics</a:t>
            </a:r>
            <a:r>
              <a:rPr b="0" lang="fr-FR" sz="1200" spc="-1" strike="noStrike">
                <a:solidFill>
                  <a:srgbClr val="000000"/>
                </a:solidFill>
                <a:latin typeface="Arial"/>
              </a:rPr>
              <a:t> </a:t>
            </a:r>
            <a:endParaRPr b="0" lang="fr-FR" sz="1200" spc="-1" strike="noStrike">
              <a:solidFill>
                <a:srgbClr val="000000"/>
              </a:solidFill>
              <a:latin typeface="Arial"/>
            </a:endParaRPr>
          </a:p>
          <a:p>
            <a:pPr indent="0" algn="ctr">
              <a:lnSpc>
                <a:spcPct val="100000"/>
              </a:lnSpc>
              <a:buNone/>
            </a:pPr>
            <a:endParaRPr b="0" lang="fr-FR" sz="2000" spc="-1" strike="noStrike">
              <a:solidFill>
                <a:srgbClr val="000000"/>
              </a:solidFill>
              <a:latin typeface="Arial"/>
            </a:endParaRPr>
          </a:p>
          <a:p>
            <a:pPr indent="0" algn="ctr">
              <a:lnSpc>
                <a:spcPct val="100000"/>
              </a:lnSpc>
              <a:buNone/>
            </a:pPr>
            <a:r>
              <a:rPr b="0" lang="fr-FR" sz="1200" spc="-1" strike="noStrike">
                <a:solidFill>
                  <a:srgbClr val="000000"/>
                </a:solidFill>
                <a:latin typeface="Arial"/>
              </a:rPr>
              <a:t>https://www.huffingtonpost.fr/environnement/article/la-pollution-plastique-rend-les-oiseaux-malades-de-la-plasticose_214822.html </a:t>
            </a:r>
            <a:endParaRPr b="0" lang="fr-FR" sz="1200" spc="-1" strike="noStrike">
              <a:solidFill>
                <a:srgbClr val="000000"/>
              </a:solidFill>
              <a:latin typeface="Arial"/>
            </a:endParaRPr>
          </a:p>
        </p:txBody>
      </p:sp>
    </p:spTree>
  </p:cSld>
</p:notes>
</file>

<file path=ppt/notesSlides/notesSlide6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8" name="PlaceHolder 1"/>
          <p:cNvSpPr>
            <a:spLocks noGrp="1"/>
          </p:cNvSpPr>
          <p:nvPr>
            <p:ph type="sldImg"/>
          </p:nvPr>
        </p:nvSpPr>
        <p:spPr>
          <a:xfrm>
            <a:off x="533520" y="764280"/>
            <a:ext cx="6704640" cy="3771360"/>
          </a:xfrm>
          <a:prstGeom prst="rect">
            <a:avLst/>
          </a:prstGeom>
          <a:ln w="0">
            <a:noFill/>
          </a:ln>
        </p:spPr>
      </p:sp>
      <p:sp>
        <p:nvSpPr>
          <p:cNvPr id="2489"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90" name="PlaceHolder 3"/>
          <p:cNvSpPr>
            <a:spLocks noGrp="1"/>
          </p:cNvSpPr>
          <p:nvPr>
            <p:ph type="sldNum" idx="54"/>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479DC937-92A8-425A-8725-014817BF2F92}"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6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91" name="PlaceHolder 1"/>
          <p:cNvSpPr>
            <a:spLocks noGrp="1"/>
          </p:cNvSpPr>
          <p:nvPr>
            <p:ph type="sldImg"/>
          </p:nvPr>
        </p:nvSpPr>
        <p:spPr>
          <a:xfrm>
            <a:off x="533520" y="764280"/>
            <a:ext cx="6704640" cy="3771360"/>
          </a:xfrm>
          <a:prstGeom prst="rect">
            <a:avLst/>
          </a:prstGeom>
          <a:ln w="0">
            <a:noFill/>
          </a:ln>
        </p:spPr>
      </p:sp>
      <p:sp>
        <p:nvSpPr>
          <p:cNvPr id="2492"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493" name="PlaceHolder 3"/>
          <p:cNvSpPr>
            <a:spLocks noGrp="1"/>
          </p:cNvSpPr>
          <p:nvPr>
            <p:ph type="sldNum" idx="55"/>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21B05E92-9CC0-4AE1-94C3-BB5890BD1D41}"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7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94" name="PlaceHolder 1"/>
          <p:cNvSpPr>
            <a:spLocks noGrp="1"/>
          </p:cNvSpPr>
          <p:nvPr>
            <p:ph type="sldImg"/>
          </p:nvPr>
        </p:nvSpPr>
        <p:spPr>
          <a:xfrm>
            <a:off x="533520" y="764280"/>
            <a:ext cx="6704640" cy="3771360"/>
          </a:xfrm>
          <a:prstGeom prst="rect">
            <a:avLst/>
          </a:prstGeom>
          <a:ln w="0">
            <a:noFill/>
          </a:ln>
        </p:spPr>
      </p:sp>
      <p:sp>
        <p:nvSpPr>
          <p:cNvPr id="2495"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1200" spc="-1" strike="noStrike">
                <a:solidFill>
                  <a:srgbClr val="000000"/>
                </a:solidFill>
                <a:latin typeface="Arial"/>
              </a:rPr>
              <a:t>CF4 = perfluorométhane – gaz réfrigérant</a:t>
            </a:r>
            <a:endParaRPr b="0" lang="fr-FR" sz="1200" spc="-1" strike="noStrike">
              <a:solidFill>
                <a:srgbClr val="000000"/>
              </a:solidFill>
              <a:latin typeface="Arial"/>
            </a:endParaRPr>
          </a:p>
        </p:txBody>
      </p:sp>
      <p:sp>
        <p:nvSpPr>
          <p:cNvPr id="2496" name="PlaceHolder 3"/>
          <p:cNvSpPr>
            <a:spLocks noGrp="1"/>
          </p:cNvSpPr>
          <p:nvPr>
            <p:ph type="sldNum" idx="56"/>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300" spc="-1" strike="noStrike">
                <a:solidFill>
                  <a:srgbClr val="000000"/>
                </a:solidFill>
                <a:latin typeface="Times New Roman"/>
              </a:defRPr>
            </a:lvl1pPr>
          </a:lstStyle>
          <a:p>
            <a:pPr indent="0" algn="r">
              <a:lnSpc>
                <a:spcPct val="100000"/>
              </a:lnSpc>
              <a:buNone/>
            </a:pPr>
            <a:fld id="{BD0164A6-75B1-46CC-84D9-65687176A144}" type="slidenum">
              <a:rPr b="0" lang="fr-FR" sz="1300" spc="-1" strike="noStrike">
                <a:solidFill>
                  <a:srgbClr val="000000"/>
                </a:solidFill>
                <a:latin typeface="Times New Roman"/>
              </a:rPr>
              <a:t>&lt;numéro&gt;</a:t>
            </a:fld>
            <a:endParaRPr b="0" lang="fr-FR" sz="1300" spc="-1" strike="noStrike">
              <a:solidFill>
                <a:srgbClr val="000000"/>
              </a:solidFill>
              <a:latin typeface="Times New Roman"/>
            </a:endParaRPr>
          </a:p>
        </p:txBody>
      </p:sp>
    </p:spTree>
  </p:cSld>
</p:notes>
</file>

<file path=ppt/notesSlides/notesSlide7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97" name="PlaceHolder 1"/>
          <p:cNvSpPr>
            <a:spLocks noGrp="1"/>
          </p:cNvSpPr>
          <p:nvPr>
            <p:ph type="sldNum" idx="57"/>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en-US" sz="1200" spc="-1" strike="noStrike">
                <a:solidFill>
                  <a:srgbClr val="000000"/>
                </a:solidFill>
                <a:latin typeface="Times New Roman"/>
              </a:defRPr>
            </a:lvl1pPr>
          </a:lstStyle>
          <a:p>
            <a:pPr indent="0" algn="r">
              <a:lnSpc>
                <a:spcPct val="100000"/>
              </a:lnSpc>
              <a:buNone/>
            </a:pPr>
            <a:fld id="{E7CF7966-BFEE-4F6E-A286-8A5EE695B827}" type="slidenum">
              <a:rPr b="0" lang="en-US" sz="1200" spc="-1" strike="noStrike">
                <a:solidFill>
                  <a:srgbClr val="000000"/>
                </a:solidFill>
                <a:latin typeface="Times New Roman"/>
              </a:rPr>
              <a:t>&lt;numéro&gt;</a:t>
            </a:fld>
            <a:endParaRPr b="0" lang="fr-FR" sz="1200" spc="-1" strike="noStrike">
              <a:solidFill>
                <a:srgbClr val="000000"/>
              </a:solidFill>
              <a:latin typeface="Times New Roman"/>
            </a:endParaRPr>
          </a:p>
        </p:txBody>
      </p:sp>
      <p:sp>
        <p:nvSpPr>
          <p:cNvPr id="2498" name="PlaceHolder 2"/>
          <p:cNvSpPr>
            <a:spLocks noGrp="1"/>
          </p:cNvSpPr>
          <p:nvPr>
            <p:ph type="sldImg"/>
          </p:nvPr>
        </p:nvSpPr>
        <p:spPr>
          <a:xfrm>
            <a:off x="533520" y="764280"/>
            <a:ext cx="6704640" cy="3771360"/>
          </a:xfrm>
          <a:prstGeom prst="rect">
            <a:avLst/>
          </a:prstGeom>
          <a:ln w="0">
            <a:noFill/>
          </a:ln>
        </p:spPr>
      </p:sp>
      <p:sp>
        <p:nvSpPr>
          <p:cNvPr id="2499" name="PlaceHolder 3"/>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2000" spc="-1" strike="noStrike">
                <a:solidFill>
                  <a:srgbClr val="000000"/>
                </a:solidFill>
                <a:latin typeface="Arial"/>
              </a:rPr>
              <a:t>Les indicateurs Mid-point représentent les causes des déséquilibres des écosystèmes :</a:t>
            </a:r>
            <a:endParaRPr b="0" lang="fr-FR" sz="2000" spc="-1" strike="noStrike">
              <a:solidFill>
                <a:srgbClr val="000000"/>
              </a:solidFill>
              <a:latin typeface="Arial"/>
            </a:endParaRPr>
          </a:p>
          <a:p>
            <a:pPr marL="216000" indent="0">
              <a:lnSpc>
                <a:spcPct val="100000"/>
              </a:lnSpc>
              <a:buNone/>
            </a:pPr>
            <a:r>
              <a:rPr b="0" lang="fr-FR" sz="2000" spc="-1" strike="noStrike">
                <a:solidFill>
                  <a:srgbClr val="000000"/>
                </a:solidFill>
                <a:latin typeface="Arial"/>
              </a:rPr>
              <a:t>Le réchauffement climatique est la cause de la modification du climat global et a des conséquences sur les écosystèmes</a:t>
            </a:r>
            <a:endParaRPr b="0" lang="fr-FR" sz="2000" spc="-1" strike="noStrike">
              <a:solidFill>
                <a:srgbClr val="000000"/>
              </a:solidFill>
              <a:latin typeface="Arial"/>
            </a:endParaRPr>
          </a:p>
        </p:txBody>
      </p:sp>
    </p:spTree>
  </p:cSld>
</p:notes>
</file>

<file path=ppt/notesSlides/notesSlide7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0" name="PlaceHolder 1"/>
          <p:cNvSpPr>
            <a:spLocks noGrp="1"/>
          </p:cNvSpPr>
          <p:nvPr>
            <p:ph type="sldNum" idx="58"/>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en-US" sz="1200" spc="-1" strike="noStrike">
                <a:solidFill>
                  <a:srgbClr val="000000"/>
                </a:solidFill>
                <a:latin typeface="Times New Roman"/>
              </a:defRPr>
            </a:lvl1pPr>
          </a:lstStyle>
          <a:p>
            <a:pPr indent="0" algn="r">
              <a:lnSpc>
                <a:spcPct val="100000"/>
              </a:lnSpc>
              <a:buNone/>
            </a:pPr>
            <a:fld id="{3A1D6A67-B972-412F-8793-DF207FFFE86F}" type="slidenum">
              <a:rPr b="0" lang="en-US" sz="1200" spc="-1" strike="noStrike">
                <a:solidFill>
                  <a:srgbClr val="000000"/>
                </a:solidFill>
                <a:latin typeface="Times New Roman"/>
              </a:rPr>
              <a:t>&lt;numéro&gt;</a:t>
            </a:fld>
            <a:endParaRPr b="0" lang="fr-FR" sz="1200" spc="-1" strike="noStrike">
              <a:solidFill>
                <a:srgbClr val="000000"/>
              </a:solidFill>
              <a:latin typeface="Times New Roman"/>
            </a:endParaRPr>
          </a:p>
        </p:txBody>
      </p:sp>
      <p:sp>
        <p:nvSpPr>
          <p:cNvPr id="2501" name="PlaceHolder 2"/>
          <p:cNvSpPr>
            <a:spLocks noGrp="1"/>
          </p:cNvSpPr>
          <p:nvPr>
            <p:ph type="sldImg"/>
          </p:nvPr>
        </p:nvSpPr>
        <p:spPr>
          <a:xfrm>
            <a:off x="533520" y="764280"/>
            <a:ext cx="6704640" cy="3771360"/>
          </a:xfrm>
          <a:prstGeom prst="rect">
            <a:avLst/>
          </a:prstGeom>
          <a:ln w="0">
            <a:noFill/>
          </a:ln>
        </p:spPr>
      </p:sp>
      <p:sp>
        <p:nvSpPr>
          <p:cNvPr id="2502" name="PlaceHolder 3"/>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2000" spc="-1" strike="noStrike">
                <a:solidFill>
                  <a:srgbClr val="000000"/>
                </a:solidFill>
                <a:latin typeface="Arial"/>
              </a:rPr>
              <a:t>Les indicateurs Mid-point représentent les causes des déséquilibres des écosystèmes :</a:t>
            </a:r>
            <a:endParaRPr b="0" lang="fr-FR" sz="2000" spc="-1" strike="noStrike">
              <a:solidFill>
                <a:srgbClr val="000000"/>
              </a:solidFill>
              <a:latin typeface="Arial"/>
            </a:endParaRPr>
          </a:p>
          <a:p>
            <a:pPr marL="216000" indent="0">
              <a:lnSpc>
                <a:spcPct val="100000"/>
              </a:lnSpc>
              <a:buNone/>
            </a:pPr>
            <a:r>
              <a:rPr b="0" lang="fr-FR" sz="2000" spc="-1" strike="noStrike">
                <a:solidFill>
                  <a:srgbClr val="000000"/>
                </a:solidFill>
                <a:latin typeface="Arial"/>
              </a:rPr>
              <a:t>Le réchauffement climatique est la cause de la modification du climat global et a des conséquences sur les écosystèmes</a:t>
            </a:r>
            <a:endParaRPr b="0" lang="fr-FR" sz="2000" spc="-1" strike="noStrike">
              <a:solidFill>
                <a:srgbClr val="000000"/>
              </a:solidFill>
              <a:latin typeface="Arial"/>
            </a:endParaRPr>
          </a:p>
        </p:txBody>
      </p:sp>
    </p:spTree>
  </p:cSld>
</p:notes>
</file>

<file path=ppt/notesSlides/notesSlide7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3" name="PlaceHolder 1"/>
          <p:cNvSpPr>
            <a:spLocks noGrp="1"/>
          </p:cNvSpPr>
          <p:nvPr>
            <p:ph type="sldNum" idx="59"/>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en-US" sz="1200" spc="-1" strike="noStrike">
                <a:solidFill>
                  <a:srgbClr val="000000"/>
                </a:solidFill>
                <a:latin typeface="Times New Roman"/>
              </a:defRPr>
            </a:lvl1pPr>
          </a:lstStyle>
          <a:p>
            <a:pPr indent="0" algn="r">
              <a:lnSpc>
                <a:spcPct val="100000"/>
              </a:lnSpc>
              <a:buNone/>
            </a:pPr>
            <a:fld id="{76D60789-356F-49B1-B17A-40C095F3FA30}" type="slidenum">
              <a:rPr b="0" lang="en-US" sz="1200" spc="-1" strike="noStrike">
                <a:solidFill>
                  <a:srgbClr val="000000"/>
                </a:solidFill>
                <a:latin typeface="Times New Roman"/>
              </a:rPr>
              <a:t>&lt;numéro&gt;</a:t>
            </a:fld>
            <a:endParaRPr b="0" lang="fr-FR" sz="1200" spc="-1" strike="noStrike">
              <a:solidFill>
                <a:srgbClr val="000000"/>
              </a:solidFill>
              <a:latin typeface="Times New Roman"/>
            </a:endParaRPr>
          </a:p>
        </p:txBody>
      </p:sp>
      <p:sp>
        <p:nvSpPr>
          <p:cNvPr id="2504" name="PlaceHolder 2"/>
          <p:cNvSpPr>
            <a:spLocks noGrp="1"/>
          </p:cNvSpPr>
          <p:nvPr>
            <p:ph type="sldImg"/>
          </p:nvPr>
        </p:nvSpPr>
        <p:spPr>
          <a:xfrm>
            <a:off x="533520" y="764280"/>
            <a:ext cx="6704640" cy="3771360"/>
          </a:xfrm>
          <a:prstGeom prst="rect">
            <a:avLst/>
          </a:prstGeom>
          <a:ln w="0">
            <a:noFill/>
          </a:ln>
        </p:spPr>
      </p:sp>
      <p:sp>
        <p:nvSpPr>
          <p:cNvPr id="2505" name="PlaceHolder 3"/>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2000" spc="-1" strike="noStrike">
                <a:solidFill>
                  <a:srgbClr val="000000"/>
                </a:solidFill>
                <a:latin typeface="Arial"/>
              </a:rPr>
              <a:t>Les indicateurs Mid-point représentent les causes des déséquilibres des écosystèmes :</a:t>
            </a:r>
            <a:endParaRPr b="0" lang="fr-FR" sz="2000" spc="-1" strike="noStrike">
              <a:solidFill>
                <a:srgbClr val="000000"/>
              </a:solidFill>
              <a:latin typeface="Arial"/>
            </a:endParaRPr>
          </a:p>
          <a:p>
            <a:pPr marL="216000" indent="0">
              <a:lnSpc>
                <a:spcPct val="100000"/>
              </a:lnSpc>
              <a:buNone/>
            </a:pPr>
            <a:r>
              <a:rPr b="0" lang="fr-FR" sz="2000" spc="-1" strike="noStrike">
                <a:solidFill>
                  <a:srgbClr val="000000"/>
                </a:solidFill>
                <a:latin typeface="Arial"/>
              </a:rPr>
              <a:t>Le réchauffement climatique est la cause de la modification du climat global et a des conséquences sur les écosystèmes</a:t>
            </a:r>
            <a:endParaRPr b="0" lang="fr-FR" sz="2000" spc="-1" strike="noStrike">
              <a:solidFill>
                <a:srgbClr val="000000"/>
              </a:solidFill>
              <a:latin typeface="Arial"/>
            </a:endParaRPr>
          </a:p>
        </p:txBody>
      </p:sp>
    </p:spTree>
  </p:cSld>
</p:notes>
</file>

<file path=ppt/notesSlides/notesSlide7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6" name="PlaceHolder 1"/>
          <p:cNvSpPr>
            <a:spLocks noGrp="1"/>
          </p:cNvSpPr>
          <p:nvPr>
            <p:ph type="sldNum" idx="60"/>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en-US" sz="1200" spc="-1" strike="noStrike">
                <a:solidFill>
                  <a:srgbClr val="000000"/>
                </a:solidFill>
                <a:latin typeface="Times New Roman"/>
              </a:defRPr>
            </a:lvl1pPr>
          </a:lstStyle>
          <a:p>
            <a:pPr indent="0" algn="r">
              <a:lnSpc>
                <a:spcPct val="100000"/>
              </a:lnSpc>
              <a:buNone/>
            </a:pPr>
            <a:fld id="{468C0D06-2334-4642-B7FE-C4812F10D635}" type="slidenum">
              <a:rPr b="0" lang="en-US" sz="1200" spc="-1" strike="noStrike">
                <a:solidFill>
                  <a:srgbClr val="000000"/>
                </a:solidFill>
                <a:latin typeface="Times New Roman"/>
              </a:rPr>
              <a:t>&lt;numéro&gt;</a:t>
            </a:fld>
            <a:endParaRPr b="0" lang="fr-FR" sz="1200" spc="-1" strike="noStrike">
              <a:solidFill>
                <a:srgbClr val="000000"/>
              </a:solidFill>
              <a:latin typeface="Times New Roman"/>
            </a:endParaRPr>
          </a:p>
        </p:txBody>
      </p:sp>
      <p:sp>
        <p:nvSpPr>
          <p:cNvPr id="2507" name="PlaceHolder 2"/>
          <p:cNvSpPr>
            <a:spLocks noGrp="1"/>
          </p:cNvSpPr>
          <p:nvPr>
            <p:ph type="sldImg"/>
          </p:nvPr>
        </p:nvSpPr>
        <p:spPr>
          <a:xfrm>
            <a:off x="533520" y="764280"/>
            <a:ext cx="6704640" cy="3771360"/>
          </a:xfrm>
          <a:prstGeom prst="rect">
            <a:avLst/>
          </a:prstGeom>
          <a:ln w="0">
            <a:noFill/>
          </a:ln>
        </p:spPr>
      </p:sp>
      <p:sp>
        <p:nvSpPr>
          <p:cNvPr id="2508" name="PlaceHolder 3"/>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Tree>
  </p:cSld>
</p:notes>
</file>

<file path=ppt/notesSlides/notesSlide7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9" name="PlaceHolder 1"/>
          <p:cNvSpPr>
            <a:spLocks noGrp="1"/>
          </p:cNvSpPr>
          <p:nvPr>
            <p:ph type="sldNum" idx="61"/>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en-US" sz="1200" spc="-1" strike="noStrike">
                <a:solidFill>
                  <a:srgbClr val="000000"/>
                </a:solidFill>
                <a:latin typeface="Times New Roman"/>
              </a:defRPr>
            </a:lvl1pPr>
          </a:lstStyle>
          <a:p>
            <a:pPr indent="0" algn="r">
              <a:lnSpc>
                <a:spcPct val="100000"/>
              </a:lnSpc>
              <a:buNone/>
            </a:pPr>
            <a:fld id="{3170B246-D368-4B24-884C-1DC6672D79AA}" type="slidenum">
              <a:rPr b="0" lang="en-US" sz="1200" spc="-1" strike="noStrike">
                <a:solidFill>
                  <a:srgbClr val="000000"/>
                </a:solidFill>
                <a:latin typeface="Times New Roman"/>
              </a:rPr>
              <a:t>&lt;numéro&gt;</a:t>
            </a:fld>
            <a:endParaRPr b="0" lang="fr-FR" sz="1200" spc="-1" strike="noStrike">
              <a:solidFill>
                <a:srgbClr val="000000"/>
              </a:solidFill>
              <a:latin typeface="Times New Roman"/>
            </a:endParaRPr>
          </a:p>
        </p:txBody>
      </p:sp>
      <p:sp>
        <p:nvSpPr>
          <p:cNvPr id="2510" name="PlaceHolder 2"/>
          <p:cNvSpPr>
            <a:spLocks noGrp="1"/>
          </p:cNvSpPr>
          <p:nvPr>
            <p:ph type="sldImg"/>
          </p:nvPr>
        </p:nvSpPr>
        <p:spPr>
          <a:xfrm>
            <a:off x="533520" y="764280"/>
            <a:ext cx="6704640" cy="3771360"/>
          </a:xfrm>
          <a:prstGeom prst="rect">
            <a:avLst/>
          </a:prstGeom>
          <a:ln w="0">
            <a:noFill/>
          </a:ln>
        </p:spPr>
      </p:sp>
      <p:sp>
        <p:nvSpPr>
          <p:cNvPr id="2511" name="PlaceHolder 3"/>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Tree>
  </p:cSld>
</p:notes>
</file>

<file path=ppt/notesSlides/notesSlide7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12" name="PlaceHolder 1"/>
          <p:cNvSpPr>
            <a:spLocks noGrp="1"/>
          </p:cNvSpPr>
          <p:nvPr>
            <p:ph type="sldNum" idx="62"/>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en-US" sz="1200" spc="-1" strike="noStrike">
                <a:solidFill>
                  <a:srgbClr val="000000"/>
                </a:solidFill>
                <a:latin typeface="Times New Roman"/>
              </a:defRPr>
            </a:lvl1pPr>
          </a:lstStyle>
          <a:p>
            <a:pPr indent="0" algn="r">
              <a:lnSpc>
                <a:spcPct val="100000"/>
              </a:lnSpc>
              <a:buNone/>
            </a:pPr>
            <a:fld id="{1B720FFD-7B78-47A3-B8E3-D8440F919A41}" type="slidenum">
              <a:rPr b="0" lang="en-US" sz="1200" spc="-1" strike="noStrike">
                <a:solidFill>
                  <a:srgbClr val="000000"/>
                </a:solidFill>
                <a:latin typeface="Times New Roman"/>
              </a:rPr>
              <a:t>&lt;numéro&gt;</a:t>
            </a:fld>
            <a:endParaRPr b="0" lang="fr-FR" sz="1200" spc="-1" strike="noStrike">
              <a:solidFill>
                <a:srgbClr val="000000"/>
              </a:solidFill>
              <a:latin typeface="Times New Roman"/>
            </a:endParaRPr>
          </a:p>
        </p:txBody>
      </p:sp>
      <p:sp>
        <p:nvSpPr>
          <p:cNvPr id="2513" name="PlaceHolder 2"/>
          <p:cNvSpPr>
            <a:spLocks noGrp="1"/>
          </p:cNvSpPr>
          <p:nvPr>
            <p:ph type="sldImg"/>
          </p:nvPr>
        </p:nvSpPr>
        <p:spPr>
          <a:xfrm>
            <a:off x="533520" y="764280"/>
            <a:ext cx="6704640" cy="3771360"/>
          </a:xfrm>
          <a:prstGeom prst="rect">
            <a:avLst/>
          </a:prstGeom>
          <a:ln w="0">
            <a:noFill/>
          </a:ln>
        </p:spPr>
      </p:sp>
      <p:sp>
        <p:nvSpPr>
          <p:cNvPr id="2514" name="PlaceHolder 3"/>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0" name="PlaceHolder 1"/>
          <p:cNvSpPr>
            <a:spLocks noGrp="1"/>
          </p:cNvSpPr>
          <p:nvPr>
            <p:ph type="sldImg"/>
          </p:nvPr>
        </p:nvSpPr>
        <p:spPr>
          <a:xfrm>
            <a:off x="685800" y="1143000"/>
            <a:ext cx="5486040" cy="3085920"/>
          </a:xfrm>
          <a:prstGeom prst="rect">
            <a:avLst/>
          </a:prstGeom>
          <a:ln w="0">
            <a:noFill/>
          </a:ln>
        </p:spPr>
      </p:sp>
      <p:sp>
        <p:nvSpPr>
          <p:cNvPr id="237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GB" sz="1200" spc="-1" strike="noStrike">
                <a:solidFill>
                  <a:srgbClr val="000000"/>
                </a:solidFill>
                <a:latin typeface="Times New Roman"/>
                <a:ea typeface="+mn-ea"/>
              </a:rPr>
              <a:t>ACV, MFA, Bilan Carbone</a:t>
            </a:r>
            <a:endParaRPr b="0" lang="fr-FR" sz="1200" spc="-1" strike="noStrike">
              <a:solidFill>
                <a:srgbClr val="000000"/>
              </a:solidFill>
              <a:latin typeface="Arial"/>
            </a:endParaRPr>
          </a:p>
        </p:txBody>
      </p:sp>
      <p:sp>
        <p:nvSpPr>
          <p:cNvPr id="2372" name="PlaceHolder 3"/>
          <p:cNvSpPr>
            <a:spLocks noGrp="1"/>
          </p:cNvSpPr>
          <p:nvPr>
            <p:ph type="sldNum" idx="16"/>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11E34E5D-1D73-4E5C-9A6B-50CFDE4C6A65}"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8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15" name="PlaceHolder 1"/>
          <p:cNvSpPr>
            <a:spLocks noGrp="1"/>
          </p:cNvSpPr>
          <p:nvPr>
            <p:ph type="sldImg"/>
          </p:nvPr>
        </p:nvSpPr>
        <p:spPr>
          <a:xfrm>
            <a:off x="685800" y="1143000"/>
            <a:ext cx="5486040" cy="3085920"/>
          </a:xfrm>
          <a:prstGeom prst="rect">
            <a:avLst/>
          </a:prstGeom>
          <a:ln w="0">
            <a:noFill/>
          </a:ln>
        </p:spPr>
      </p:sp>
      <p:sp>
        <p:nvSpPr>
          <p:cNvPr id="2516"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2000" spc="-1" strike="noStrike">
                <a:solidFill>
                  <a:srgbClr val="000000"/>
                </a:solidFill>
                <a:latin typeface="Arial"/>
              </a:rPr>
              <a:t>« Concernant le phosphore, l’enjeu initialement envisagé était d’éviter que ne se produise un événement anoxique océanique majeur (épisode de forte réduction d’oxygène dans les océans) ayant des impacts sur les écosystèmes marins. Lors de la révision du modèle conceptuel en 2015, une approche à deux niveaux géographiques est proposée. »</a:t>
            </a:r>
            <a:endParaRPr b="0" lang="fr-FR" sz="2000" spc="-1" strike="noStrike">
              <a:solidFill>
                <a:srgbClr val="000000"/>
              </a:solidFill>
              <a:latin typeface="Arial"/>
            </a:endParaRPr>
          </a:p>
        </p:txBody>
      </p:sp>
      <p:sp>
        <p:nvSpPr>
          <p:cNvPr id="2517" name="PlaceHolder 3"/>
          <p:cNvSpPr>
            <a:spLocks noGrp="1"/>
          </p:cNvSpPr>
          <p:nvPr>
            <p:ph type="sldNum" idx="63"/>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D2E358D6-FDED-4D8A-90D3-4E435BC836D5}"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8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18" name="PlaceHolder 1"/>
          <p:cNvSpPr>
            <a:spLocks noGrp="1"/>
          </p:cNvSpPr>
          <p:nvPr>
            <p:ph type="sldImg"/>
          </p:nvPr>
        </p:nvSpPr>
        <p:spPr>
          <a:xfrm>
            <a:off x="685800" y="1143000"/>
            <a:ext cx="5486040" cy="3085920"/>
          </a:xfrm>
          <a:prstGeom prst="rect">
            <a:avLst/>
          </a:prstGeom>
          <a:ln w="0">
            <a:noFill/>
          </a:ln>
        </p:spPr>
      </p:sp>
      <p:sp>
        <p:nvSpPr>
          <p:cNvPr id="2519"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buNone/>
            </a:pPr>
            <a:endParaRPr b="0" lang="fr-FR" sz="1800" spc="-1" strike="noStrike">
              <a:solidFill>
                <a:srgbClr val="000000"/>
              </a:solidFill>
              <a:latin typeface="Arial"/>
            </a:endParaRPr>
          </a:p>
        </p:txBody>
      </p:sp>
      <p:sp>
        <p:nvSpPr>
          <p:cNvPr id="2520" name="PlaceHolder 3"/>
          <p:cNvSpPr>
            <a:spLocks noGrp="1"/>
          </p:cNvSpPr>
          <p:nvPr>
            <p:ph type="sldNum" idx="64"/>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61333204-121F-4A87-A283-CEA808DA9BDF}"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8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21" name="PlaceHolder 1"/>
          <p:cNvSpPr>
            <a:spLocks noGrp="1"/>
          </p:cNvSpPr>
          <p:nvPr>
            <p:ph type="sldImg"/>
          </p:nvPr>
        </p:nvSpPr>
        <p:spPr>
          <a:xfrm>
            <a:off x="685800" y="1143000"/>
            <a:ext cx="5486040" cy="3085920"/>
          </a:xfrm>
          <a:prstGeom prst="rect">
            <a:avLst/>
          </a:prstGeom>
          <a:ln w="0">
            <a:noFill/>
          </a:ln>
        </p:spPr>
      </p:sp>
      <p:sp>
        <p:nvSpPr>
          <p:cNvPr id="2522"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fr-FR" sz="2000" spc="-1" strike="noStrike">
                <a:solidFill>
                  <a:srgbClr val="000000"/>
                </a:solidFill>
                <a:latin typeface="Arial"/>
              </a:rPr>
              <a:t>Manque transport=étude de cas, </a:t>
            </a:r>
            <a:endParaRPr b="0" lang="fr-FR" sz="2000" spc="-1" strike="noStrike">
              <a:solidFill>
                <a:srgbClr val="000000"/>
              </a:solidFill>
              <a:latin typeface="Arial"/>
            </a:endParaRPr>
          </a:p>
        </p:txBody>
      </p:sp>
      <p:sp>
        <p:nvSpPr>
          <p:cNvPr id="2523" name="PlaceHolder 3"/>
          <p:cNvSpPr>
            <a:spLocks noGrp="1"/>
          </p:cNvSpPr>
          <p:nvPr>
            <p:ph type="sldNum" idx="65"/>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E819E913-D856-4D29-B704-490669A0B1FE}"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3" name="PlaceHolder 1"/>
          <p:cNvSpPr>
            <a:spLocks noGrp="1"/>
          </p:cNvSpPr>
          <p:nvPr>
            <p:ph type="sldImg"/>
          </p:nvPr>
        </p:nvSpPr>
        <p:spPr>
          <a:xfrm>
            <a:off x="533520" y="764280"/>
            <a:ext cx="6704640" cy="3771360"/>
          </a:xfrm>
          <a:prstGeom prst="rect">
            <a:avLst/>
          </a:prstGeom>
          <a:ln w="0">
            <a:noFill/>
          </a:ln>
        </p:spPr>
      </p:sp>
      <p:sp>
        <p:nvSpPr>
          <p:cNvPr id="2374"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GB" sz="1200" spc="-1" strike="noStrike">
                <a:solidFill>
                  <a:srgbClr val="000000"/>
                </a:solidFill>
                <a:latin typeface="Times New Roman"/>
                <a:ea typeface="+mn-ea"/>
              </a:rPr>
              <a:t>ACV, MFA, Bilan Carbone</a:t>
            </a:r>
            <a:endParaRPr b="0" lang="fr-FR" sz="1200" spc="-1" strike="noStrike">
              <a:solidFill>
                <a:srgbClr val="000000"/>
              </a:solidFill>
              <a:latin typeface="Arial"/>
            </a:endParaRPr>
          </a:p>
        </p:txBody>
      </p:sp>
      <p:sp>
        <p:nvSpPr>
          <p:cNvPr id="2375" name="PlaceHolder 3"/>
          <p:cNvSpPr>
            <a:spLocks noGrp="1"/>
          </p:cNvSpPr>
          <p:nvPr>
            <p:ph type="sldNum" idx="17"/>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fr-FR" sz="1200" spc="-1" strike="noStrike">
                <a:solidFill>
                  <a:srgbClr val="000000"/>
                </a:solidFill>
                <a:latin typeface="+mn-lt"/>
                <a:ea typeface="+mn-ea"/>
              </a:defRPr>
            </a:lvl1pPr>
          </a:lstStyle>
          <a:p>
            <a:pPr indent="0" algn="r">
              <a:lnSpc>
                <a:spcPct val="100000"/>
              </a:lnSpc>
              <a:buNone/>
            </a:pPr>
            <a:fld id="{6D1D6066-1DD8-471F-A3EF-57AE9C701EB5}" type="slidenum">
              <a:rPr b="0" lang="fr-FR" sz="1200" spc="-1" strike="noStrike">
                <a:solidFill>
                  <a:srgbClr val="000000"/>
                </a:solidFill>
                <a:latin typeface="+mn-lt"/>
                <a:ea typeface="+mn-ea"/>
              </a:rPr>
              <a:t>&lt;numéro&gt;</a:t>
            </a:fld>
            <a:endParaRPr b="0" lang="fr-FR" sz="12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2" name="PlaceHolder 2"/>
          <p:cNvSpPr>
            <a:spLocks noGrp="1"/>
          </p:cNvSpPr>
          <p:nvPr>
            <p:ph/>
          </p:nvPr>
        </p:nvSpPr>
        <p:spPr>
          <a:xfrm>
            <a:off x="683280" y="138600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3" name="PlaceHolder 3"/>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1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7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72"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73"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1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74"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Tree>
  </p:cSld>
</p:sldLayout>
</file>

<file path=ppt/slideLayouts/slideLayout1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75" name="PlaceHolder 1"/>
          <p:cNvSpPr>
            <a:spLocks noGrp="1"/>
          </p:cNvSpPr>
          <p:nvPr>
            <p:ph type="subTitle"/>
          </p:nvPr>
        </p:nvSpPr>
        <p:spPr>
          <a:xfrm>
            <a:off x="683280" y="315000"/>
            <a:ext cx="6948360" cy="321876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Tree>
  </p:cSld>
</p:sldLayout>
</file>

<file path=ppt/slideLayouts/slideLayout1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76"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77"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78"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79"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1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80"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81"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82"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83" name="PlaceHolder 4"/>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1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84"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85"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86"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87" name="PlaceHolder 4"/>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1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88"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89" name="PlaceHolder 2"/>
          <p:cNvSpPr>
            <a:spLocks noGrp="1"/>
          </p:cNvSpPr>
          <p:nvPr>
            <p:ph/>
          </p:nvPr>
        </p:nvSpPr>
        <p:spPr>
          <a:xfrm>
            <a:off x="683280" y="138600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90" name="PlaceHolder 3"/>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1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9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92"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93"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94"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95" name="PlaceHolder 5"/>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1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96"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97" name="PlaceHolder 2"/>
          <p:cNvSpPr>
            <a:spLocks noGrp="1"/>
          </p:cNvSpPr>
          <p:nvPr>
            <p:ph/>
          </p:nvPr>
        </p:nvSpPr>
        <p:spPr>
          <a:xfrm>
            <a:off x="68328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98" name="PlaceHolder 3"/>
          <p:cNvSpPr>
            <a:spLocks noGrp="1"/>
          </p:cNvSpPr>
          <p:nvPr>
            <p:ph/>
          </p:nvPr>
        </p:nvSpPr>
        <p:spPr>
          <a:xfrm>
            <a:off x="433476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99" name="PlaceHolder 4"/>
          <p:cNvSpPr>
            <a:spLocks noGrp="1"/>
          </p:cNvSpPr>
          <p:nvPr>
            <p:ph/>
          </p:nvPr>
        </p:nvSpPr>
        <p:spPr>
          <a:xfrm>
            <a:off x="798624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00" name="PlaceHolder 5"/>
          <p:cNvSpPr>
            <a:spLocks noGrp="1"/>
          </p:cNvSpPr>
          <p:nvPr>
            <p:ph/>
          </p:nvPr>
        </p:nvSpPr>
        <p:spPr>
          <a:xfrm>
            <a:off x="68328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01" name="PlaceHolder 6"/>
          <p:cNvSpPr>
            <a:spLocks noGrp="1"/>
          </p:cNvSpPr>
          <p:nvPr>
            <p:ph/>
          </p:nvPr>
        </p:nvSpPr>
        <p:spPr>
          <a:xfrm>
            <a:off x="433476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02" name="PlaceHolder 7"/>
          <p:cNvSpPr>
            <a:spLocks noGrp="1"/>
          </p:cNvSpPr>
          <p:nvPr>
            <p:ph/>
          </p:nvPr>
        </p:nvSpPr>
        <p:spPr>
          <a:xfrm>
            <a:off x="798624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5"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6"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7"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8" name="PlaceHolder 5"/>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9"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40" name="PlaceHolder 2"/>
          <p:cNvSpPr>
            <a:spLocks noGrp="1"/>
          </p:cNvSpPr>
          <p:nvPr>
            <p:ph/>
          </p:nvPr>
        </p:nvSpPr>
        <p:spPr>
          <a:xfrm>
            <a:off x="68328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1" name="PlaceHolder 3"/>
          <p:cNvSpPr>
            <a:spLocks noGrp="1"/>
          </p:cNvSpPr>
          <p:nvPr>
            <p:ph/>
          </p:nvPr>
        </p:nvSpPr>
        <p:spPr>
          <a:xfrm>
            <a:off x="433476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2" name="PlaceHolder 4"/>
          <p:cNvSpPr>
            <a:spLocks noGrp="1"/>
          </p:cNvSpPr>
          <p:nvPr>
            <p:ph/>
          </p:nvPr>
        </p:nvSpPr>
        <p:spPr>
          <a:xfrm>
            <a:off x="798624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3" name="PlaceHolder 5"/>
          <p:cNvSpPr>
            <a:spLocks noGrp="1"/>
          </p:cNvSpPr>
          <p:nvPr>
            <p:ph/>
          </p:nvPr>
        </p:nvSpPr>
        <p:spPr>
          <a:xfrm>
            <a:off x="68328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4" name="PlaceHolder 6"/>
          <p:cNvSpPr>
            <a:spLocks noGrp="1"/>
          </p:cNvSpPr>
          <p:nvPr>
            <p:ph/>
          </p:nvPr>
        </p:nvSpPr>
        <p:spPr>
          <a:xfrm>
            <a:off x="433476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5" name="PlaceHolder 7"/>
          <p:cNvSpPr>
            <a:spLocks noGrp="1"/>
          </p:cNvSpPr>
          <p:nvPr>
            <p:ph/>
          </p:nvPr>
        </p:nvSpPr>
        <p:spPr>
          <a:xfrm>
            <a:off x="798624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p>
            <a:r>
              <a:t>Footer</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4"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55" name="PlaceHolder 2"/>
          <p:cNvSpPr>
            <a:spLocks noGrp="1"/>
          </p:cNvSpPr>
          <p:nvPr>
            <p:ph type="subTitle"/>
          </p:nvPr>
        </p:nvSpPr>
        <p:spPr>
          <a:xfrm>
            <a:off x="683280" y="1386000"/>
            <a:ext cx="10799640" cy="4325760"/>
          </a:xfrm>
          <a:prstGeom prst="rect">
            <a:avLst/>
          </a:prstGeom>
          <a:noFill/>
          <a:ln w="0">
            <a:noFill/>
          </a:ln>
        </p:spPr>
        <p:txBody>
          <a:bodyPr lIns="0" rIns="0" tIns="0" bIns="0" anchor="ctr">
            <a:noAutofit/>
          </a:bodyPr>
          <a:p>
            <a:pPr indent="0" algn="ctr">
              <a:buNone/>
            </a:pPr>
            <a:endParaRPr b="0" lang="fr-FR" sz="3200" spc="-1" strike="noStrike">
              <a:solidFill>
                <a:srgbClr val="ffffff"/>
              </a:solidFill>
              <a:latin typeface="Arial"/>
            </a:endParaRPr>
          </a:p>
        </p:txBody>
      </p:sp>
      <p:sp>
        <p:nvSpPr>
          <p:cNvPr id="4" name="PlaceHolder 3"/>
          <p:cNvSpPr>
            <a:spLocks noGrp="1"/>
          </p:cNvSpPr>
          <p:nvPr>
            <p:ph type="ftr" idx="1"/>
          </p:nvPr>
        </p:nvSpPr>
        <p:spPr/>
        <p:txBody>
          <a:bodyPr/>
          <a:p>
            <a:r>
              <a:t>Footer</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57" name="PlaceHolder 2"/>
          <p:cNvSpPr>
            <a:spLocks noGrp="1"/>
          </p:cNvSpPr>
          <p:nvPr>
            <p:ph/>
          </p:nvPr>
        </p:nvSpPr>
        <p:spPr>
          <a:xfrm>
            <a:off x="683280" y="1386000"/>
            <a:ext cx="107996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 name="PlaceHolder 3"/>
          <p:cNvSpPr>
            <a:spLocks noGrp="1"/>
          </p:cNvSpPr>
          <p:nvPr>
            <p:ph type="ftr" idx="1"/>
          </p:nvPr>
        </p:nvSpPr>
        <p:spPr/>
        <p:txBody>
          <a:bodyPr/>
          <a:p>
            <a:r>
              <a:t>Footer</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59"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0"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1"/>
          </p:nvPr>
        </p:nvSpPr>
        <p:spPr/>
        <p:txBody>
          <a:bodyPr/>
          <a:p>
            <a:r>
              <a:t>Footer</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 name="PlaceHolder 2"/>
          <p:cNvSpPr>
            <a:spLocks noGrp="1"/>
          </p:cNvSpPr>
          <p:nvPr>
            <p:ph type="ftr" idx="1"/>
          </p:nvPr>
        </p:nvSpPr>
        <p:spPr/>
        <p:txBody>
          <a:bodyPr/>
          <a:p>
            <a:r>
              <a:t>Footer</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2" name="PlaceHolder 1"/>
          <p:cNvSpPr>
            <a:spLocks noGrp="1"/>
          </p:cNvSpPr>
          <p:nvPr>
            <p:ph type="subTitle"/>
          </p:nvPr>
        </p:nvSpPr>
        <p:spPr>
          <a:xfrm>
            <a:off x="683280" y="315000"/>
            <a:ext cx="6948360" cy="3218760"/>
          </a:xfrm>
          <a:prstGeom prst="rect">
            <a:avLst/>
          </a:prstGeom>
          <a:noFill/>
          <a:ln w="0">
            <a:noFill/>
          </a:ln>
        </p:spPr>
        <p:txBody>
          <a:bodyPr lIns="0" rIns="0" tIns="0" bIns="0" anchor="ctr">
            <a:noAutofit/>
          </a:bodyPr>
          <a:p>
            <a:pPr algn="ctr"/>
            <a:endParaRPr b="0" lang="fr-FR" sz="3200" spc="-1" strike="noStrike">
              <a:solidFill>
                <a:srgbClr val="ffffff"/>
              </a:solidFill>
              <a:latin typeface="Arial"/>
            </a:endParaRPr>
          </a:p>
        </p:txBody>
      </p:sp>
      <p:sp>
        <p:nvSpPr>
          <p:cNvPr id="3" name="PlaceHolder 2"/>
          <p:cNvSpPr>
            <a:spLocks noGrp="1"/>
          </p:cNvSpPr>
          <p:nvPr>
            <p:ph type="ftr" idx="1"/>
          </p:nvPr>
        </p:nvSpPr>
        <p:spPr/>
        <p:txBody>
          <a:bodyPr/>
          <a:p>
            <a:r>
              <a:t>Footer</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64"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5"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6"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1"/>
          </p:nvPr>
        </p:nvSpPr>
        <p:spPr/>
        <p:txBody>
          <a:bodyPr/>
          <a:p>
            <a:r>
              <a:t>Footer</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0"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1" name="PlaceHolder 2"/>
          <p:cNvSpPr>
            <a:spLocks noGrp="1"/>
          </p:cNvSpPr>
          <p:nvPr>
            <p:ph type="subTitle"/>
          </p:nvPr>
        </p:nvSpPr>
        <p:spPr>
          <a:xfrm>
            <a:off x="683280" y="1386000"/>
            <a:ext cx="10799640" cy="432576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68"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9"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0" name="PlaceHolder 4"/>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1"/>
          </p:nvPr>
        </p:nvSpPr>
        <p:spPr/>
        <p:txBody>
          <a:bodyPr/>
          <a:p>
            <a:r>
              <a:t>Footer</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72"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3"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4" name="PlaceHolder 4"/>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1"/>
          </p:nvPr>
        </p:nvSpPr>
        <p:spPr/>
        <p:txBody>
          <a:bodyPr/>
          <a:p>
            <a:r>
              <a:t>Footer</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76" name="PlaceHolder 2"/>
          <p:cNvSpPr>
            <a:spLocks noGrp="1"/>
          </p:cNvSpPr>
          <p:nvPr>
            <p:ph/>
          </p:nvPr>
        </p:nvSpPr>
        <p:spPr>
          <a:xfrm>
            <a:off x="683280" y="138600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7" name="PlaceHolder 3"/>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1"/>
          </p:nvPr>
        </p:nvSpPr>
        <p:spPr/>
        <p:txBody>
          <a:bodyPr/>
          <a:p>
            <a:r>
              <a:t>Footer</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79"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80"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81"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82" name="PlaceHolder 5"/>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 name="PlaceHolder 6"/>
          <p:cNvSpPr>
            <a:spLocks noGrp="1"/>
          </p:cNvSpPr>
          <p:nvPr>
            <p:ph type="ftr" idx="1"/>
          </p:nvPr>
        </p:nvSpPr>
        <p:spPr/>
        <p:txBody>
          <a:bodyPr/>
          <a:p>
            <a:r>
              <a:t>Footer</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84" name="PlaceHolder 2"/>
          <p:cNvSpPr>
            <a:spLocks noGrp="1"/>
          </p:cNvSpPr>
          <p:nvPr>
            <p:ph/>
          </p:nvPr>
        </p:nvSpPr>
        <p:spPr>
          <a:xfrm>
            <a:off x="68328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85" name="PlaceHolder 3"/>
          <p:cNvSpPr>
            <a:spLocks noGrp="1"/>
          </p:cNvSpPr>
          <p:nvPr>
            <p:ph/>
          </p:nvPr>
        </p:nvSpPr>
        <p:spPr>
          <a:xfrm>
            <a:off x="433476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86" name="PlaceHolder 4"/>
          <p:cNvSpPr>
            <a:spLocks noGrp="1"/>
          </p:cNvSpPr>
          <p:nvPr>
            <p:ph/>
          </p:nvPr>
        </p:nvSpPr>
        <p:spPr>
          <a:xfrm>
            <a:off x="798624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87" name="PlaceHolder 5"/>
          <p:cNvSpPr>
            <a:spLocks noGrp="1"/>
          </p:cNvSpPr>
          <p:nvPr>
            <p:ph/>
          </p:nvPr>
        </p:nvSpPr>
        <p:spPr>
          <a:xfrm>
            <a:off x="68328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88" name="PlaceHolder 6"/>
          <p:cNvSpPr>
            <a:spLocks noGrp="1"/>
          </p:cNvSpPr>
          <p:nvPr>
            <p:ph/>
          </p:nvPr>
        </p:nvSpPr>
        <p:spPr>
          <a:xfrm>
            <a:off x="433476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89" name="PlaceHolder 7"/>
          <p:cNvSpPr>
            <a:spLocks noGrp="1"/>
          </p:cNvSpPr>
          <p:nvPr>
            <p:ph/>
          </p:nvPr>
        </p:nvSpPr>
        <p:spPr>
          <a:xfrm>
            <a:off x="798624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9" name="PlaceHolder 8"/>
          <p:cNvSpPr>
            <a:spLocks noGrp="1"/>
          </p:cNvSpPr>
          <p:nvPr>
            <p:ph type="ftr" idx="1"/>
          </p:nvPr>
        </p:nvSpPr>
        <p:spPr/>
        <p:txBody>
          <a:bodyPr/>
          <a:p>
            <a:r>
              <a:t>Footer</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8"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99" name="PlaceHolder 2"/>
          <p:cNvSpPr>
            <a:spLocks noGrp="1"/>
          </p:cNvSpPr>
          <p:nvPr>
            <p:ph type="subTitle"/>
          </p:nvPr>
        </p:nvSpPr>
        <p:spPr>
          <a:xfrm>
            <a:off x="683280" y="1386000"/>
            <a:ext cx="10799640" cy="432576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01" name="PlaceHolder 2"/>
          <p:cNvSpPr>
            <a:spLocks noGrp="1"/>
          </p:cNvSpPr>
          <p:nvPr>
            <p:ph/>
          </p:nvPr>
        </p:nvSpPr>
        <p:spPr>
          <a:xfrm>
            <a:off x="683280" y="1386000"/>
            <a:ext cx="107996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03"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04"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5"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3" name="PlaceHolder 2"/>
          <p:cNvSpPr>
            <a:spLocks noGrp="1"/>
          </p:cNvSpPr>
          <p:nvPr>
            <p:ph/>
          </p:nvPr>
        </p:nvSpPr>
        <p:spPr>
          <a:xfrm>
            <a:off x="683280" y="1386000"/>
            <a:ext cx="107996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6" name="PlaceHolder 1"/>
          <p:cNvSpPr>
            <a:spLocks noGrp="1"/>
          </p:cNvSpPr>
          <p:nvPr>
            <p:ph type="subTitle"/>
          </p:nvPr>
        </p:nvSpPr>
        <p:spPr>
          <a:xfrm>
            <a:off x="683280" y="315000"/>
            <a:ext cx="6948360" cy="321876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2"/>
          </p:nvPr>
        </p:nvSpPr>
        <p:spPr/>
        <p:txBody>
          <a:bodyPr/>
          <a:p>
            <a:r>
              <a:t>Footer</a:t>
            </a: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08"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09"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10"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12"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13"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14" name="PlaceHolder 4"/>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16"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17"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18" name="PlaceHolder 4"/>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20" name="PlaceHolder 2"/>
          <p:cNvSpPr>
            <a:spLocks noGrp="1"/>
          </p:cNvSpPr>
          <p:nvPr>
            <p:ph/>
          </p:nvPr>
        </p:nvSpPr>
        <p:spPr>
          <a:xfrm>
            <a:off x="683280" y="138600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21" name="PlaceHolder 3"/>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23"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24"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25"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26" name="PlaceHolder 5"/>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28" name="PlaceHolder 2"/>
          <p:cNvSpPr>
            <a:spLocks noGrp="1"/>
          </p:cNvSpPr>
          <p:nvPr>
            <p:ph/>
          </p:nvPr>
        </p:nvSpPr>
        <p:spPr>
          <a:xfrm>
            <a:off x="68328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29" name="PlaceHolder 3"/>
          <p:cNvSpPr>
            <a:spLocks noGrp="1"/>
          </p:cNvSpPr>
          <p:nvPr>
            <p:ph/>
          </p:nvPr>
        </p:nvSpPr>
        <p:spPr>
          <a:xfrm>
            <a:off x="433476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30" name="PlaceHolder 4"/>
          <p:cNvSpPr>
            <a:spLocks noGrp="1"/>
          </p:cNvSpPr>
          <p:nvPr>
            <p:ph/>
          </p:nvPr>
        </p:nvSpPr>
        <p:spPr>
          <a:xfrm>
            <a:off x="798624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31" name="PlaceHolder 5"/>
          <p:cNvSpPr>
            <a:spLocks noGrp="1"/>
          </p:cNvSpPr>
          <p:nvPr>
            <p:ph/>
          </p:nvPr>
        </p:nvSpPr>
        <p:spPr>
          <a:xfrm>
            <a:off x="68328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32" name="PlaceHolder 6"/>
          <p:cNvSpPr>
            <a:spLocks noGrp="1"/>
          </p:cNvSpPr>
          <p:nvPr>
            <p:ph/>
          </p:nvPr>
        </p:nvSpPr>
        <p:spPr>
          <a:xfrm>
            <a:off x="433476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33" name="PlaceHolder 7"/>
          <p:cNvSpPr>
            <a:spLocks noGrp="1"/>
          </p:cNvSpPr>
          <p:nvPr>
            <p:ph/>
          </p:nvPr>
        </p:nvSpPr>
        <p:spPr>
          <a:xfrm>
            <a:off x="798624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p>
            <a:r>
              <a:t>Footer</a:t>
            </a:r>
          </a:p>
        </p:txBody>
      </p:sp>
      <p:sp>
        <p:nvSpPr>
          <p:cNvPr id="3" name="PlaceHolder 2"/>
          <p:cNvSpPr>
            <a:spLocks noGrp="1"/>
          </p:cNvSpPr>
          <p:nvPr>
            <p:ph type="sldNum" idx="3"/>
          </p:nvPr>
        </p:nvSpPr>
        <p:spPr/>
        <p:txBody>
          <a:bodyPr/>
          <a:p>
            <a:fld id="{9260AE85-26EE-4B27-84DA-F371C58A900B}" type="slidenum">
              <a:t>&lt;#&gt;</a:t>
            </a:fld>
          </a:p>
        </p:txBody>
      </p:sp>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42"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43" name="PlaceHolder 2"/>
          <p:cNvSpPr>
            <a:spLocks noGrp="1"/>
          </p:cNvSpPr>
          <p:nvPr>
            <p:ph type="subTitle"/>
          </p:nvPr>
        </p:nvSpPr>
        <p:spPr>
          <a:xfrm>
            <a:off x="683280" y="1386000"/>
            <a:ext cx="10799640" cy="432576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3"/>
          </p:nvPr>
        </p:nvSpPr>
        <p:spPr/>
        <p:txBody>
          <a:bodyPr/>
          <a:p>
            <a:fld id="{3919E640-F427-4F40-BD4D-48C682C507EF}" type="slidenum">
              <a:t>&lt;#&gt;</a:t>
            </a:fld>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45" name="PlaceHolder 2"/>
          <p:cNvSpPr>
            <a:spLocks noGrp="1"/>
          </p:cNvSpPr>
          <p:nvPr>
            <p:ph/>
          </p:nvPr>
        </p:nvSpPr>
        <p:spPr>
          <a:xfrm>
            <a:off x="683280" y="1386000"/>
            <a:ext cx="107996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3"/>
          </p:nvPr>
        </p:nvSpPr>
        <p:spPr/>
        <p:txBody>
          <a:bodyPr/>
          <a:p>
            <a:fld id="{3FFB7C2C-D3B1-422F-B7C2-FE195D3CC3CB}" type="slidenum">
              <a:t>&lt;#&gt;</a:t>
            </a:fld>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5"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6"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47"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48"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3"/>
          </p:nvPr>
        </p:nvSpPr>
        <p:spPr/>
        <p:txBody>
          <a:bodyPr/>
          <a:p>
            <a:fld id="{B1D4E447-9C29-46B4-B709-B047C9CD7054}" type="slidenum">
              <a:t>&lt;#&gt;</a:t>
            </a:fld>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9"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3"/>
          </p:nvPr>
        </p:nvSpPr>
        <p:spPr/>
        <p:txBody>
          <a:bodyPr/>
          <a:p>
            <a:fld id="{28BE3DCB-B681-4EE0-8691-57FF27382947}" type="slidenum">
              <a:t>&lt;#&gt;</a:t>
            </a:fld>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0" name="PlaceHolder 1"/>
          <p:cNvSpPr>
            <a:spLocks noGrp="1"/>
          </p:cNvSpPr>
          <p:nvPr>
            <p:ph type="subTitle"/>
          </p:nvPr>
        </p:nvSpPr>
        <p:spPr>
          <a:xfrm>
            <a:off x="683280" y="315000"/>
            <a:ext cx="6948360" cy="321876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3"/>
          </p:nvPr>
        </p:nvSpPr>
        <p:spPr/>
        <p:txBody>
          <a:bodyPr/>
          <a:p>
            <a:fld id="{97015AAA-EE12-4AC4-BE68-440885A8122A}" type="slidenum">
              <a:t>&lt;#&gt;</a:t>
            </a:fld>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52"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53"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54"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3"/>
          </p:nvPr>
        </p:nvSpPr>
        <p:spPr/>
        <p:txBody>
          <a:bodyPr/>
          <a:p>
            <a:fld id="{8F41F2F8-4450-4A69-BD70-4B7F7F028CF3}" type="slidenum">
              <a:t>&lt;#&gt;</a:t>
            </a:fld>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56"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57"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58" name="PlaceHolder 4"/>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3"/>
          </p:nvPr>
        </p:nvSpPr>
        <p:spPr/>
        <p:txBody>
          <a:bodyPr/>
          <a:p>
            <a:fld id="{5C377681-2CD2-4D20-ADBF-FB8352E60942}" type="slidenum">
              <a:t>&lt;#&gt;</a:t>
            </a:fld>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60"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61"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62" name="PlaceHolder 4"/>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3"/>
          </p:nvPr>
        </p:nvSpPr>
        <p:spPr/>
        <p:txBody>
          <a:bodyPr/>
          <a:p>
            <a:fld id="{614FE6D7-5964-455B-BBA8-6B8E0D727D7B}" type="slidenum">
              <a:t>&lt;#&gt;</a:t>
            </a:fld>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64" name="PlaceHolder 2"/>
          <p:cNvSpPr>
            <a:spLocks noGrp="1"/>
          </p:cNvSpPr>
          <p:nvPr>
            <p:ph/>
          </p:nvPr>
        </p:nvSpPr>
        <p:spPr>
          <a:xfrm>
            <a:off x="683280" y="138600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65" name="PlaceHolder 3"/>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3"/>
          </p:nvPr>
        </p:nvSpPr>
        <p:spPr/>
        <p:txBody>
          <a:bodyPr/>
          <a:p>
            <a:fld id="{202E5499-682C-4B9E-A79B-8174C5BB9855}" type="slidenum">
              <a:t>&lt;#&gt;</a:t>
            </a:fld>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67"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68"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69"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70" name="PlaceHolder 5"/>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 name="PlaceHolder 6"/>
          <p:cNvSpPr>
            <a:spLocks noGrp="1"/>
          </p:cNvSpPr>
          <p:nvPr>
            <p:ph type="ftr" idx="4"/>
          </p:nvPr>
        </p:nvSpPr>
        <p:spPr/>
        <p:txBody>
          <a:bodyPr/>
          <a:p>
            <a:r>
              <a:t>Footer</a:t>
            </a:r>
          </a:p>
        </p:txBody>
      </p:sp>
      <p:sp>
        <p:nvSpPr>
          <p:cNvPr id="8" name="PlaceHolder 7"/>
          <p:cNvSpPr>
            <a:spLocks noGrp="1"/>
          </p:cNvSpPr>
          <p:nvPr>
            <p:ph type="sldNum" idx="3"/>
          </p:nvPr>
        </p:nvSpPr>
        <p:spPr/>
        <p:txBody>
          <a:bodyPr/>
          <a:p>
            <a:fld id="{CEE56587-8778-4FFF-ACFD-08DEEB94CC14}" type="slidenum">
              <a:t>&lt;#&gt;</a:t>
            </a:fld>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72" name="PlaceHolder 2"/>
          <p:cNvSpPr>
            <a:spLocks noGrp="1"/>
          </p:cNvSpPr>
          <p:nvPr>
            <p:ph/>
          </p:nvPr>
        </p:nvSpPr>
        <p:spPr>
          <a:xfrm>
            <a:off x="68328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73" name="PlaceHolder 3"/>
          <p:cNvSpPr>
            <a:spLocks noGrp="1"/>
          </p:cNvSpPr>
          <p:nvPr>
            <p:ph/>
          </p:nvPr>
        </p:nvSpPr>
        <p:spPr>
          <a:xfrm>
            <a:off x="433476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74" name="PlaceHolder 4"/>
          <p:cNvSpPr>
            <a:spLocks noGrp="1"/>
          </p:cNvSpPr>
          <p:nvPr>
            <p:ph/>
          </p:nvPr>
        </p:nvSpPr>
        <p:spPr>
          <a:xfrm>
            <a:off x="798624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75" name="PlaceHolder 5"/>
          <p:cNvSpPr>
            <a:spLocks noGrp="1"/>
          </p:cNvSpPr>
          <p:nvPr>
            <p:ph/>
          </p:nvPr>
        </p:nvSpPr>
        <p:spPr>
          <a:xfrm>
            <a:off x="68328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76" name="PlaceHolder 6"/>
          <p:cNvSpPr>
            <a:spLocks noGrp="1"/>
          </p:cNvSpPr>
          <p:nvPr>
            <p:ph/>
          </p:nvPr>
        </p:nvSpPr>
        <p:spPr>
          <a:xfrm>
            <a:off x="433476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77" name="PlaceHolder 7"/>
          <p:cNvSpPr>
            <a:spLocks noGrp="1"/>
          </p:cNvSpPr>
          <p:nvPr>
            <p:ph/>
          </p:nvPr>
        </p:nvSpPr>
        <p:spPr>
          <a:xfrm>
            <a:off x="798624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9" name="PlaceHolder 8"/>
          <p:cNvSpPr>
            <a:spLocks noGrp="1"/>
          </p:cNvSpPr>
          <p:nvPr>
            <p:ph type="ftr" idx="4"/>
          </p:nvPr>
        </p:nvSpPr>
        <p:spPr/>
        <p:txBody>
          <a:bodyPr/>
          <a:p>
            <a:r>
              <a:t>Footer</a:t>
            </a:r>
          </a:p>
        </p:txBody>
      </p:sp>
      <p:sp>
        <p:nvSpPr>
          <p:cNvPr id="10" name="PlaceHolder 9"/>
          <p:cNvSpPr>
            <a:spLocks noGrp="1"/>
          </p:cNvSpPr>
          <p:nvPr>
            <p:ph type="sldNum" idx="3"/>
          </p:nvPr>
        </p:nvSpPr>
        <p:spPr/>
        <p:txBody>
          <a:bodyPr/>
          <a:p>
            <a:fld id="{40910E2B-911D-48F3-AAC3-AD64AA67E38F}" type="slidenum">
              <a:t>&lt;#&gt;</a:t>
            </a:fld>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6"/>
          </p:nvPr>
        </p:nvSpPr>
        <p:spPr/>
        <p:txBody>
          <a:bodyPr/>
          <a:p>
            <a:r>
              <a:t>Footer</a:t>
            </a:r>
          </a:p>
        </p:txBody>
      </p:sp>
      <p:sp>
        <p:nvSpPr>
          <p:cNvPr id="3" name="PlaceHolder 2"/>
          <p:cNvSpPr>
            <a:spLocks noGrp="1"/>
          </p:cNvSpPr>
          <p:nvPr>
            <p:ph type="sldNum" idx="5"/>
          </p:nvPr>
        </p:nvSpPr>
        <p:spPr/>
        <p:txBody>
          <a:bodyPr/>
          <a:p>
            <a:fld id="{82D7CDBF-45DA-411F-AF8C-F19F6929904B}" type="slidenum">
              <a:t>&lt;#&gt;</a:t>
            </a:fld>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7"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86"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87" name="PlaceHolder 2"/>
          <p:cNvSpPr>
            <a:spLocks noGrp="1"/>
          </p:cNvSpPr>
          <p:nvPr>
            <p:ph type="subTitle"/>
          </p:nvPr>
        </p:nvSpPr>
        <p:spPr>
          <a:xfrm>
            <a:off x="683280" y="1386000"/>
            <a:ext cx="10799640" cy="432576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6"/>
          </p:nvPr>
        </p:nvSpPr>
        <p:spPr/>
        <p:txBody>
          <a:bodyPr/>
          <a:p>
            <a:r>
              <a:t>Footer</a:t>
            </a:r>
          </a:p>
        </p:txBody>
      </p:sp>
      <p:sp>
        <p:nvSpPr>
          <p:cNvPr id="5" name="PlaceHolder 4"/>
          <p:cNvSpPr>
            <a:spLocks noGrp="1"/>
          </p:cNvSpPr>
          <p:nvPr>
            <p:ph type="sldNum" idx="5"/>
          </p:nvPr>
        </p:nvSpPr>
        <p:spPr/>
        <p:txBody>
          <a:bodyPr/>
          <a:p>
            <a:fld id="{3C244B60-E0DC-4CB6-9558-08C8D7A7F4DC}" type="slidenum">
              <a:t>&lt;#&gt;</a:t>
            </a:fld>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89" name="PlaceHolder 2"/>
          <p:cNvSpPr>
            <a:spLocks noGrp="1"/>
          </p:cNvSpPr>
          <p:nvPr>
            <p:ph/>
          </p:nvPr>
        </p:nvSpPr>
        <p:spPr>
          <a:xfrm>
            <a:off x="683280" y="1386000"/>
            <a:ext cx="107996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 name="PlaceHolder 3"/>
          <p:cNvSpPr>
            <a:spLocks noGrp="1"/>
          </p:cNvSpPr>
          <p:nvPr>
            <p:ph type="ftr" idx="6"/>
          </p:nvPr>
        </p:nvSpPr>
        <p:spPr/>
        <p:txBody>
          <a:bodyPr/>
          <a:p>
            <a:r>
              <a:t>Footer</a:t>
            </a:r>
          </a:p>
        </p:txBody>
      </p:sp>
      <p:sp>
        <p:nvSpPr>
          <p:cNvPr id="5" name="PlaceHolder 4"/>
          <p:cNvSpPr>
            <a:spLocks noGrp="1"/>
          </p:cNvSpPr>
          <p:nvPr>
            <p:ph type="sldNum" idx="5"/>
          </p:nvPr>
        </p:nvSpPr>
        <p:spPr/>
        <p:txBody>
          <a:bodyPr/>
          <a:p>
            <a:fld id="{750AC2D9-8097-4F68-B9B2-EAFB4E891CBF}" type="slidenum">
              <a:t>&lt;#&gt;</a:t>
            </a:fld>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91"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92"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6"/>
          </p:nvPr>
        </p:nvSpPr>
        <p:spPr/>
        <p:txBody>
          <a:bodyPr/>
          <a:p>
            <a:r>
              <a:t>Footer</a:t>
            </a:r>
          </a:p>
        </p:txBody>
      </p:sp>
      <p:sp>
        <p:nvSpPr>
          <p:cNvPr id="6" name="PlaceHolder 5"/>
          <p:cNvSpPr>
            <a:spLocks noGrp="1"/>
          </p:cNvSpPr>
          <p:nvPr>
            <p:ph type="sldNum" idx="5"/>
          </p:nvPr>
        </p:nvSpPr>
        <p:spPr/>
        <p:txBody>
          <a:bodyPr/>
          <a:p>
            <a:fld id="{963BBA60-3E1B-42AF-98B0-C4E6D3379DB1}" type="slidenum">
              <a:t>&lt;#&gt;</a:t>
            </a:fld>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93"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 name="PlaceHolder 2"/>
          <p:cNvSpPr>
            <a:spLocks noGrp="1"/>
          </p:cNvSpPr>
          <p:nvPr>
            <p:ph type="ftr" idx="6"/>
          </p:nvPr>
        </p:nvSpPr>
        <p:spPr/>
        <p:txBody>
          <a:bodyPr/>
          <a:p>
            <a:r>
              <a:t>Footer</a:t>
            </a:r>
          </a:p>
        </p:txBody>
      </p:sp>
      <p:sp>
        <p:nvSpPr>
          <p:cNvPr id="4" name="PlaceHolder 3"/>
          <p:cNvSpPr>
            <a:spLocks noGrp="1"/>
          </p:cNvSpPr>
          <p:nvPr>
            <p:ph type="sldNum" idx="5"/>
          </p:nvPr>
        </p:nvSpPr>
        <p:spPr/>
        <p:txBody>
          <a:bodyPr/>
          <a:p>
            <a:fld id="{8C0005AA-9F92-41A5-8062-34F36463B671}" type="slidenum">
              <a:t>&lt;#&gt;</a:t>
            </a:fld>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94" name="PlaceHolder 1"/>
          <p:cNvSpPr>
            <a:spLocks noGrp="1"/>
          </p:cNvSpPr>
          <p:nvPr>
            <p:ph type="subTitle"/>
          </p:nvPr>
        </p:nvSpPr>
        <p:spPr>
          <a:xfrm>
            <a:off x="683280" y="315000"/>
            <a:ext cx="6948360" cy="321876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6"/>
          </p:nvPr>
        </p:nvSpPr>
        <p:spPr/>
        <p:txBody>
          <a:bodyPr/>
          <a:p>
            <a:r>
              <a:t>Footer</a:t>
            </a:r>
          </a:p>
        </p:txBody>
      </p:sp>
      <p:sp>
        <p:nvSpPr>
          <p:cNvPr id="4" name="PlaceHolder 3"/>
          <p:cNvSpPr>
            <a:spLocks noGrp="1"/>
          </p:cNvSpPr>
          <p:nvPr>
            <p:ph type="sldNum" idx="5"/>
          </p:nvPr>
        </p:nvSpPr>
        <p:spPr/>
        <p:txBody>
          <a:bodyPr/>
          <a:p>
            <a:fld id="{85717D09-A9CD-4390-ADE5-2194D60636AF}" type="slidenum">
              <a:t>&lt;#&gt;</a:t>
            </a:fld>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196"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97"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198"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6"/>
          </p:nvPr>
        </p:nvSpPr>
        <p:spPr/>
        <p:txBody>
          <a:bodyPr/>
          <a:p>
            <a:r>
              <a:t>Footer</a:t>
            </a:r>
          </a:p>
        </p:txBody>
      </p:sp>
      <p:sp>
        <p:nvSpPr>
          <p:cNvPr id="7" name="PlaceHolder 6"/>
          <p:cNvSpPr>
            <a:spLocks noGrp="1"/>
          </p:cNvSpPr>
          <p:nvPr>
            <p:ph type="sldNum" idx="5"/>
          </p:nvPr>
        </p:nvSpPr>
        <p:spPr/>
        <p:txBody>
          <a:bodyPr/>
          <a:p>
            <a:fld id="{E66F4179-4132-4AEC-BEEF-BB2F354F61BF}" type="slidenum">
              <a:t>&lt;#&gt;</a:t>
            </a:fld>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00"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01"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02" name="PlaceHolder 4"/>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6"/>
          </p:nvPr>
        </p:nvSpPr>
        <p:spPr/>
        <p:txBody>
          <a:bodyPr/>
          <a:p>
            <a:r>
              <a:t>Footer</a:t>
            </a:r>
          </a:p>
        </p:txBody>
      </p:sp>
      <p:sp>
        <p:nvSpPr>
          <p:cNvPr id="7" name="PlaceHolder 6"/>
          <p:cNvSpPr>
            <a:spLocks noGrp="1"/>
          </p:cNvSpPr>
          <p:nvPr>
            <p:ph type="sldNum" idx="5"/>
          </p:nvPr>
        </p:nvSpPr>
        <p:spPr/>
        <p:txBody>
          <a:bodyPr/>
          <a:p>
            <a:fld id="{41C8AE6C-4661-41F9-837E-6289D6D83697}" type="slidenum">
              <a:t>&lt;#&gt;</a:t>
            </a:fld>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04"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05"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06" name="PlaceHolder 4"/>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6"/>
          </p:nvPr>
        </p:nvSpPr>
        <p:spPr/>
        <p:txBody>
          <a:bodyPr/>
          <a:p>
            <a:r>
              <a:t>Footer</a:t>
            </a:r>
          </a:p>
        </p:txBody>
      </p:sp>
      <p:sp>
        <p:nvSpPr>
          <p:cNvPr id="7" name="PlaceHolder 6"/>
          <p:cNvSpPr>
            <a:spLocks noGrp="1"/>
          </p:cNvSpPr>
          <p:nvPr>
            <p:ph type="sldNum" idx="5"/>
          </p:nvPr>
        </p:nvSpPr>
        <p:spPr/>
        <p:txBody>
          <a:bodyPr/>
          <a:p>
            <a:fld id="{A8E3F132-2FBA-4256-986B-ED757C1283C6}" type="slidenum">
              <a:t>&lt;#&gt;</a:t>
            </a:fld>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07"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08" name="PlaceHolder 2"/>
          <p:cNvSpPr>
            <a:spLocks noGrp="1"/>
          </p:cNvSpPr>
          <p:nvPr>
            <p:ph/>
          </p:nvPr>
        </p:nvSpPr>
        <p:spPr>
          <a:xfrm>
            <a:off x="683280" y="138600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09" name="PlaceHolder 3"/>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6"/>
          </p:nvPr>
        </p:nvSpPr>
        <p:spPr/>
        <p:txBody>
          <a:bodyPr/>
          <a:p>
            <a:r>
              <a:t>Footer</a:t>
            </a:r>
          </a:p>
        </p:txBody>
      </p:sp>
      <p:sp>
        <p:nvSpPr>
          <p:cNvPr id="6" name="PlaceHolder 5"/>
          <p:cNvSpPr>
            <a:spLocks noGrp="1"/>
          </p:cNvSpPr>
          <p:nvPr>
            <p:ph type="sldNum" idx="5"/>
          </p:nvPr>
        </p:nvSpPr>
        <p:spPr/>
        <p:txBody>
          <a:bodyPr/>
          <a:p>
            <a:fld id="{363654D1-C7D2-4B5F-AAD1-222CA95FE890}" type="slidenum">
              <a:t>&lt;#&gt;</a:t>
            </a:fld>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10"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11"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12"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13"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14" name="PlaceHolder 5"/>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 name="PlaceHolder 6"/>
          <p:cNvSpPr>
            <a:spLocks noGrp="1"/>
          </p:cNvSpPr>
          <p:nvPr>
            <p:ph type="ftr" idx="6"/>
          </p:nvPr>
        </p:nvSpPr>
        <p:spPr/>
        <p:txBody>
          <a:bodyPr/>
          <a:p>
            <a:r>
              <a:t>Footer</a:t>
            </a:r>
          </a:p>
        </p:txBody>
      </p:sp>
      <p:sp>
        <p:nvSpPr>
          <p:cNvPr id="8" name="PlaceHolder 7"/>
          <p:cNvSpPr>
            <a:spLocks noGrp="1"/>
          </p:cNvSpPr>
          <p:nvPr>
            <p:ph type="sldNum" idx="5"/>
          </p:nvPr>
        </p:nvSpPr>
        <p:spPr/>
        <p:txBody>
          <a:bodyPr/>
          <a:p>
            <a:fld id="{8BE88E75-C6D1-47DA-948B-A738E8A67BFA}" type="slidenum">
              <a:t>&lt;#&gt;</a:t>
            </a:fld>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 name="PlaceHolder 1"/>
          <p:cNvSpPr>
            <a:spLocks noGrp="1"/>
          </p:cNvSpPr>
          <p:nvPr>
            <p:ph type="subTitle"/>
          </p:nvPr>
        </p:nvSpPr>
        <p:spPr>
          <a:xfrm>
            <a:off x="683280" y="315000"/>
            <a:ext cx="6948360" cy="321876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15"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16" name="PlaceHolder 2"/>
          <p:cNvSpPr>
            <a:spLocks noGrp="1"/>
          </p:cNvSpPr>
          <p:nvPr>
            <p:ph/>
          </p:nvPr>
        </p:nvSpPr>
        <p:spPr>
          <a:xfrm>
            <a:off x="68328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17" name="PlaceHolder 3"/>
          <p:cNvSpPr>
            <a:spLocks noGrp="1"/>
          </p:cNvSpPr>
          <p:nvPr>
            <p:ph/>
          </p:nvPr>
        </p:nvSpPr>
        <p:spPr>
          <a:xfrm>
            <a:off x="433476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18" name="PlaceHolder 4"/>
          <p:cNvSpPr>
            <a:spLocks noGrp="1"/>
          </p:cNvSpPr>
          <p:nvPr>
            <p:ph/>
          </p:nvPr>
        </p:nvSpPr>
        <p:spPr>
          <a:xfrm>
            <a:off x="798624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19" name="PlaceHolder 5"/>
          <p:cNvSpPr>
            <a:spLocks noGrp="1"/>
          </p:cNvSpPr>
          <p:nvPr>
            <p:ph/>
          </p:nvPr>
        </p:nvSpPr>
        <p:spPr>
          <a:xfrm>
            <a:off x="68328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20" name="PlaceHolder 6"/>
          <p:cNvSpPr>
            <a:spLocks noGrp="1"/>
          </p:cNvSpPr>
          <p:nvPr>
            <p:ph/>
          </p:nvPr>
        </p:nvSpPr>
        <p:spPr>
          <a:xfrm>
            <a:off x="433476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21" name="PlaceHolder 7"/>
          <p:cNvSpPr>
            <a:spLocks noGrp="1"/>
          </p:cNvSpPr>
          <p:nvPr>
            <p:ph/>
          </p:nvPr>
        </p:nvSpPr>
        <p:spPr>
          <a:xfrm>
            <a:off x="798624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9" name="PlaceHolder 8"/>
          <p:cNvSpPr>
            <a:spLocks noGrp="1"/>
          </p:cNvSpPr>
          <p:nvPr>
            <p:ph type="ftr" idx="6"/>
          </p:nvPr>
        </p:nvSpPr>
        <p:spPr/>
        <p:txBody>
          <a:bodyPr/>
          <a:p>
            <a:r>
              <a:t>Footer</a:t>
            </a:r>
          </a:p>
        </p:txBody>
      </p:sp>
      <p:sp>
        <p:nvSpPr>
          <p:cNvPr id="10" name="PlaceHolder 9"/>
          <p:cNvSpPr>
            <a:spLocks noGrp="1"/>
          </p:cNvSpPr>
          <p:nvPr>
            <p:ph type="sldNum" idx="5"/>
          </p:nvPr>
        </p:nvSpPr>
        <p:spPr/>
        <p:txBody>
          <a:bodyPr/>
          <a:p>
            <a:fld id="{FE6AA336-381F-440D-8F69-5816753C82CB}" type="slidenum">
              <a:t>&lt;#&gt;</a:t>
            </a:fld>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7"/>
          </p:nvPr>
        </p:nvSpPr>
        <p:spPr/>
        <p:txBody>
          <a:bodyPr/>
          <a:p>
            <a:fld id="{BB1CF5E6-5BA9-43A9-8571-71BF789BA8AE}" type="slidenum">
              <a:t>&lt;#&gt;</a:t>
            </a:fld>
          </a:p>
        </p:txBody>
      </p:sp>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34"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35" name="PlaceHolder 2"/>
          <p:cNvSpPr>
            <a:spLocks noGrp="1"/>
          </p:cNvSpPr>
          <p:nvPr>
            <p:ph type="subTitle"/>
          </p:nvPr>
        </p:nvSpPr>
        <p:spPr>
          <a:xfrm>
            <a:off x="683280" y="1386000"/>
            <a:ext cx="10799640" cy="432576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sldNum" idx="7"/>
          </p:nvPr>
        </p:nvSpPr>
        <p:spPr/>
        <p:txBody>
          <a:bodyPr/>
          <a:p>
            <a:fld id="{735D42BD-994F-41E3-AA69-AED0A1FB0CD0}" type="slidenum">
              <a:t>&lt;#&gt;</a:t>
            </a:fld>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36"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37" name="PlaceHolder 2"/>
          <p:cNvSpPr>
            <a:spLocks noGrp="1"/>
          </p:cNvSpPr>
          <p:nvPr>
            <p:ph/>
          </p:nvPr>
        </p:nvSpPr>
        <p:spPr>
          <a:xfrm>
            <a:off x="683280" y="1386000"/>
            <a:ext cx="107996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 name="PlaceHolder 3"/>
          <p:cNvSpPr>
            <a:spLocks noGrp="1"/>
          </p:cNvSpPr>
          <p:nvPr>
            <p:ph type="sldNum" idx="7"/>
          </p:nvPr>
        </p:nvSpPr>
        <p:spPr/>
        <p:txBody>
          <a:bodyPr/>
          <a:p>
            <a:fld id="{5309B407-2346-4D82-B5E5-64B4203324F5}" type="slidenum">
              <a:t>&lt;#&gt;</a:t>
            </a:fld>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38"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39"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40"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sldNum" idx="7"/>
          </p:nvPr>
        </p:nvSpPr>
        <p:spPr/>
        <p:txBody>
          <a:bodyPr/>
          <a:p>
            <a:fld id="{67159661-9EE1-4076-9C56-13F0988D0ACF}" type="slidenum">
              <a:t>&lt;#&gt;</a:t>
            </a:fld>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4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 name="PlaceHolder 2"/>
          <p:cNvSpPr>
            <a:spLocks noGrp="1"/>
          </p:cNvSpPr>
          <p:nvPr>
            <p:ph type="sldNum" idx="7"/>
          </p:nvPr>
        </p:nvSpPr>
        <p:spPr/>
        <p:txBody>
          <a:bodyPr/>
          <a:p>
            <a:fld id="{671D4621-21FF-468D-BABE-BA33D04BA026}" type="slidenum">
              <a:t>&lt;#&gt;</a:t>
            </a:fld>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42" name="PlaceHolder 1"/>
          <p:cNvSpPr>
            <a:spLocks noGrp="1"/>
          </p:cNvSpPr>
          <p:nvPr>
            <p:ph type="subTitle"/>
          </p:nvPr>
        </p:nvSpPr>
        <p:spPr>
          <a:xfrm>
            <a:off x="683280" y="315000"/>
            <a:ext cx="6948360" cy="321876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sldNum" idx="7"/>
          </p:nvPr>
        </p:nvSpPr>
        <p:spPr/>
        <p:txBody>
          <a:bodyPr/>
          <a:p>
            <a:fld id="{21347EF0-E947-46BB-88A0-5C320C18DA78}" type="slidenum">
              <a:t>&lt;#&gt;</a:t>
            </a:fld>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43"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44"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45"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46"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sldNum" idx="7"/>
          </p:nvPr>
        </p:nvSpPr>
        <p:spPr/>
        <p:txBody>
          <a:bodyPr/>
          <a:p>
            <a:fld id="{7C522AA5-D050-4BF7-960E-914B34275636}" type="slidenum">
              <a:t>&lt;#&gt;</a:t>
            </a:fld>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47"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48"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49"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50" name="PlaceHolder 4"/>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sldNum" idx="7"/>
          </p:nvPr>
        </p:nvSpPr>
        <p:spPr/>
        <p:txBody>
          <a:bodyPr/>
          <a:p>
            <a:fld id="{EFCADED9-3293-47C3-AB4F-E8C4012C4EDC}" type="slidenum">
              <a:t>&lt;#&gt;</a:t>
            </a:fld>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5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52"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53"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54" name="PlaceHolder 4"/>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sldNum" idx="7"/>
          </p:nvPr>
        </p:nvSpPr>
        <p:spPr/>
        <p:txBody>
          <a:bodyPr/>
          <a:p>
            <a:fld id="{FCF83E5F-5899-4654-B1C7-CD48896291A7}" type="slidenum">
              <a:t>&lt;#&gt;</a:t>
            </a:fld>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0"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1"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2"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55"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56" name="PlaceHolder 2"/>
          <p:cNvSpPr>
            <a:spLocks noGrp="1"/>
          </p:cNvSpPr>
          <p:nvPr>
            <p:ph/>
          </p:nvPr>
        </p:nvSpPr>
        <p:spPr>
          <a:xfrm>
            <a:off x="683280" y="138600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57" name="PlaceHolder 3"/>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sldNum" idx="7"/>
          </p:nvPr>
        </p:nvSpPr>
        <p:spPr/>
        <p:txBody>
          <a:bodyPr/>
          <a:p>
            <a:fld id="{0F60CDCF-E996-44EE-9FE1-07F10DC7D531}" type="slidenum">
              <a:t>&lt;#&gt;</a:t>
            </a:fld>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59"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60"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61"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62" name="PlaceHolder 5"/>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 name="PlaceHolder 6"/>
          <p:cNvSpPr>
            <a:spLocks noGrp="1"/>
          </p:cNvSpPr>
          <p:nvPr>
            <p:ph type="sldNum" idx="7"/>
          </p:nvPr>
        </p:nvSpPr>
        <p:spPr/>
        <p:txBody>
          <a:bodyPr/>
          <a:p>
            <a:fld id="{E9EEBF03-8372-4F17-B43C-35811B141388}" type="slidenum">
              <a:t>&lt;#&gt;</a:t>
            </a:fld>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63"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64" name="PlaceHolder 2"/>
          <p:cNvSpPr>
            <a:spLocks noGrp="1"/>
          </p:cNvSpPr>
          <p:nvPr>
            <p:ph/>
          </p:nvPr>
        </p:nvSpPr>
        <p:spPr>
          <a:xfrm>
            <a:off x="68328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65" name="PlaceHolder 3"/>
          <p:cNvSpPr>
            <a:spLocks noGrp="1"/>
          </p:cNvSpPr>
          <p:nvPr>
            <p:ph/>
          </p:nvPr>
        </p:nvSpPr>
        <p:spPr>
          <a:xfrm>
            <a:off x="433476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66" name="PlaceHolder 4"/>
          <p:cNvSpPr>
            <a:spLocks noGrp="1"/>
          </p:cNvSpPr>
          <p:nvPr>
            <p:ph/>
          </p:nvPr>
        </p:nvSpPr>
        <p:spPr>
          <a:xfrm>
            <a:off x="798624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67" name="PlaceHolder 5"/>
          <p:cNvSpPr>
            <a:spLocks noGrp="1"/>
          </p:cNvSpPr>
          <p:nvPr>
            <p:ph/>
          </p:nvPr>
        </p:nvSpPr>
        <p:spPr>
          <a:xfrm>
            <a:off x="68328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68" name="PlaceHolder 6"/>
          <p:cNvSpPr>
            <a:spLocks noGrp="1"/>
          </p:cNvSpPr>
          <p:nvPr>
            <p:ph/>
          </p:nvPr>
        </p:nvSpPr>
        <p:spPr>
          <a:xfrm>
            <a:off x="433476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69" name="PlaceHolder 7"/>
          <p:cNvSpPr>
            <a:spLocks noGrp="1"/>
          </p:cNvSpPr>
          <p:nvPr>
            <p:ph/>
          </p:nvPr>
        </p:nvSpPr>
        <p:spPr>
          <a:xfrm>
            <a:off x="798624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9" name="PlaceHolder 8"/>
          <p:cNvSpPr>
            <a:spLocks noGrp="1"/>
          </p:cNvSpPr>
          <p:nvPr>
            <p:ph type="sldNum" idx="7"/>
          </p:nvPr>
        </p:nvSpPr>
        <p:spPr/>
        <p:txBody>
          <a:bodyPr/>
          <a:p>
            <a:fld id="{EEA33ED8-351F-4099-8A7C-5CF9C8932A50}" type="slidenum">
              <a:t>&lt;#&gt;</a:t>
            </a:fld>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9"/>
          </p:nvPr>
        </p:nvSpPr>
        <p:spPr/>
        <p:txBody>
          <a:bodyPr/>
          <a:p>
            <a:r>
              <a:t>Footer</a:t>
            </a:r>
          </a:p>
        </p:txBody>
      </p:sp>
      <p:sp>
        <p:nvSpPr>
          <p:cNvPr id="3" name="PlaceHolder 2"/>
          <p:cNvSpPr>
            <a:spLocks noGrp="1"/>
          </p:cNvSpPr>
          <p:nvPr>
            <p:ph type="sldNum" idx="8"/>
          </p:nvPr>
        </p:nvSpPr>
        <p:spPr/>
        <p:txBody>
          <a:bodyPr/>
          <a:p>
            <a:fld id="{A312D03F-9597-410B-A5B5-C550E4397CFD}" type="slidenum">
              <a:t>&lt;#&gt;</a:t>
            </a:fld>
          </a:p>
        </p:txBody>
      </p:sp>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78"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79" name="PlaceHolder 2"/>
          <p:cNvSpPr>
            <a:spLocks noGrp="1"/>
          </p:cNvSpPr>
          <p:nvPr>
            <p:ph type="subTitle"/>
          </p:nvPr>
        </p:nvSpPr>
        <p:spPr>
          <a:xfrm>
            <a:off x="683280" y="1386000"/>
            <a:ext cx="10799640" cy="432576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9"/>
          </p:nvPr>
        </p:nvSpPr>
        <p:spPr/>
        <p:txBody>
          <a:bodyPr/>
          <a:p>
            <a:r>
              <a:t>Footer</a:t>
            </a:r>
          </a:p>
        </p:txBody>
      </p:sp>
      <p:sp>
        <p:nvSpPr>
          <p:cNvPr id="5" name="PlaceHolder 4"/>
          <p:cNvSpPr>
            <a:spLocks noGrp="1"/>
          </p:cNvSpPr>
          <p:nvPr>
            <p:ph type="sldNum" idx="8"/>
          </p:nvPr>
        </p:nvSpPr>
        <p:spPr/>
        <p:txBody>
          <a:bodyPr/>
          <a:p>
            <a:fld id="{6760144F-F6BC-4129-99E2-096E6F6752BA}" type="slidenum">
              <a:t>&lt;#&gt;</a:t>
            </a:fld>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80"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81" name="PlaceHolder 2"/>
          <p:cNvSpPr>
            <a:spLocks noGrp="1"/>
          </p:cNvSpPr>
          <p:nvPr>
            <p:ph/>
          </p:nvPr>
        </p:nvSpPr>
        <p:spPr>
          <a:xfrm>
            <a:off x="683280" y="1386000"/>
            <a:ext cx="107996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 name="PlaceHolder 3"/>
          <p:cNvSpPr>
            <a:spLocks noGrp="1"/>
          </p:cNvSpPr>
          <p:nvPr>
            <p:ph type="ftr" idx="9"/>
          </p:nvPr>
        </p:nvSpPr>
        <p:spPr/>
        <p:txBody>
          <a:bodyPr/>
          <a:p>
            <a:r>
              <a:t>Footer</a:t>
            </a:r>
          </a:p>
        </p:txBody>
      </p:sp>
      <p:sp>
        <p:nvSpPr>
          <p:cNvPr id="5" name="PlaceHolder 4"/>
          <p:cNvSpPr>
            <a:spLocks noGrp="1"/>
          </p:cNvSpPr>
          <p:nvPr>
            <p:ph type="sldNum" idx="8"/>
          </p:nvPr>
        </p:nvSpPr>
        <p:spPr/>
        <p:txBody>
          <a:bodyPr/>
          <a:p>
            <a:fld id="{9275908D-B648-44EF-8B29-61982BBB188C}" type="slidenum">
              <a:t>&lt;#&gt;</a:t>
            </a:fld>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82"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83"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84"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9"/>
          </p:nvPr>
        </p:nvSpPr>
        <p:spPr/>
        <p:txBody>
          <a:bodyPr/>
          <a:p>
            <a:r>
              <a:t>Footer</a:t>
            </a:r>
          </a:p>
        </p:txBody>
      </p:sp>
      <p:sp>
        <p:nvSpPr>
          <p:cNvPr id="6" name="PlaceHolder 5"/>
          <p:cNvSpPr>
            <a:spLocks noGrp="1"/>
          </p:cNvSpPr>
          <p:nvPr>
            <p:ph type="sldNum" idx="8"/>
          </p:nvPr>
        </p:nvSpPr>
        <p:spPr/>
        <p:txBody>
          <a:bodyPr/>
          <a:p>
            <a:fld id="{9AE90B56-8AE7-4851-A7E7-8EC229E82DA2}" type="slidenum">
              <a:t>&lt;#&gt;</a:t>
            </a:fld>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85"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 name="PlaceHolder 2"/>
          <p:cNvSpPr>
            <a:spLocks noGrp="1"/>
          </p:cNvSpPr>
          <p:nvPr>
            <p:ph type="ftr" idx="9"/>
          </p:nvPr>
        </p:nvSpPr>
        <p:spPr/>
        <p:txBody>
          <a:bodyPr/>
          <a:p>
            <a:r>
              <a:t>Footer</a:t>
            </a:r>
          </a:p>
        </p:txBody>
      </p:sp>
      <p:sp>
        <p:nvSpPr>
          <p:cNvPr id="4" name="PlaceHolder 3"/>
          <p:cNvSpPr>
            <a:spLocks noGrp="1"/>
          </p:cNvSpPr>
          <p:nvPr>
            <p:ph type="sldNum" idx="8"/>
          </p:nvPr>
        </p:nvSpPr>
        <p:spPr/>
        <p:txBody>
          <a:bodyPr/>
          <a:p>
            <a:fld id="{05CF1C81-33E7-4CB7-9468-9B7A31810BC6}" type="slidenum">
              <a:t>&lt;#&gt;</a:t>
            </a:fld>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86" name="PlaceHolder 1"/>
          <p:cNvSpPr>
            <a:spLocks noGrp="1"/>
          </p:cNvSpPr>
          <p:nvPr>
            <p:ph type="subTitle"/>
          </p:nvPr>
        </p:nvSpPr>
        <p:spPr>
          <a:xfrm>
            <a:off x="683280" y="315000"/>
            <a:ext cx="6948360" cy="321876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9"/>
          </p:nvPr>
        </p:nvSpPr>
        <p:spPr/>
        <p:txBody>
          <a:bodyPr/>
          <a:p>
            <a:r>
              <a:t>Footer</a:t>
            </a:r>
          </a:p>
        </p:txBody>
      </p:sp>
      <p:sp>
        <p:nvSpPr>
          <p:cNvPr id="4" name="PlaceHolder 3"/>
          <p:cNvSpPr>
            <a:spLocks noGrp="1"/>
          </p:cNvSpPr>
          <p:nvPr>
            <p:ph type="sldNum" idx="8"/>
          </p:nvPr>
        </p:nvSpPr>
        <p:spPr/>
        <p:txBody>
          <a:bodyPr/>
          <a:p>
            <a:fld id="{1402F405-15CB-4365-B5A3-293122989CC8}" type="slidenum">
              <a:t>&lt;#&gt;</a:t>
            </a:fld>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87"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88"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89"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90"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9"/>
          </p:nvPr>
        </p:nvSpPr>
        <p:spPr/>
        <p:txBody>
          <a:bodyPr/>
          <a:p>
            <a:r>
              <a:t>Footer</a:t>
            </a:r>
          </a:p>
        </p:txBody>
      </p:sp>
      <p:sp>
        <p:nvSpPr>
          <p:cNvPr id="7" name="PlaceHolder 6"/>
          <p:cNvSpPr>
            <a:spLocks noGrp="1"/>
          </p:cNvSpPr>
          <p:nvPr>
            <p:ph type="sldNum" idx="8"/>
          </p:nvPr>
        </p:nvSpPr>
        <p:spPr/>
        <p:txBody>
          <a:bodyPr/>
          <a:p>
            <a:fld id="{FAD6E0C9-6A49-4851-ACA7-045FE775C74A}" type="slidenum">
              <a:t>&lt;#&gt;</a:t>
            </a:fld>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4"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5"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6" name="PlaceHolder 4"/>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9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92"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93"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94" name="PlaceHolder 4"/>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9"/>
          </p:nvPr>
        </p:nvSpPr>
        <p:spPr/>
        <p:txBody>
          <a:bodyPr/>
          <a:p>
            <a:r>
              <a:t>Footer</a:t>
            </a:r>
          </a:p>
        </p:txBody>
      </p:sp>
      <p:sp>
        <p:nvSpPr>
          <p:cNvPr id="7" name="PlaceHolder 6"/>
          <p:cNvSpPr>
            <a:spLocks noGrp="1"/>
          </p:cNvSpPr>
          <p:nvPr>
            <p:ph type="sldNum" idx="8"/>
          </p:nvPr>
        </p:nvSpPr>
        <p:spPr/>
        <p:txBody>
          <a:bodyPr/>
          <a:p>
            <a:fld id="{BC8ECD73-F20A-46FD-B1B3-21C848234DDD}" type="slidenum">
              <a:t>&lt;#&gt;</a:t>
            </a:fld>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95"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96"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97"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98" name="PlaceHolder 4"/>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9"/>
          </p:nvPr>
        </p:nvSpPr>
        <p:spPr/>
        <p:txBody>
          <a:bodyPr/>
          <a:p>
            <a:r>
              <a:t>Footer</a:t>
            </a:r>
          </a:p>
        </p:txBody>
      </p:sp>
      <p:sp>
        <p:nvSpPr>
          <p:cNvPr id="7" name="PlaceHolder 6"/>
          <p:cNvSpPr>
            <a:spLocks noGrp="1"/>
          </p:cNvSpPr>
          <p:nvPr>
            <p:ph type="sldNum" idx="8"/>
          </p:nvPr>
        </p:nvSpPr>
        <p:spPr/>
        <p:txBody>
          <a:bodyPr/>
          <a:p>
            <a:fld id="{708E310E-B166-4B46-93DE-BF059E857EB0}" type="slidenum">
              <a:t>&lt;#&gt;</a:t>
            </a:fld>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00" name="PlaceHolder 2"/>
          <p:cNvSpPr>
            <a:spLocks noGrp="1"/>
          </p:cNvSpPr>
          <p:nvPr>
            <p:ph/>
          </p:nvPr>
        </p:nvSpPr>
        <p:spPr>
          <a:xfrm>
            <a:off x="683280" y="138600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01" name="PlaceHolder 3"/>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9"/>
          </p:nvPr>
        </p:nvSpPr>
        <p:spPr/>
        <p:txBody>
          <a:bodyPr/>
          <a:p>
            <a:r>
              <a:t>Footer</a:t>
            </a:r>
          </a:p>
        </p:txBody>
      </p:sp>
      <p:sp>
        <p:nvSpPr>
          <p:cNvPr id="6" name="PlaceHolder 5"/>
          <p:cNvSpPr>
            <a:spLocks noGrp="1"/>
          </p:cNvSpPr>
          <p:nvPr>
            <p:ph type="sldNum" idx="8"/>
          </p:nvPr>
        </p:nvSpPr>
        <p:spPr/>
        <p:txBody>
          <a:bodyPr/>
          <a:p>
            <a:fld id="{1B7B5B7B-0C57-44A8-A417-6D1DB0D79F11}" type="slidenum">
              <a:t>&lt;#&gt;</a:t>
            </a:fld>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2"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03"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04"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05"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06" name="PlaceHolder 5"/>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 name="PlaceHolder 6"/>
          <p:cNvSpPr>
            <a:spLocks noGrp="1"/>
          </p:cNvSpPr>
          <p:nvPr>
            <p:ph type="ftr" idx="9"/>
          </p:nvPr>
        </p:nvSpPr>
        <p:spPr/>
        <p:txBody>
          <a:bodyPr/>
          <a:p>
            <a:r>
              <a:t>Footer</a:t>
            </a:r>
          </a:p>
        </p:txBody>
      </p:sp>
      <p:sp>
        <p:nvSpPr>
          <p:cNvPr id="8" name="PlaceHolder 7"/>
          <p:cNvSpPr>
            <a:spLocks noGrp="1"/>
          </p:cNvSpPr>
          <p:nvPr>
            <p:ph type="sldNum" idx="8"/>
          </p:nvPr>
        </p:nvSpPr>
        <p:spPr/>
        <p:txBody>
          <a:bodyPr/>
          <a:p>
            <a:fld id="{7C6ED6E5-ADEA-4D3E-AB7C-81953F1D297D}" type="slidenum">
              <a:t>&lt;#&gt;</a:t>
            </a:fld>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07"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08" name="PlaceHolder 2"/>
          <p:cNvSpPr>
            <a:spLocks noGrp="1"/>
          </p:cNvSpPr>
          <p:nvPr>
            <p:ph/>
          </p:nvPr>
        </p:nvSpPr>
        <p:spPr>
          <a:xfrm>
            <a:off x="68328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09" name="PlaceHolder 3"/>
          <p:cNvSpPr>
            <a:spLocks noGrp="1"/>
          </p:cNvSpPr>
          <p:nvPr>
            <p:ph/>
          </p:nvPr>
        </p:nvSpPr>
        <p:spPr>
          <a:xfrm>
            <a:off x="433476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10" name="PlaceHolder 4"/>
          <p:cNvSpPr>
            <a:spLocks noGrp="1"/>
          </p:cNvSpPr>
          <p:nvPr>
            <p:ph/>
          </p:nvPr>
        </p:nvSpPr>
        <p:spPr>
          <a:xfrm>
            <a:off x="798624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11" name="PlaceHolder 5"/>
          <p:cNvSpPr>
            <a:spLocks noGrp="1"/>
          </p:cNvSpPr>
          <p:nvPr>
            <p:ph/>
          </p:nvPr>
        </p:nvSpPr>
        <p:spPr>
          <a:xfrm>
            <a:off x="68328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12" name="PlaceHolder 6"/>
          <p:cNvSpPr>
            <a:spLocks noGrp="1"/>
          </p:cNvSpPr>
          <p:nvPr>
            <p:ph/>
          </p:nvPr>
        </p:nvSpPr>
        <p:spPr>
          <a:xfrm>
            <a:off x="433476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13" name="PlaceHolder 7"/>
          <p:cNvSpPr>
            <a:spLocks noGrp="1"/>
          </p:cNvSpPr>
          <p:nvPr>
            <p:ph/>
          </p:nvPr>
        </p:nvSpPr>
        <p:spPr>
          <a:xfrm>
            <a:off x="798624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9" name="PlaceHolder 8"/>
          <p:cNvSpPr>
            <a:spLocks noGrp="1"/>
          </p:cNvSpPr>
          <p:nvPr>
            <p:ph type="ftr" idx="9"/>
          </p:nvPr>
        </p:nvSpPr>
        <p:spPr/>
        <p:txBody>
          <a:bodyPr/>
          <a:p>
            <a:r>
              <a:t>Footer</a:t>
            </a:r>
          </a:p>
        </p:txBody>
      </p:sp>
      <p:sp>
        <p:nvSpPr>
          <p:cNvPr id="10" name="PlaceHolder 9"/>
          <p:cNvSpPr>
            <a:spLocks noGrp="1"/>
          </p:cNvSpPr>
          <p:nvPr>
            <p:ph type="sldNum" idx="8"/>
          </p:nvPr>
        </p:nvSpPr>
        <p:spPr/>
        <p:txBody>
          <a:bodyPr/>
          <a:p>
            <a:fld id="{19610B3C-0F1F-4CC5-B295-9236F900E5E4}" type="slidenum">
              <a:t>&lt;#&gt;</a:t>
            </a:fld>
          </a:p>
        </p:txBody>
      </p:sp>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0"/>
          </p:nvPr>
        </p:nvSpPr>
        <p:spPr/>
        <p:txBody>
          <a:bodyPr/>
          <a:p>
            <a:r>
              <a:t>Footer</a:t>
            </a:r>
          </a:p>
        </p:txBody>
      </p:sp>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22"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23" name="PlaceHolder 2"/>
          <p:cNvSpPr>
            <a:spLocks noGrp="1"/>
          </p:cNvSpPr>
          <p:nvPr>
            <p:ph type="subTitle"/>
          </p:nvPr>
        </p:nvSpPr>
        <p:spPr>
          <a:xfrm>
            <a:off x="683280" y="1386000"/>
            <a:ext cx="10799640" cy="4325760"/>
          </a:xfrm>
          <a:prstGeom prst="rect">
            <a:avLst/>
          </a:prstGeom>
          <a:noFill/>
          <a:ln w="0">
            <a:noFill/>
          </a:ln>
        </p:spPr>
        <p:txBody>
          <a:bodyPr lIns="0" rIns="0" tIns="0" bIns="0" anchor="ctr">
            <a:noAutofit/>
          </a:bodyPr>
          <a:p>
            <a:pPr indent="0" algn="ctr">
              <a:buNone/>
            </a:pPr>
            <a:endParaRPr b="0" lang="fr-FR" sz="3200" spc="-1" strike="noStrike">
              <a:solidFill>
                <a:srgbClr val="ffffff"/>
              </a:solidFill>
              <a:latin typeface="Arial"/>
            </a:endParaRPr>
          </a:p>
        </p:txBody>
      </p:sp>
      <p:sp>
        <p:nvSpPr>
          <p:cNvPr id="4" name="PlaceHolder 3"/>
          <p:cNvSpPr>
            <a:spLocks noGrp="1"/>
          </p:cNvSpPr>
          <p:nvPr>
            <p:ph type="ftr" idx="10"/>
          </p:nvPr>
        </p:nvSpPr>
        <p:spPr/>
        <p:txBody>
          <a:bodyPr/>
          <a:p>
            <a:r>
              <a:t>Footer</a:t>
            </a:r>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24"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25" name="PlaceHolder 2"/>
          <p:cNvSpPr>
            <a:spLocks noGrp="1"/>
          </p:cNvSpPr>
          <p:nvPr>
            <p:ph/>
          </p:nvPr>
        </p:nvSpPr>
        <p:spPr>
          <a:xfrm>
            <a:off x="683280" y="1386000"/>
            <a:ext cx="107996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4" name="PlaceHolder 3"/>
          <p:cNvSpPr>
            <a:spLocks noGrp="1"/>
          </p:cNvSpPr>
          <p:nvPr>
            <p:ph type="ftr" idx="10"/>
          </p:nvPr>
        </p:nvSpPr>
        <p:spPr/>
        <p:txBody>
          <a:bodyPr/>
          <a:p>
            <a:r>
              <a:t>Footer</a:t>
            </a:r>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26"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27"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28"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10"/>
          </p:nvPr>
        </p:nvSpPr>
        <p:spPr/>
        <p:txBody>
          <a:bodyPr/>
          <a:p>
            <a:r>
              <a:t>Footer</a:t>
            </a:r>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29"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 name="PlaceHolder 2"/>
          <p:cNvSpPr>
            <a:spLocks noGrp="1"/>
          </p:cNvSpPr>
          <p:nvPr>
            <p:ph type="ftr" idx="10"/>
          </p:nvPr>
        </p:nvSpPr>
        <p:spPr/>
        <p:txBody>
          <a:bodyPr/>
          <a:p>
            <a:r>
              <a:t>Footer</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28"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29"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0" name="PlaceHolder 4"/>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30" name="PlaceHolder 1"/>
          <p:cNvSpPr>
            <a:spLocks noGrp="1"/>
          </p:cNvSpPr>
          <p:nvPr>
            <p:ph type="subTitle"/>
          </p:nvPr>
        </p:nvSpPr>
        <p:spPr>
          <a:xfrm>
            <a:off x="683280" y="315000"/>
            <a:ext cx="6948360" cy="3218760"/>
          </a:xfrm>
          <a:prstGeom prst="rect">
            <a:avLst/>
          </a:prstGeom>
          <a:noFill/>
          <a:ln w="0">
            <a:noFill/>
          </a:ln>
        </p:spPr>
        <p:txBody>
          <a:bodyPr lIns="0" rIns="0" tIns="0" bIns="0" anchor="ctr">
            <a:noAutofit/>
          </a:bodyPr>
          <a:p>
            <a:pPr algn="ctr"/>
            <a:endParaRPr b="0" lang="fr-FR" sz="3200" spc="-1" strike="noStrike">
              <a:solidFill>
                <a:srgbClr val="ffffff"/>
              </a:solidFill>
              <a:latin typeface="Arial"/>
            </a:endParaRPr>
          </a:p>
        </p:txBody>
      </p:sp>
      <p:sp>
        <p:nvSpPr>
          <p:cNvPr id="3" name="PlaceHolder 2"/>
          <p:cNvSpPr>
            <a:spLocks noGrp="1"/>
          </p:cNvSpPr>
          <p:nvPr>
            <p:ph type="ftr" idx="10"/>
          </p:nvPr>
        </p:nvSpPr>
        <p:spPr/>
        <p:txBody>
          <a:bodyPr/>
          <a:p>
            <a:r>
              <a:t>Footer</a:t>
            </a:r>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3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32"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33" name="PlaceHolder 3"/>
          <p:cNvSpPr>
            <a:spLocks noGrp="1"/>
          </p:cNvSpPr>
          <p:nvPr>
            <p:ph/>
          </p:nvPr>
        </p:nvSpPr>
        <p:spPr>
          <a:xfrm>
            <a:off x="621720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34"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10"/>
          </p:nvPr>
        </p:nvSpPr>
        <p:spPr/>
        <p:txBody>
          <a:bodyPr/>
          <a:p>
            <a:r>
              <a:t>Footer</a:t>
            </a:r>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35"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36" name="PlaceHolder 2"/>
          <p:cNvSpPr>
            <a:spLocks noGrp="1"/>
          </p:cNvSpPr>
          <p:nvPr>
            <p:ph/>
          </p:nvPr>
        </p:nvSpPr>
        <p:spPr>
          <a:xfrm>
            <a:off x="683280" y="1386000"/>
            <a:ext cx="52700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37"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38" name="PlaceHolder 4"/>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10"/>
          </p:nvPr>
        </p:nvSpPr>
        <p:spPr/>
        <p:txBody>
          <a:bodyPr/>
          <a:p>
            <a:r>
              <a:t>Footer</a:t>
            </a:r>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39"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40"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41"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42" name="PlaceHolder 4"/>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6" name="PlaceHolder 5"/>
          <p:cNvSpPr>
            <a:spLocks noGrp="1"/>
          </p:cNvSpPr>
          <p:nvPr>
            <p:ph type="ftr" idx="10"/>
          </p:nvPr>
        </p:nvSpPr>
        <p:spPr/>
        <p:txBody>
          <a:bodyPr/>
          <a:p>
            <a:r>
              <a:t>Footer</a:t>
            </a:r>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43"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44" name="PlaceHolder 2"/>
          <p:cNvSpPr>
            <a:spLocks noGrp="1"/>
          </p:cNvSpPr>
          <p:nvPr>
            <p:ph/>
          </p:nvPr>
        </p:nvSpPr>
        <p:spPr>
          <a:xfrm>
            <a:off x="683280" y="138600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45" name="PlaceHolder 3"/>
          <p:cNvSpPr>
            <a:spLocks noGrp="1"/>
          </p:cNvSpPr>
          <p:nvPr>
            <p:ph/>
          </p:nvPr>
        </p:nvSpPr>
        <p:spPr>
          <a:xfrm>
            <a:off x="683280" y="3645720"/>
            <a:ext cx="107996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5" name="PlaceHolder 4"/>
          <p:cNvSpPr>
            <a:spLocks noGrp="1"/>
          </p:cNvSpPr>
          <p:nvPr>
            <p:ph type="ftr" idx="10"/>
          </p:nvPr>
        </p:nvSpPr>
        <p:spPr/>
        <p:txBody>
          <a:bodyPr/>
          <a:p>
            <a:r>
              <a:t>Footer</a:t>
            </a:r>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46"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47" name="PlaceHolder 2"/>
          <p:cNvSpPr>
            <a:spLocks noGrp="1"/>
          </p:cNvSpPr>
          <p:nvPr>
            <p:ph/>
          </p:nvPr>
        </p:nvSpPr>
        <p:spPr>
          <a:xfrm>
            <a:off x="68328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48" name="PlaceHolder 3"/>
          <p:cNvSpPr>
            <a:spLocks noGrp="1"/>
          </p:cNvSpPr>
          <p:nvPr>
            <p:ph/>
          </p:nvPr>
        </p:nvSpPr>
        <p:spPr>
          <a:xfrm>
            <a:off x="6217200" y="138600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49" name="PlaceHolder 4"/>
          <p:cNvSpPr>
            <a:spLocks noGrp="1"/>
          </p:cNvSpPr>
          <p:nvPr>
            <p:ph/>
          </p:nvPr>
        </p:nvSpPr>
        <p:spPr>
          <a:xfrm>
            <a:off x="68328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50" name="PlaceHolder 5"/>
          <p:cNvSpPr>
            <a:spLocks noGrp="1"/>
          </p:cNvSpPr>
          <p:nvPr>
            <p:ph/>
          </p:nvPr>
        </p:nvSpPr>
        <p:spPr>
          <a:xfrm>
            <a:off x="6217200" y="3645720"/>
            <a:ext cx="52700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7" name="PlaceHolder 6"/>
          <p:cNvSpPr>
            <a:spLocks noGrp="1"/>
          </p:cNvSpPr>
          <p:nvPr>
            <p:ph type="ftr" idx="10"/>
          </p:nvPr>
        </p:nvSpPr>
        <p:spPr/>
        <p:txBody>
          <a:bodyPr/>
          <a:p>
            <a:r>
              <a:t>Footer</a:t>
            </a:r>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1"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52" name="PlaceHolder 2"/>
          <p:cNvSpPr>
            <a:spLocks noGrp="1"/>
          </p:cNvSpPr>
          <p:nvPr>
            <p:ph/>
          </p:nvPr>
        </p:nvSpPr>
        <p:spPr>
          <a:xfrm>
            <a:off x="68328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53" name="PlaceHolder 3"/>
          <p:cNvSpPr>
            <a:spLocks noGrp="1"/>
          </p:cNvSpPr>
          <p:nvPr>
            <p:ph/>
          </p:nvPr>
        </p:nvSpPr>
        <p:spPr>
          <a:xfrm>
            <a:off x="433476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54" name="PlaceHolder 4"/>
          <p:cNvSpPr>
            <a:spLocks noGrp="1"/>
          </p:cNvSpPr>
          <p:nvPr>
            <p:ph/>
          </p:nvPr>
        </p:nvSpPr>
        <p:spPr>
          <a:xfrm>
            <a:off x="7986240" y="138600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55" name="PlaceHolder 5"/>
          <p:cNvSpPr>
            <a:spLocks noGrp="1"/>
          </p:cNvSpPr>
          <p:nvPr>
            <p:ph/>
          </p:nvPr>
        </p:nvSpPr>
        <p:spPr>
          <a:xfrm>
            <a:off x="68328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56" name="PlaceHolder 6"/>
          <p:cNvSpPr>
            <a:spLocks noGrp="1"/>
          </p:cNvSpPr>
          <p:nvPr>
            <p:ph/>
          </p:nvPr>
        </p:nvSpPr>
        <p:spPr>
          <a:xfrm>
            <a:off x="433476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357" name="PlaceHolder 7"/>
          <p:cNvSpPr>
            <a:spLocks noGrp="1"/>
          </p:cNvSpPr>
          <p:nvPr>
            <p:ph/>
          </p:nvPr>
        </p:nvSpPr>
        <p:spPr>
          <a:xfrm>
            <a:off x="7986240" y="3645720"/>
            <a:ext cx="3477240" cy="20631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
        <p:nvSpPr>
          <p:cNvPr id="9" name="PlaceHolder 8"/>
          <p:cNvSpPr>
            <a:spLocks noGrp="1"/>
          </p:cNvSpPr>
          <p:nvPr>
            <p:ph type="ftr" idx="10"/>
          </p:nvPr>
        </p:nvSpPr>
        <p:spPr/>
        <p:txBody>
          <a:bodyPr/>
          <a:p>
            <a:r>
              <a:t>Footer</a:t>
            </a:r>
          </a:p>
        </p:txBody>
      </p:sp>
    </p:spTree>
  </p:cSld>
</p:sldLayout>
</file>

<file path=ppt/slideLayouts/slideLayout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67"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68" name="PlaceHolder 2"/>
          <p:cNvSpPr>
            <a:spLocks noGrp="1"/>
          </p:cNvSpPr>
          <p:nvPr>
            <p:ph type="subTitle"/>
          </p:nvPr>
        </p:nvSpPr>
        <p:spPr>
          <a:xfrm>
            <a:off x="683280" y="1386000"/>
            <a:ext cx="10799640" cy="432576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Tree>
  </p:cSld>
</p:sldLayout>
</file>

<file path=ppt/slideLayouts/slideLayout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69" name="PlaceHolder 1"/>
          <p:cNvSpPr>
            <a:spLocks noGrp="1"/>
          </p:cNvSpPr>
          <p:nvPr>
            <p:ph type="title"/>
          </p:nvPr>
        </p:nvSpPr>
        <p:spPr>
          <a:xfrm>
            <a:off x="683280" y="315000"/>
            <a:ext cx="6948360" cy="69408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alibri"/>
            </a:endParaRPr>
          </a:p>
        </p:txBody>
      </p:sp>
      <p:sp>
        <p:nvSpPr>
          <p:cNvPr id="370" name="PlaceHolder 2"/>
          <p:cNvSpPr>
            <a:spLocks noGrp="1"/>
          </p:cNvSpPr>
          <p:nvPr>
            <p:ph/>
          </p:nvPr>
        </p:nvSpPr>
        <p:spPr>
          <a:xfrm>
            <a:off x="683280" y="1386000"/>
            <a:ext cx="10799640" cy="43257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rgbClr val="000000"/>
              </a:solid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2.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3.jpeg"/><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1.png"/><Relationship Id="rId3" Type="http://schemas.openxmlformats.org/officeDocument/2006/relationships/image" Target="../media/image3.jpeg"/><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 Id="rId11" Type="http://schemas.openxmlformats.org/officeDocument/2006/relationships/slideLayout" Target="../slideLayouts/slideLayout56.xml"/><Relationship Id="rId12" Type="http://schemas.openxmlformats.org/officeDocument/2006/relationships/slideLayout" Target="../slideLayouts/slideLayout57.xml"/><Relationship Id="rId13" Type="http://schemas.openxmlformats.org/officeDocument/2006/relationships/slideLayout" Target="../slideLayouts/slideLayout58.xml"/><Relationship Id="rId14" Type="http://schemas.openxmlformats.org/officeDocument/2006/relationships/slideLayout" Target="../slideLayouts/slideLayout59.xml"/><Relationship Id="rId15"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1.png"/><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jpeg"/><Relationship Id="rId9" Type="http://schemas.openxmlformats.org/officeDocument/2006/relationships/slideLayout" Target="../slideLayouts/slideLayout61.xml"/><Relationship Id="rId10" Type="http://schemas.openxmlformats.org/officeDocument/2006/relationships/slideLayout" Target="../slideLayouts/slideLayout62.xml"/><Relationship Id="rId11" Type="http://schemas.openxmlformats.org/officeDocument/2006/relationships/slideLayout" Target="../slideLayouts/slideLayout63.xml"/><Relationship Id="rId12" Type="http://schemas.openxmlformats.org/officeDocument/2006/relationships/slideLayout" Target="../slideLayouts/slideLayout64.xml"/><Relationship Id="rId13" Type="http://schemas.openxmlformats.org/officeDocument/2006/relationships/slideLayout" Target="../slideLayouts/slideLayout65.xml"/><Relationship Id="rId14" Type="http://schemas.openxmlformats.org/officeDocument/2006/relationships/slideLayout" Target="../slideLayouts/slideLayout66.xml"/><Relationship Id="rId15" Type="http://schemas.openxmlformats.org/officeDocument/2006/relationships/slideLayout" Target="../slideLayouts/slideLayout67.xml"/><Relationship Id="rId16" Type="http://schemas.openxmlformats.org/officeDocument/2006/relationships/slideLayout" Target="../slideLayouts/slideLayout68.xml"/><Relationship Id="rId17" Type="http://schemas.openxmlformats.org/officeDocument/2006/relationships/slideLayout" Target="../slideLayouts/slideLayout69.xml"/><Relationship Id="rId18" Type="http://schemas.openxmlformats.org/officeDocument/2006/relationships/slideLayout" Target="../slideLayouts/slideLayout70.xml"/><Relationship Id="rId19" Type="http://schemas.openxmlformats.org/officeDocument/2006/relationships/slideLayout" Target="../slideLayouts/slideLayout71.xml"/><Relationship Id="rId20"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2.png"/><Relationship Id="rId3" Type="http://schemas.openxmlformats.org/officeDocument/2006/relationships/slideLayout" Target="../slideLayouts/slideLayout73.xml"/><Relationship Id="rId4" Type="http://schemas.openxmlformats.org/officeDocument/2006/relationships/slideLayout" Target="../slideLayouts/slideLayout74.xml"/><Relationship Id="rId5" Type="http://schemas.openxmlformats.org/officeDocument/2006/relationships/slideLayout" Target="../slideLayouts/slideLayout75.xml"/><Relationship Id="rId6" Type="http://schemas.openxmlformats.org/officeDocument/2006/relationships/slideLayout" Target="../slideLayouts/slideLayout76.xml"/><Relationship Id="rId7" Type="http://schemas.openxmlformats.org/officeDocument/2006/relationships/slideLayout" Target="../slideLayouts/slideLayout77.xml"/><Relationship Id="rId8" Type="http://schemas.openxmlformats.org/officeDocument/2006/relationships/slideLayout" Target="../slideLayouts/slideLayout78.xml"/><Relationship Id="rId9" Type="http://schemas.openxmlformats.org/officeDocument/2006/relationships/slideLayout" Target="../slideLayouts/slideLayout79.xml"/><Relationship Id="rId10" Type="http://schemas.openxmlformats.org/officeDocument/2006/relationships/slideLayout" Target="../slideLayouts/slideLayout80.xml"/><Relationship Id="rId11" Type="http://schemas.openxmlformats.org/officeDocument/2006/relationships/slideLayout" Target="../slideLayouts/slideLayout81.xml"/><Relationship Id="rId12" Type="http://schemas.openxmlformats.org/officeDocument/2006/relationships/slideLayout" Target="../slideLayouts/slideLayout82.xml"/><Relationship Id="rId13" Type="http://schemas.openxmlformats.org/officeDocument/2006/relationships/slideLayout" Target="../slideLayouts/slideLayout83.xml"/><Relationship Id="rId14"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image" Target="../media/image2.png"/><Relationship Id="rId3" Type="http://schemas.openxmlformats.org/officeDocument/2006/relationships/slideLayout" Target="../slideLayouts/slideLayout85.xml"/><Relationship Id="rId4" Type="http://schemas.openxmlformats.org/officeDocument/2006/relationships/slideLayout" Target="../slideLayouts/slideLayout86.xml"/><Relationship Id="rId5" Type="http://schemas.openxmlformats.org/officeDocument/2006/relationships/slideLayout" Target="../slideLayouts/slideLayout87.xml"/><Relationship Id="rId6" Type="http://schemas.openxmlformats.org/officeDocument/2006/relationships/slideLayout" Target="../slideLayouts/slideLayout88.xml"/><Relationship Id="rId7" Type="http://schemas.openxmlformats.org/officeDocument/2006/relationships/slideLayout" Target="../slideLayouts/slideLayout89.xml"/><Relationship Id="rId8" Type="http://schemas.openxmlformats.org/officeDocument/2006/relationships/slideLayout" Target="../slideLayouts/slideLayout90.xml"/><Relationship Id="rId9" Type="http://schemas.openxmlformats.org/officeDocument/2006/relationships/slideLayout" Target="../slideLayouts/slideLayout91.xml"/><Relationship Id="rId10" Type="http://schemas.openxmlformats.org/officeDocument/2006/relationships/slideLayout" Target="../slideLayouts/slideLayout92.xml"/><Relationship Id="rId11" Type="http://schemas.openxmlformats.org/officeDocument/2006/relationships/slideLayout" Target="../slideLayouts/slideLayout93.xml"/><Relationship Id="rId12" Type="http://schemas.openxmlformats.org/officeDocument/2006/relationships/slideLayout" Target="../slideLayouts/slideLayout94.xml"/><Relationship Id="rId13" Type="http://schemas.openxmlformats.org/officeDocument/2006/relationships/slideLayout" Target="../slideLayouts/slideLayout95.xml"/><Relationship Id="rId14" Type="http://schemas.openxmlformats.org/officeDocument/2006/relationships/slideLayout" Target="../slideLayouts/slideLayout96.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97.xml"/><Relationship Id="rId5" Type="http://schemas.openxmlformats.org/officeDocument/2006/relationships/slideLayout" Target="../slideLayouts/slideLayout98.xml"/><Relationship Id="rId6" Type="http://schemas.openxmlformats.org/officeDocument/2006/relationships/slideLayout" Target="../slideLayouts/slideLayout99.xml"/><Relationship Id="rId7" Type="http://schemas.openxmlformats.org/officeDocument/2006/relationships/slideLayout" Target="../slideLayouts/slideLayout100.xml"/><Relationship Id="rId8" Type="http://schemas.openxmlformats.org/officeDocument/2006/relationships/slideLayout" Target="../slideLayouts/slideLayout101.xml"/><Relationship Id="rId9" Type="http://schemas.openxmlformats.org/officeDocument/2006/relationships/slideLayout" Target="../slideLayouts/slideLayout102.xml"/><Relationship Id="rId10" Type="http://schemas.openxmlformats.org/officeDocument/2006/relationships/slideLayout" Target="../slideLayouts/slideLayout103.xml"/><Relationship Id="rId11" Type="http://schemas.openxmlformats.org/officeDocument/2006/relationships/slideLayout" Target="../slideLayouts/slideLayout104.xml"/><Relationship Id="rId12" Type="http://schemas.openxmlformats.org/officeDocument/2006/relationships/slideLayout" Target="../slideLayouts/slideLayout105.xml"/><Relationship Id="rId13" Type="http://schemas.openxmlformats.org/officeDocument/2006/relationships/slideLayout" Target="../slideLayouts/slideLayout106.xml"/><Relationship Id="rId14" Type="http://schemas.openxmlformats.org/officeDocument/2006/relationships/slideLayout" Target="../slideLayouts/slideLayout107.xml"/><Relationship Id="rId15" Type="http://schemas.openxmlformats.org/officeDocument/2006/relationships/slideLayout" Target="../slideLayouts/slideLayout10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Espace réservé du numéro de diapositive 3"/>
          <p:cNvSpPr/>
          <p:nvPr/>
        </p:nvSpPr>
        <p:spPr>
          <a:xfrm>
            <a:off x="166320" y="6367320"/>
            <a:ext cx="646200" cy="294120"/>
          </a:xfrm>
          <a:prstGeom prst="rect">
            <a:avLst/>
          </a:prstGeom>
          <a:noFill/>
          <a:ln w="0">
            <a:noFill/>
          </a:ln>
        </p:spPr>
        <p:style>
          <a:lnRef idx="0"/>
          <a:fillRef idx="0"/>
          <a:effectRef idx="0"/>
          <a:fontRef idx="minor"/>
        </p:style>
        <p:txBody>
          <a:bodyPr anchor="ctr">
            <a:noAutofit/>
          </a:bodyPr>
          <a:p>
            <a:pPr algn="r">
              <a:lnSpc>
                <a:spcPct val="100000"/>
              </a:lnSpc>
            </a:pPr>
            <a:fld id="{08667C2D-81E5-40C2-ADB6-1706C9513D21}" type="slidenum">
              <a:rPr b="0" lang="fr-FR" sz="1200" spc="-1" strike="noStrike">
                <a:solidFill>
                  <a:srgbClr val="ffffff"/>
                </a:solidFill>
                <a:latin typeface="Verdana"/>
                <a:ea typeface="Verdana"/>
              </a:rPr>
              <a:t>&lt;numéro&gt;</a:t>
            </a:fld>
            <a:endParaRPr b="0" lang="fr-FR" sz="1200" spc="-1" strike="noStrike">
              <a:solidFill>
                <a:srgbClr val="000000"/>
              </a:solidFill>
              <a:latin typeface="Arial"/>
            </a:endParaRPr>
          </a:p>
        </p:txBody>
      </p:sp>
      <p:pic>
        <p:nvPicPr>
          <p:cNvPr id="1" name="Image 10" descr=""/>
          <p:cNvPicPr/>
          <p:nvPr/>
        </p:nvPicPr>
        <p:blipFill>
          <a:blip r:embed="rId2"/>
          <a:stretch/>
        </p:blipFill>
        <p:spPr>
          <a:xfrm>
            <a:off x="0" y="0"/>
            <a:ext cx="12191760" cy="6857640"/>
          </a:xfrm>
          <a:prstGeom prst="rect">
            <a:avLst/>
          </a:prstGeom>
          <a:ln w="0">
            <a:noFill/>
          </a:ln>
        </p:spPr>
      </p:pic>
      <p:sp>
        <p:nvSpPr>
          <p:cNvPr id="2" name="Rectangle 1"/>
          <p:cNvSpPr/>
          <p:nvPr/>
        </p:nvSpPr>
        <p:spPr>
          <a:xfrm>
            <a:off x="3476520" y="3073320"/>
            <a:ext cx="8727120" cy="3801960"/>
          </a:xfrm>
          <a:custGeom>
            <a:avLst/>
            <a:gdLst>
              <a:gd name="textAreaLeft" fmla="*/ 0 w 8727120"/>
              <a:gd name="textAreaRight" fmla="*/ 8727480 w 8727120"/>
              <a:gd name="textAreaTop" fmla="*/ 0 h 3801960"/>
              <a:gd name="textAreaBottom" fmla="*/ 3802320 h 3801960"/>
            </a:gdLst>
            <a:ahLst/>
            <a:rect l="textAreaLeft" t="textAreaTop" r="textAreaRight" b="textAreaBottom"/>
            <a:pathLst>
              <a:path w="8730676" h="3815183">
                <a:moveTo>
                  <a:pt x="2238375" y="9525"/>
                </a:moveTo>
                <a:lnTo>
                  <a:pt x="8718550" y="0"/>
                </a:lnTo>
                <a:cubicBezTo>
                  <a:pt x="8717492" y="1261533"/>
                  <a:pt x="8731678" y="2553650"/>
                  <a:pt x="8730620" y="3815183"/>
                </a:cubicBezTo>
                <a:lnTo>
                  <a:pt x="441325" y="3804468"/>
                </a:lnTo>
                <a:cubicBezTo>
                  <a:pt x="155575" y="3340918"/>
                  <a:pt x="260350" y="3505200"/>
                  <a:pt x="0" y="3108325"/>
                </a:cubicBezTo>
                <a:lnTo>
                  <a:pt x="2238375" y="9525"/>
                </a:lnTo>
                <a:close/>
              </a:path>
            </a:pathLst>
          </a:custGeom>
          <a:solidFill>
            <a:srgbClr val="000000"/>
          </a:solidFill>
          <a:ln w="12600">
            <a:noFill/>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3" name="Rectangle 5"/>
          <p:cNvSpPr/>
          <p:nvPr/>
        </p:nvSpPr>
        <p:spPr>
          <a:xfrm>
            <a:off x="6267600" y="4571640"/>
            <a:ext cx="544680" cy="90360"/>
          </a:xfrm>
          <a:prstGeom prst="rect">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4" name="PlaceHolder 1"/>
          <p:cNvSpPr>
            <a:spLocks noGrp="1"/>
          </p:cNvSpPr>
          <p:nvPr>
            <p:ph type="body"/>
          </p:nvPr>
        </p:nvSpPr>
        <p:spPr>
          <a:xfrm>
            <a:off x="6241320" y="3579480"/>
            <a:ext cx="4328280" cy="1255680"/>
          </a:xfrm>
          <a:prstGeom prst="rect">
            <a:avLst/>
          </a:prstGeom>
          <a:noFill/>
          <a:ln w="0">
            <a:noFill/>
          </a:ln>
        </p:spPr>
        <p:txBody>
          <a:bodyPr lIns="91440" rIns="91440" tIns="45720" bIns="45720" anchor="t">
            <a:noAutofit/>
          </a:bodyPr>
          <a:p>
            <a:pPr marL="432000" indent="-324000">
              <a:lnSpc>
                <a:spcPct val="90000"/>
              </a:lnSpc>
              <a:spcBef>
                <a:spcPts val="1001"/>
              </a:spcBef>
              <a:buClr>
                <a:srgbClr val="000000"/>
              </a:buClr>
              <a:buSzPct val="45000"/>
              <a:buFont typeface="Wingdings" charset="2"/>
              <a:buChar char=""/>
              <a:tabLst>
                <a:tab algn="l" pos="0"/>
              </a:tabLst>
            </a:pPr>
            <a:r>
              <a:rPr b="1" lang="fr-FR" sz="3200" spc="-1" strike="noStrike">
                <a:solidFill>
                  <a:srgbClr val="80276c"/>
                </a:solidFill>
                <a:latin typeface="Calibri"/>
                <a:ea typeface="Verdana"/>
              </a:rPr>
              <a:t>Titre Powerpoint</a:t>
            </a:r>
            <a:endParaRPr b="0" lang="en-US" sz="3200" spc="-1" strike="noStrike">
              <a:solidFill>
                <a:srgbClr val="000000"/>
              </a:solidFill>
              <a:latin typeface="Calibri"/>
            </a:endParaRPr>
          </a:p>
        </p:txBody>
      </p:sp>
      <p:sp>
        <p:nvSpPr>
          <p:cNvPr id="5" name="PlaceHolder 2"/>
          <p:cNvSpPr>
            <a:spLocks noGrp="1"/>
          </p:cNvSpPr>
          <p:nvPr>
            <p:ph type="body"/>
          </p:nvPr>
        </p:nvSpPr>
        <p:spPr>
          <a:xfrm>
            <a:off x="6241320" y="5167080"/>
            <a:ext cx="5225400" cy="384840"/>
          </a:xfrm>
          <a:prstGeom prst="rect">
            <a:avLst/>
          </a:prstGeom>
          <a:noFill/>
          <a:ln w="0">
            <a:noFill/>
          </a:ln>
        </p:spPr>
        <p:txBody>
          <a:bodyPr lIns="91440" rIns="91440" tIns="45720" bIns="45720" anchor="t">
            <a:normAutofit/>
          </a:bodyPr>
          <a:p>
            <a:pPr indent="0">
              <a:lnSpc>
                <a:spcPct val="90000"/>
              </a:lnSpc>
              <a:spcBef>
                <a:spcPts val="1001"/>
              </a:spcBef>
              <a:buNone/>
              <a:tabLst>
                <a:tab algn="l" pos="0"/>
              </a:tabLst>
            </a:pPr>
            <a:r>
              <a:rPr b="0" lang="fr-FR" sz="1600" spc="-1" strike="noStrike">
                <a:solidFill>
                  <a:srgbClr val="80276c"/>
                </a:solidFill>
                <a:latin typeface="Calibri"/>
                <a:ea typeface="Verdana"/>
              </a:rPr>
              <a:t>Texte</a:t>
            </a:r>
            <a:endParaRPr b="0" lang="en-US" sz="1600" spc="-1" strike="noStrike">
              <a:solidFill>
                <a:srgbClr val="000000"/>
              </a:solidFill>
              <a:latin typeface="Calibri"/>
            </a:endParaRPr>
          </a:p>
        </p:txBody>
      </p:sp>
      <p:sp>
        <p:nvSpPr>
          <p:cNvPr id="6" name="PlaceHolder 3"/>
          <p:cNvSpPr>
            <a:spLocks noGrp="1"/>
          </p:cNvSpPr>
          <p:nvPr>
            <p:ph type="body"/>
          </p:nvPr>
        </p:nvSpPr>
        <p:spPr>
          <a:xfrm>
            <a:off x="6241320" y="5666040"/>
            <a:ext cx="2398680" cy="330120"/>
          </a:xfrm>
          <a:prstGeom prst="rect">
            <a:avLst/>
          </a:prstGeom>
          <a:noFill/>
          <a:ln w="0">
            <a:noFill/>
          </a:ln>
        </p:spPr>
        <p:txBody>
          <a:bodyPr lIns="91440" rIns="91440" tIns="45720" bIns="45720" anchor="t">
            <a:normAutofit/>
          </a:bodyPr>
          <a:p>
            <a:pPr indent="0">
              <a:lnSpc>
                <a:spcPct val="90000"/>
              </a:lnSpc>
              <a:spcBef>
                <a:spcPts val="1001"/>
              </a:spcBef>
              <a:buNone/>
              <a:tabLst>
                <a:tab algn="l" pos="0"/>
              </a:tabLst>
            </a:pPr>
            <a:r>
              <a:rPr b="0" lang="fr-FR" sz="1600" spc="-1" strike="noStrike">
                <a:solidFill>
                  <a:srgbClr val="ffa300"/>
                </a:solidFill>
                <a:latin typeface="Calibri"/>
                <a:ea typeface="Verdana"/>
              </a:rPr>
              <a:t>Date</a:t>
            </a:r>
            <a:endParaRPr b="0" lang="en-US" sz="1600" spc="-1" strike="noStrike">
              <a:solidFill>
                <a:srgbClr val="000000"/>
              </a:solidFill>
              <a:latin typeface="Calibri"/>
            </a:endParaRPr>
          </a:p>
        </p:txBody>
      </p:sp>
      <p:pic>
        <p:nvPicPr>
          <p:cNvPr id="7" name="Image 13" descr=""/>
          <p:cNvPicPr/>
          <p:nvPr/>
        </p:nvPicPr>
        <p:blipFill>
          <a:blip r:embed="rId3"/>
          <a:stretch/>
        </p:blipFill>
        <p:spPr>
          <a:xfrm>
            <a:off x="9946080" y="6081840"/>
            <a:ext cx="1947600" cy="579600"/>
          </a:xfrm>
          <a:prstGeom prst="rect">
            <a:avLst/>
          </a:prstGeom>
          <a:ln w="0">
            <a:noFill/>
          </a:ln>
        </p:spPr>
      </p:pic>
      <p:sp>
        <p:nvSpPr>
          <p:cNvPr id="8"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US" sz="1800" spc="-1" strike="noStrike">
                <a:solidFill>
                  <a:srgbClr val="000000"/>
                </a:solidFill>
                <a:latin typeface="Calibri"/>
              </a:rPr>
              <a:t>Cliquez pour éditer le format du texte-titre</a:t>
            </a:r>
            <a:endParaRPr b="0" lang="en-US" sz="1800" spc="-1" strike="noStrike">
              <a:solidFill>
                <a:srgbClr val="000000"/>
              </a:solidFill>
              <a:latin typeface="Calibri"/>
            </a:endParaRPr>
          </a:p>
        </p:txBody>
      </p:sp>
      <p:sp>
        <p:nvSpPr>
          <p:cNvPr id="9" name="Rectangle 133"/>
          <p:cNvSpPr txBox="1"/>
          <p:nvPr/>
        </p:nvSpPr>
        <p:spPr>
          <a:xfrm>
            <a:off x="4166640" y="6193800"/>
            <a:ext cx="3858480" cy="455400"/>
          </a:xfrm>
          <a:prstGeom prst="rect">
            <a:avLst/>
          </a:prstGeom>
          <a:noFill/>
          <a:ln w="0">
            <a:noFill/>
          </a:ln>
        </p:spPr>
        <p:txBody>
          <a:bodyPr lIns="90000" rIns="90000" tIns="46800" bIns="46800" anchor="b">
            <a:noAutofit/>
          </a:bodyPr>
          <a:p>
            <a:pPr algn="ctr"/>
            <a:r>
              <a:rPr b="0" lang="fr-FR" sz="1400" spc="-1" strike="noStrike">
                <a:solidFill>
                  <a:srgbClr val="ffffff"/>
                </a:solidFill>
                <a:latin typeface="Arial"/>
              </a:rPr>
              <a:t>BAUER - Formation ACV ENSAM 2023</a:t>
            </a:r>
            <a:endParaRPr b="0" lang="fr-FR"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46" name="Espace réservé du numéro de diapositive 3"/>
          <p:cNvSpPr/>
          <p:nvPr/>
        </p:nvSpPr>
        <p:spPr>
          <a:xfrm>
            <a:off x="166320" y="6367320"/>
            <a:ext cx="646200" cy="294120"/>
          </a:xfrm>
          <a:prstGeom prst="rect">
            <a:avLst/>
          </a:prstGeom>
          <a:noFill/>
          <a:ln w="0">
            <a:noFill/>
          </a:ln>
        </p:spPr>
        <p:style>
          <a:lnRef idx="0"/>
          <a:fillRef idx="0"/>
          <a:effectRef idx="0"/>
          <a:fontRef idx="minor"/>
        </p:style>
        <p:txBody>
          <a:bodyPr anchor="ctr">
            <a:noAutofit/>
          </a:bodyPr>
          <a:p>
            <a:pPr algn="r">
              <a:lnSpc>
                <a:spcPct val="100000"/>
              </a:lnSpc>
            </a:pPr>
            <a:fld id="{FF98ADF4-68FC-4F2B-99C7-48F72DE3DF79}" type="slidenum">
              <a:rPr b="0" lang="fr-FR" sz="1200" spc="-1" strike="noStrike">
                <a:solidFill>
                  <a:srgbClr val="ffffff"/>
                </a:solidFill>
                <a:latin typeface="Verdana"/>
                <a:ea typeface="Verdana"/>
              </a:rPr>
              <a:t>&lt;numéro&gt;</a:t>
            </a:fld>
            <a:endParaRPr b="0" lang="fr-FR" sz="1200" spc="-1" strike="noStrike">
              <a:solidFill>
                <a:srgbClr val="ffffff"/>
              </a:solidFill>
              <a:latin typeface="Arial"/>
            </a:endParaRPr>
          </a:p>
        </p:txBody>
      </p:sp>
      <p:sp>
        <p:nvSpPr>
          <p:cNvPr id="47"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Titre de la page</a:t>
            </a:r>
            <a:br>
              <a:rPr sz="2800"/>
            </a:br>
            <a:endParaRPr b="0" lang="en-US" sz="2800" spc="-1" strike="noStrike">
              <a:solidFill>
                <a:srgbClr val="000000"/>
              </a:solidFill>
              <a:latin typeface="Calibri"/>
            </a:endParaRPr>
          </a:p>
        </p:txBody>
      </p:sp>
      <p:sp>
        <p:nvSpPr>
          <p:cNvPr id="48" name="Parallélogramme 5"/>
          <p:cNvSpPr/>
          <p:nvPr/>
        </p:nvSpPr>
        <p:spPr>
          <a:xfrm>
            <a:off x="9276480" y="-3240"/>
            <a:ext cx="2924640" cy="1232280"/>
          </a:xfrm>
          <a:custGeom>
            <a:avLst/>
            <a:gdLst>
              <a:gd name="textAreaLeft" fmla="*/ 0 w 2924640"/>
              <a:gd name="textAreaRight" fmla="*/ 2925000 w 2924640"/>
              <a:gd name="textAreaTop" fmla="*/ 0 h 1232280"/>
              <a:gd name="textAreaBottom" fmla="*/ 1232640 h 1232280"/>
            </a:gdLst>
            <a:ahLst/>
            <a:rect l="textAreaLeft" t="textAreaTop" r="textAreaRight" b="textAreaBottom"/>
            <a:pathLst>
              <a:path w="2962768" h="1232496">
                <a:moveTo>
                  <a:pt x="0" y="1232496"/>
                </a:moveTo>
                <a:lnTo>
                  <a:pt x="728065" y="3175"/>
                </a:lnTo>
                <a:lnTo>
                  <a:pt x="2959841" y="0"/>
                </a:lnTo>
                <a:cubicBezTo>
                  <a:pt x="2957435" y="410832"/>
                  <a:pt x="2964678" y="821664"/>
                  <a:pt x="2962272" y="1232496"/>
                </a:cubicBezTo>
                <a:lnTo>
                  <a:pt x="0" y="1232496"/>
                </a:lnTo>
                <a:close/>
              </a:path>
            </a:pathLst>
          </a:cu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49" name="Parallélogramme 8"/>
          <p:cNvSpPr/>
          <p:nvPr/>
        </p:nvSpPr>
        <p:spPr>
          <a:xfrm>
            <a:off x="-15840" y="5911200"/>
            <a:ext cx="1752480" cy="949320"/>
          </a:xfrm>
          <a:custGeom>
            <a:avLst/>
            <a:gdLst>
              <a:gd name="textAreaLeft" fmla="*/ 0 w 1752480"/>
              <a:gd name="textAreaRight" fmla="*/ 1752840 w 1752480"/>
              <a:gd name="textAreaTop" fmla="*/ 0 h 949320"/>
              <a:gd name="textAreaBottom" fmla="*/ 949680 h 949320"/>
            </a:gdLst>
            <a:ahLst/>
            <a:rect l="textAreaLeft" t="textAreaTop" r="textAreaRight" b="textAreaBottom"/>
            <a:pathLst>
              <a:path w="1752953" h="949852">
                <a:moveTo>
                  <a:pt x="0" y="949852"/>
                </a:moveTo>
                <a:lnTo>
                  <a:pt x="11394" y="0"/>
                </a:lnTo>
                <a:lnTo>
                  <a:pt x="1752953" y="0"/>
                </a:lnTo>
                <a:lnTo>
                  <a:pt x="1192284" y="946677"/>
                </a:lnTo>
                <a:lnTo>
                  <a:pt x="0" y="949852"/>
                </a:lnTo>
                <a:close/>
              </a:path>
            </a:pathLst>
          </a:custGeom>
          <a:solidFill>
            <a:srgbClr val="ffa300"/>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50" name="PlaceHolder 2"/>
          <p:cNvSpPr>
            <a:spLocks noGrp="1"/>
          </p:cNvSpPr>
          <p:nvPr>
            <p:ph type="ftr" idx="1"/>
          </p:nvPr>
        </p:nvSpPr>
        <p:spPr>
          <a:xfrm>
            <a:off x="4166640" y="6193440"/>
            <a:ext cx="3858480" cy="455400"/>
          </a:xfrm>
          <a:prstGeom prst="rect">
            <a:avLst/>
          </a:prstGeom>
          <a:noFill/>
          <a:ln w="0">
            <a:noFill/>
          </a:ln>
        </p:spPr>
        <p:txBody>
          <a:bodyPr lIns="90000" rIns="90000" tIns="46800" bIns="46800" anchor="b">
            <a:noAutofit/>
          </a:bodyPr>
          <a:lstStyle>
            <a:lvl1pPr indent="0" algn="ctr">
              <a:buNone/>
              <a:defRPr b="0" lang="fr-FR" sz="1400" spc="-1" strike="noStrike">
                <a:solidFill>
                  <a:srgbClr val="ffffff"/>
                </a:solidFill>
                <a:latin typeface="Arial"/>
              </a:defRPr>
            </a:lvl1pPr>
          </a:lstStyle>
          <a:p>
            <a:pPr indent="0" algn="ctr">
              <a:buNone/>
            </a:pPr>
            <a:r>
              <a:rPr b="0" lang="fr-FR" sz="1400" spc="-1" strike="noStrike">
                <a:solidFill>
                  <a:srgbClr val="ffffff"/>
                </a:solidFill>
                <a:latin typeface="Arial"/>
              </a:rPr>
              <a:t>BAUER - Formation ACV ENSAM 2023</a:t>
            </a:r>
            <a:endParaRPr b="0" lang="fr-FR" sz="1400" spc="-1" strike="noStrike">
              <a:solidFill>
                <a:srgbClr val="ffffff"/>
              </a:solidFill>
              <a:latin typeface="Arial"/>
            </a:endParaRPr>
          </a:p>
        </p:txBody>
      </p:sp>
      <p:sp>
        <p:nvSpPr>
          <p:cNvPr id="51" name="PlaceHolder 3"/>
          <p:cNvSpPr>
            <a:spLocks noGrp="1"/>
          </p:cNvSpPr>
          <p:nvPr>
            <p:ph type="body"/>
          </p:nvPr>
        </p:nvSpPr>
        <p:spPr>
          <a:xfrm>
            <a:off x="683280" y="1386000"/>
            <a:ext cx="10799640" cy="4325760"/>
          </a:xfrm>
          <a:prstGeom prst="rect">
            <a:avLst/>
          </a:prstGeom>
          <a:noFill/>
          <a:ln w="0">
            <a:noFill/>
          </a:ln>
        </p:spPr>
        <p:txBody>
          <a:bodyPr lIns="91440" rIns="91440" tIns="45720" bIns="45720" anchor="t">
            <a:noAutofit/>
          </a:bodyPr>
          <a:p>
            <a:pPr marL="432000" indent="-324000">
              <a:lnSpc>
                <a:spcPct val="90000"/>
              </a:lnSpc>
              <a:spcBef>
                <a:spcPts val="1001"/>
              </a:spcBef>
              <a:buClr>
                <a:srgbClr val="ffffff"/>
              </a:buClr>
              <a:buSzPct val="45000"/>
              <a:buFont typeface="Wingdings" charset="2"/>
              <a:buChar char=""/>
            </a:pPr>
            <a:r>
              <a:rPr b="0" lang="fr-FR" sz="2800" spc="-1" strike="noStrike">
                <a:solidFill>
                  <a:srgbClr val="d9d9d9"/>
                </a:solidFill>
                <a:latin typeface="Calibri"/>
              </a:rPr>
              <a:t>Modifier les styles du texte du masque</a:t>
            </a:r>
            <a:endParaRPr b="0" lang="en-US" sz="2800" spc="-1" strike="noStrike">
              <a:solidFill>
                <a:srgbClr val="000000"/>
              </a:solidFill>
              <a:latin typeface="Calibri"/>
            </a:endParaRPr>
          </a:p>
          <a:p>
            <a:pPr lvl="1" marL="864000" indent="-324000">
              <a:lnSpc>
                <a:spcPct val="90000"/>
              </a:lnSpc>
              <a:spcBef>
                <a:spcPts val="499"/>
              </a:spcBef>
              <a:buClr>
                <a:srgbClr val="ffffff"/>
              </a:buClr>
              <a:buSzPct val="75000"/>
              <a:buFont typeface="Symbol" charset="2"/>
              <a:buChar char=""/>
            </a:pPr>
            <a:r>
              <a:rPr b="0" lang="fr-FR" sz="2400" spc="-1" strike="noStrike">
                <a:solidFill>
                  <a:srgbClr val="d9d9d9"/>
                </a:solidFill>
                <a:latin typeface="Calibri"/>
              </a:rPr>
              <a:t>Deuxième niveau</a:t>
            </a:r>
            <a:endParaRPr b="0" lang="en-US" sz="2400" spc="-1" strike="noStrike">
              <a:solidFill>
                <a:srgbClr val="000000"/>
              </a:solidFill>
              <a:latin typeface="Calibri"/>
            </a:endParaRPr>
          </a:p>
          <a:p>
            <a:pPr lvl="2" marL="1296000" indent="-288000">
              <a:lnSpc>
                <a:spcPct val="90000"/>
              </a:lnSpc>
              <a:spcBef>
                <a:spcPts val="499"/>
              </a:spcBef>
              <a:buClr>
                <a:srgbClr val="ffffff"/>
              </a:buClr>
              <a:buSzPct val="45000"/>
              <a:buFont typeface="Wingdings" charset="2"/>
              <a:buChar char=""/>
            </a:pPr>
            <a:r>
              <a:rPr b="0" lang="fr-FR" sz="2000" spc="-1" strike="noStrike">
                <a:solidFill>
                  <a:srgbClr val="d9d9d9"/>
                </a:solidFill>
                <a:latin typeface="Calibri"/>
              </a:rPr>
              <a:t>Troisième niveau</a:t>
            </a:r>
            <a:endParaRPr b="0" lang="en-US" sz="2000" spc="-1" strike="noStrike">
              <a:solidFill>
                <a:srgbClr val="000000"/>
              </a:solidFill>
              <a:latin typeface="Calibri"/>
            </a:endParaRPr>
          </a:p>
          <a:p>
            <a:pPr lvl="3" marL="1728000" indent="-216000">
              <a:lnSpc>
                <a:spcPct val="90000"/>
              </a:lnSpc>
              <a:spcBef>
                <a:spcPts val="499"/>
              </a:spcBef>
              <a:buClr>
                <a:srgbClr val="ffffff"/>
              </a:buClr>
              <a:buSzPct val="75000"/>
              <a:buFont typeface="Symbol" charset="2"/>
              <a:buChar char=""/>
            </a:pPr>
            <a:r>
              <a:rPr b="0" lang="fr-FR" sz="1800" spc="-1" strike="noStrike">
                <a:solidFill>
                  <a:srgbClr val="d9d9d9"/>
                </a:solidFill>
                <a:latin typeface="Calibri"/>
              </a:rPr>
              <a:t>Quatrième niveau</a:t>
            </a:r>
            <a:endParaRPr b="0" lang="en-US" sz="1800" spc="-1" strike="noStrike">
              <a:solidFill>
                <a:srgbClr val="000000"/>
              </a:solidFill>
              <a:latin typeface="Calibri"/>
            </a:endParaRPr>
          </a:p>
          <a:p>
            <a:pPr lvl="4" marL="2160000" indent="-216000">
              <a:lnSpc>
                <a:spcPct val="90000"/>
              </a:lnSpc>
              <a:spcBef>
                <a:spcPts val="499"/>
              </a:spcBef>
              <a:buClr>
                <a:srgbClr val="ffffff"/>
              </a:buClr>
              <a:buSzPct val="45000"/>
              <a:buFont typeface="Wingdings" charset="2"/>
              <a:buChar char=""/>
            </a:pPr>
            <a:r>
              <a:rPr b="0" lang="fr-FR" sz="1800" spc="-1" strike="noStrike">
                <a:solidFill>
                  <a:srgbClr val="d9d9d9"/>
                </a:solidFill>
                <a:latin typeface="Calibri"/>
              </a:rPr>
              <a:t>Cinquième niveau</a:t>
            </a:r>
            <a:endParaRPr b="0" lang="en-US" sz="1800" spc="-1" strike="noStrike">
              <a:solidFill>
                <a:srgbClr val="000000"/>
              </a:solidFill>
              <a:latin typeface="Calibri"/>
            </a:endParaRPr>
          </a:p>
        </p:txBody>
      </p:sp>
      <p:pic>
        <p:nvPicPr>
          <p:cNvPr id="52" name="Image 7" descr=""/>
          <p:cNvPicPr/>
          <p:nvPr/>
        </p:nvPicPr>
        <p:blipFill>
          <a:blip r:embed="rId2"/>
          <a:stretch/>
        </p:blipFill>
        <p:spPr>
          <a:xfrm>
            <a:off x="9946080" y="6081840"/>
            <a:ext cx="1947600" cy="579600"/>
          </a:xfrm>
          <a:prstGeom prst="rect">
            <a:avLst/>
          </a:prstGeom>
          <a:ln w="0">
            <a:noFill/>
          </a:ln>
        </p:spPr>
      </p:pic>
      <p:sp>
        <p:nvSpPr>
          <p:cNvPr id="53" name=""/>
          <p:cNvSpPr txBox="1"/>
          <p:nvPr/>
        </p:nvSpPr>
        <p:spPr>
          <a:xfrm>
            <a:off x="-197640" y="6221520"/>
            <a:ext cx="991440" cy="427320"/>
          </a:xfrm>
          <a:prstGeom prst="rect">
            <a:avLst/>
          </a:prstGeom>
          <a:noFill/>
          <a:ln w="0">
            <a:noFill/>
          </a:ln>
        </p:spPr>
        <p:txBody>
          <a:bodyPr lIns="90000" rIns="90000" tIns="45000" bIns="45000" anchor="b">
            <a:noAutofit/>
          </a:bodyPr>
          <a:p>
            <a:pPr algn="r"/>
            <a:fld id="{5083279F-B829-49AA-ABB7-637CC14F7237}" type="slidenum">
              <a:rPr b="0" lang="fr-FR" sz="1400" spc="-1" strike="noStrike">
                <a:solidFill>
                  <a:srgbClr val="000000"/>
                </a:solidFill>
                <a:latin typeface="Arial"/>
              </a:rPr>
              <a:t>&lt;numéro&gt;</a:t>
            </a:fld>
            <a:endParaRPr b="0" lang="fr-FR" sz="14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04040"/>
        </a:solidFill>
      </p:bgPr>
    </p:bg>
    <p:spTree>
      <p:nvGrpSpPr>
        <p:cNvPr id="1" name=""/>
        <p:cNvGrpSpPr/>
        <p:nvPr/>
      </p:nvGrpSpPr>
      <p:grpSpPr>
        <a:xfrm>
          <a:off x="0" y="0"/>
          <a:ext cx="0" cy="0"/>
          <a:chOff x="0" y="0"/>
          <a:chExt cx="0" cy="0"/>
        </a:xfrm>
      </p:grpSpPr>
      <p:sp>
        <p:nvSpPr>
          <p:cNvPr id="90" name="Parallélogramme 5"/>
          <p:cNvSpPr/>
          <p:nvPr/>
        </p:nvSpPr>
        <p:spPr>
          <a:xfrm>
            <a:off x="9276480" y="-3240"/>
            <a:ext cx="2924640" cy="1232280"/>
          </a:xfrm>
          <a:custGeom>
            <a:avLst/>
            <a:gdLst>
              <a:gd name="textAreaLeft" fmla="*/ 0 w 2924640"/>
              <a:gd name="textAreaRight" fmla="*/ 2925000 w 2924640"/>
              <a:gd name="textAreaTop" fmla="*/ 0 h 1232280"/>
              <a:gd name="textAreaBottom" fmla="*/ 1232640 h 1232280"/>
            </a:gdLst>
            <a:ahLst/>
            <a:rect l="textAreaLeft" t="textAreaTop" r="textAreaRight" b="textAreaBottom"/>
            <a:pathLst>
              <a:path w="2962768" h="1232496">
                <a:moveTo>
                  <a:pt x="0" y="1232496"/>
                </a:moveTo>
                <a:lnTo>
                  <a:pt x="728065" y="3175"/>
                </a:lnTo>
                <a:lnTo>
                  <a:pt x="2959841" y="0"/>
                </a:lnTo>
                <a:cubicBezTo>
                  <a:pt x="2957435" y="410832"/>
                  <a:pt x="2964678" y="821664"/>
                  <a:pt x="2962272" y="1232496"/>
                </a:cubicBezTo>
                <a:lnTo>
                  <a:pt x="0" y="1232496"/>
                </a:lnTo>
                <a:close/>
              </a:path>
            </a:pathLst>
          </a:cu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91" name="Image 7" descr=""/>
          <p:cNvPicPr/>
          <p:nvPr/>
        </p:nvPicPr>
        <p:blipFill>
          <a:blip r:embed="rId2"/>
          <a:stretch/>
        </p:blipFill>
        <p:spPr>
          <a:xfrm>
            <a:off x="9946080" y="6081840"/>
            <a:ext cx="1947600" cy="579600"/>
          </a:xfrm>
          <a:prstGeom prst="rect">
            <a:avLst/>
          </a:prstGeom>
          <a:ln w="0">
            <a:noFill/>
          </a:ln>
        </p:spPr>
      </p:pic>
      <p:sp>
        <p:nvSpPr>
          <p:cNvPr id="92" name="PlaceHolder 1"/>
          <p:cNvSpPr>
            <a:spLocks noGrp="1"/>
          </p:cNvSpPr>
          <p:nvPr>
            <p:ph type="body"/>
          </p:nvPr>
        </p:nvSpPr>
        <p:spPr>
          <a:xfrm>
            <a:off x="1923840" y="2203920"/>
            <a:ext cx="7997760" cy="1255680"/>
          </a:xfrm>
          <a:prstGeom prst="rect">
            <a:avLst/>
          </a:prstGeom>
          <a:noFill/>
          <a:ln w="0">
            <a:noFill/>
          </a:ln>
        </p:spPr>
        <p:txBody>
          <a:bodyPr lIns="91440" rIns="91440" tIns="45720" bIns="45720" anchor="t">
            <a:noAutofit/>
          </a:bodyPr>
          <a:p>
            <a:pPr marL="432000" indent="-324000">
              <a:lnSpc>
                <a:spcPct val="90000"/>
              </a:lnSpc>
              <a:spcBef>
                <a:spcPts val="1001"/>
              </a:spcBef>
              <a:buClr>
                <a:srgbClr val="000000"/>
              </a:buClr>
              <a:buSzPct val="45000"/>
              <a:buFont typeface="Wingdings" charset="2"/>
              <a:buChar char=""/>
              <a:tabLst>
                <a:tab algn="l" pos="0"/>
              </a:tabLst>
            </a:pPr>
            <a:r>
              <a:rPr b="1" lang="fr-FR" sz="3600" spc="-1" strike="noStrike">
                <a:solidFill>
                  <a:srgbClr val="ffa300"/>
                </a:solidFill>
                <a:latin typeface="Calibri"/>
                <a:ea typeface="Verdana"/>
              </a:rPr>
              <a:t>Titre intercalaire</a:t>
            </a:r>
            <a:endParaRPr b="0" lang="en-US" sz="3600" spc="-1" strike="noStrike">
              <a:solidFill>
                <a:srgbClr val="000000"/>
              </a:solidFill>
              <a:latin typeface="Calibri"/>
            </a:endParaRPr>
          </a:p>
        </p:txBody>
      </p:sp>
      <p:sp>
        <p:nvSpPr>
          <p:cNvPr id="93" name="PlaceHolder 2"/>
          <p:cNvSpPr>
            <a:spLocks noGrp="1"/>
          </p:cNvSpPr>
          <p:nvPr>
            <p:ph type="ftr" idx="2"/>
          </p:nvPr>
        </p:nvSpPr>
        <p:spPr>
          <a:xfrm>
            <a:off x="4166640" y="6193440"/>
            <a:ext cx="3858480" cy="455400"/>
          </a:xfrm>
          <a:prstGeom prst="rect">
            <a:avLst/>
          </a:prstGeom>
          <a:noFill/>
          <a:ln w="0">
            <a:noFill/>
          </a:ln>
        </p:spPr>
        <p:txBody>
          <a:bodyPr lIns="90000" rIns="90000" tIns="46800" bIns="46800" anchor="b">
            <a:noAutofit/>
          </a:bodyPr>
          <a:lstStyle>
            <a:lvl1pPr indent="0" algn="ctr">
              <a:buNone/>
              <a:defRPr b="0" lang="fr-FR" sz="1400" spc="-1" strike="noStrike">
                <a:solidFill>
                  <a:srgbClr val="ffffff"/>
                </a:solidFill>
                <a:latin typeface="Arial"/>
              </a:defRPr>
            </a:lvl1pPr>
          </a:lstStyle>
          <a:p>
            <a:pPr indent="0" algn="ctr">
              <a:buNone/>
            </a:pPr>
            <a:r>
              <a:rPr b="0" lang="fr-FR" sz="1400" spc="-1" strike="noStrike">
                <a:solidFill>
                  <a:srgbClr val="ffffff"/>
                </a:solidFill>
                <a:latin typeface="Arial"/>
              </a:rPr>
              <a:t>BAUER - Formation ACV ENSAM 2023</a:t>
            </a:r>
            <a:endParaRPr b="0" lang="fr-FR" sz="1400" spc="-1" strike="noStrike">
              <a:solidFill>
                <a:srgbClr val="ffffff"/>
              </a:solidFill>
              <a:latin typeface="Arial"/>
            </a:endParaRPr>
          </a:p>
        </p:txBody>
      </p:sp>
      <p:sp>
        <p:nvSpPr>
          <p:cNvPr id="94" name="PlaceHolder 3"/>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US" sz="1800" spc="-1" strike="noStrike">
                <a:solidFill>
                  <a:srgbClr val="000000"/>
                </a:solidFill>
                <a:latin typeface="Calibri"/>
              </a:rPr>
              <a:t>Cliquez pour éditer le format du texte-titre</a:t>
            </a:r>
            <a:endParaRPr b="0" lang="en-US" sz="1800" spc="-1" strike="noStrike">
              <a:solidFill>
                <a:srgbClr val="000000"/>
              </a:solidFill>
              <a:latin typeface="Calibri"/>
            </a:endParaRPr>
          </a:p>
        </p:txBody>
      </p:sp>
      <p:sp>
        <p:nvSpPr>
          <p:cNvPr id="95" name="Espace réservé du numéro de diapositive 2"/>
          <p:cNvSpPr/>
          <p:nvPr/>
        </p:nvSpPr>
        <p:spPr>
          <a:xfrm>
            <a:off x="166680" y="6373440"/>
            <a:ext cx="646200" cy="294120"/>
          </a:xfrm>
          <a:prstGeom prst="rect">
            <a:avLst/>
          </a:prstGeom>
          <a:noFill/>
          <a:ln w="0">
            <a:noFill/>
          </a:ln>
        </p:spPr>
        <p:style>
          <a:lnRef idx="0"/>
          <a:fillRef idx="0"/>
          <a:effectRef idx="0"/>
          <a:fontRef idx="minor"/>
        </p:style>
        <p:txBody>
          <a:bodyPr anchor="ctr">
            <a:noAutofit/>
          </a:bodyPr>
          <a:p>
            <a:pPr algn="r">
              <a:lnSpc>
                <a:spcPct val="100000"/>
              </a:lnSpc>
            </a:pPr>
            <a:fld id="{3B730D2B-7139-4A85-BB97-EC9D2209210C}" type="slidenum">
              <a:rPr b="0" lang="fr-FR" sz="1200" spc="-1" strike="noStrike">
                <a:solidFill>
                  <a:srgbClr val="ffffff"/>
                </a:solidFill>
                <a:latin typeface="Verdana"/>
                <a:ea typeface="Verdana"/>
              </a:rPr>
              <a:t>&lt;numéro&gt;</a:t>
            </a:fld>
            <a:endParaRPr b="0" lang="fr-FR" sz="1200" spc="-1" strike="noStrike">
              <a:solidFill>
                <a:srgbClr val="000000"/>
              </a:solidFill>
              <a:latin typeface="Arial"/>
            </a:endParaRPr>
          </a:p>
        </p:txBody>
      </p:sp>
      <p:sp>
        <p:nvSpPr>
          <p:cNvPr id="96" name="Parallélogramme 8"/>
          <p:cNvSpPr/>
          <p:nvPr/>
        </p:nvSpPr>
        <p:spPr>
          <a:xfrm>
            <a:off x="-15480" y="5917320"/>
            <a:ext cx="1752480" cy="949320"/>
          </a:xfrm>
          <a:custGeom>
            <a:avLst/>
            <a:gdLst>
              <a:gd name="textAreaLeft" fmla="*/ 0 w 1752480"/>
              <a:gd name="textAreaRight" fmla="*/ 1752840 w 1752480"/>
              <a:gd name="textAreaTop" fmla="*/ 0 h 949320"/>
              <a:gd name="textAreaBottom" fmla="*/ 949680 h 949320"/>
            </a:gdLst>
            <a:ahLst/>
            <a:rect l="textAreaLeft" t="textAreaTop" r="textAreaRight" b="textAreaBottom"/>
            <a:pathLst>
              <a:path w="1752953" h="949852">
                <a:moveTo>
                  <a:pt x="0" y="949852"/>
                </a:moveTo>
                <a:lnTo>
                  <a:pt x="11394" y="0"/>
                </a:lnTo>
                <a:lnTo>
                  <a:pt x="1752953" y="0"/>
                </a:lnTo>
                <a:lnTo>
                  <a:pt x="1192284" y="946677"/>
                </a:lnTo>
                <a:lnTo>
                  <a:pt x="0" y="949852"/>
                </a:lnTo>
                <a:close/>
              </a:path>
            </a:pathLst>
          </a:custGeom>
          <a:solidFill>
            <a:srgbClr val="ffa300"/>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97" name=""/>
          <p:cNvSpPr txBox="1"/>
          <p:nvPr/>
        </p:nvSpPr>
        <p:spPr>
          <a:xfrm>
            <a:off x="-197280" y="6227640"/>
            <a:ext cx="991440" cy="427320"/>
          </a:xfrm>
          <a:prstGeom prst="rect">
            <a:avLst/>
          </a:prstGeom>
          <a:noFill/>
          <a:ln w="0">
            <a:noFill/>
          </a:ln>
        </p:spPr>
        <p:txBody>
          <a:bodyPr lIns="90000" rIns="90000" tIns="45000" bIns="45000" anchor="b">
            <a:noAutofit/>
          </a:bodyPr>
          <a:p>
            <a:pPr algn="r"/>
            <a:fld id="{241643B8-6A39-4AC6-9368-C5B3CAACF212}" type="slidenum">
              <a:rPr b="0" lang="fr-FR" sz="1400" spc="-1" strike="noStrike">
                <a:solidFill>
                  <a:srgbClr val="000000"/>
                </a:solidFill>
                <a:latin typeface="Arial"/>
              </a:rPr>
              <a:t>&lt;numéro&gt;</a:t>
            </a:fld>
            <a:endParaRPr b="0" lang="fr-FR" sz="14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34" name="Espace réservé du numéro de diapositive 3"/>
          <p:cNvSpPr/>
          <p:nvPr/>
        </p:nvSpPr>
        <p:spPr>
          <a:xfrm>
            <a:off x="166320" y="6367320"/>
            <a:ext cx="646200" cy="294120"/>
          </a:xfrm>
          <a:prstGeom prst="rect">
            <a:avLst/>
          </a:prstGeom>
          <a:noFill/>
          <a:ln w="0">
            <a:noFill/>
          </a:ln>
        </p:spPr>
        <p:style>
          <a:lnRef idx="0"/>
          <a:fillRef idx="0"/>
          <a:effectRef idx="0"/>
          <a:fontRef idx="minor"/>
        </p:style>
        <p:txBody>
          <a:bodyPr anchor="ctr">
            <a:noAutofit/>
          </a:bodyPr>
          <a:p>
            <a:pPr algn="r">
              <a:lnSpc>
                <a:spcPct val="100000"/>
              </a:lnSpc>
            </a:pPr>
            <a:fld id="{93FE1B36-A7ED-42E0-8138-B93CD57FA9E7}" type="slidenum">
              <a:rPr b="0" lang="fr-FR" sz="1200" spc="-1" strike="noStrike">
                <a:solidFill>
                  <a:srgbClr val="ffffff"/>
                </a:solidFill>
                <a:latin typeface="Verdana"/>
                <a:ea typeface="Verdana"/>
              </a:rPr>
              <a:t>&lt;numéro&gt;</a:t>
            </a:fld>
            <a:endParaRPr b="0" lang="fr-FR" sz="1200" spc="-1" strike="noStrike">
              <a:solidFill>
                <a:srgbClr val="000000"/>
              </a:solidFill>
              <a:latin typeface="Arial"/>
            </a:endParaRPr>
          </a:p>
        </p:txBody>
      </p:sp>
      <p:sp>
        <p:nvSpPr>
          <p:cNvPr id="135"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ctr">
            <a:noAutofit/>
          </a:bodyPr>
          <a:p>
            <a:pPr indent="0">
              <a:lnSpc>
                <a:spcPct val="90000"/>
              </a:lnSpc>
              <a:buNone/>
            </a:pPr>
            <a:r>
              <a:rPr b="1" lang="fr-FR" sz="2800" spc="-1" strike="noStrike">
                <a:solidFill>
                  <a:srgbClr val="ffa300"/>
                </a:solidFill>
                <a:latin typeface="Calibri Light"/>
              </a:rPr>
              <a:t>Titre de la page</a:t>
            </a:r>
            <a:br>
              <a:rPr sz="2800"/>
            </a:br>
            <a:endParaRPr b="0" lang="en-US" sz="2800" spc="-1" strike="noStrike">
              <a:solidFill>
                <a:srgbClr val="000000"/>
              </a:solidFill>
              <a:latin typeface="Calibri"/>
            </a:endParaRPr>
          </a:p>
        </p:txBody>
      </p:sp>
      <p:sp>
        <p:nvSpPr>
          <p:cNvPr id="136" name="Parallélogramme 5"/>
          <p:cNvSpPr/>
          <p:nvPr/>
        </p:nvSpPr>
        <p:spPr>
          <a:xfrm>
            <a:off x="9276480" y="-3240"/>
            <a:ext cx="2924640" cy="1232280"/>
          </a:xfrm>
          <a:custGeom>
            <a:avLst/>
            <a:gdLst>
              <a:gd name="textAreaLeft" fmla="*/ 0 w 2924640"/>
              <a:gd name="textAreaRight" fmla="*/ 2925000 w 2924640"/>
              <a:gd name="textAreaTop" fmla="*/ 0 h 1232280"/>
              <a:gd name="textAreaBottom" fmla="*/ 1232640 h 1232280"/>
            </a:gdLst>
            <a:ahLst/>
            <a:rect l="textAreaLeft" t="textAreaTop" r="textAreaRight" b="textAreaBottom"/>
            <a:pathLst>
              <a:path w="2962768" h="1232496">
                <a:moveTo>
                  <a:pt x="0" y="1232496"/>
                </a:moveTo>
                <a:lnTo>
                  <a:pt x="728065" y="3175"/>
                </a:lnTo>
                <a:lnTo>
                  <a:pt x="2959841" y="0"/>
                </a:lnTo>
                <a:cubicBezTo>
                  <a:pt x="2957435" y="410832"/>
                  <a:pt x="2964678" y="821664"/>
                  <a:pt x="2962272" y="1232496"/>
                </a:cubicBezTo>
                <a:lnTo>
                  <a:pt x="0" y="1232496"/>
                </a:lnTo>
                <a:close/>
              </a:path>
            </a:pathLst>
          </a:cu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37" name="Parallélogramme 8"/>
          <p:cNvSpPr/>
          <p:nvPr/>
        </p:nvSpPr>
        <p:spPr>
          <a:xfrm>
            <a:off x="-15840" y="5911200"/>
            <a:ext cx="1752480" cy="949320"/>
          </a:xfrm>
          <a:custGeom>
            <a:avLst/>
            <a:gdLst>
              <a:gd name="textAreaLeft" fmla="*/ 0 w 1752480"/>
              <a:gd name="textAreaRight" fmla="*/ 1752840 w 1752480"/>
              <a:gd name="textAreaTop" fmla="*/ 0 h 949320"/>
              <a:gd name="textAreaBottom" fmla="*/ 949680 h 949320"/>
            </a:gdLst>
            <a:ahLst/>
            <a:rect l="textAreaLeft" t="textAreaTop" r="textAreaRight" b="textAreaBottom"/>
            <a:pathLst>
              <a:path w="1752953" h="949852">
                <a:moveTo>
                  <a:pt x="0" y="949852"/>
                </a:moveTo>
                <a:lnTo>
                  <a:pt x="11394" y="0"/>
                </a:lnTo>
                <a:lnTo>
                  <a:pt x="1752953" y="0"/>
                </a:lnTo>
                <a:lnTo>
                  <a:pt x="1192284" y="946677"/>
                </a:lnTo>
                <a:lnTo>
                  <a:pt x="0" y="949852"/>
                </a:lnTo>
                <a:close/>
              </a:path>
            </a:pathLst>
          </a:custGeom>
          <a:solidFill>
            <a:srgbClr val="ffa300"/>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138" name="Image 9" descr=""/>
          <p:cNvPicPr/>
          <p:nvPr/>
        </p:nvPicPr>
        <p:blipFill>
          <a:blip r:embed="rId2"/>
          <a:stretch/>
        </p:blipFill>
        <p:spPr>
          <a:xfrm>
            <a:off x="9943920" y="6078240"/>
            <a:ext cx="1949760" cy="583200"/>
          </a:xfrm>
          <a:prstGeom prst="rect">
            <a:avLst/>
          </a:prstGeom>
          <a:ln w="0">
            <a:noFill/>
          </a:ln>
        </p:spPr>
      </p:pic>
      <p:sp>
        <p:nvSpPr>
          <p:cNvPr id="139" name="PlaceHolder 2"/>
          <p:cNvSpPr>
            <a:spLocks noGrp="1"/>
          </p:cNvSpPr>
          <p:nvPr>
            <p:ph type="sldNum" idx="3"/>
          </p:nvPr>
        </p:nvSpPr>
        <p:spPr>
          <a:xfrm>
            <a:off x="166320" y="6367320"/>
            <a:ext cx="646200" cy="294120"/>
          </a:xfrm>
          <a:prstGeom prst="rect">
            <a:avLst/>
          </a:prstGeom>
          <a:noFill/>
          <a:ln w="0">
            <a:noFill/>
          </a:ln>
        </p:spPr>
        <p:txBody>
          <a:bodyPr lIns="91440" rIns="91440" tIns="45720" bIns="45720" anchor="ctr">
            <a:noAutofit/>
          </a:bodyPr>
          <a:lstStyle>
            <a:lvl1pPr indent="0" algn="r">
              <a:lnSpc>
                <a:spcPct val="100000"/>
              </a:lnSpc>
              <a:buNone/>
              <a:defRPr b="0" lang="fr-FR" sz="1200" spc="-1" strike="noStrike">
                <a:solidFill>
                  <a:srgbClr val="ffffff"/>
                </a:solidFill>
                <a:latin typeface="Verdana"/>
                <a:ea typeface="Verdana"/>
              </a:defRPr>
            </a:lvl1pPr>
          </a:lstStyle>
          <a:p>
            <a:pPr indent="0" algn="r">
              <a:lnSpc>
                <a:spcPct val="100000"/>
              </a:lnSpc>
              <a:buNone/>
            </a:pPr>
            <a:fld id="{37A19AC8-04B4-4DEC-A046-F87C39726957}" type="slidenum">
              <a:rPr b="0" lang="fr-FR" sz="1200" spc="-1" strike="noStrike">
                <a:solidFill>
                  <a:srgbClr val="ffffff"/>
                </a:solidFill>
                <a:latin typeface="Verdana"/>
                <a:ea typeface="Verdana"/>
              </a:rPr>
              <a:t>&lt;numéro&gt;</a:t>
            </a:fld>
            <a:endParaRPr b="0" lang="fr-FR" sz="1200" spc="-1" strike="noStrike">
              <a:solidFill>
                <a:srgbClr val="000000"/>
              </a:solidFill>
              <a:latin typeface="Times New Roman"/>
            </a:endParaRPr>
          </a:p>
        </p:txBody>
      </p:sp>
      <p:sp>
        <p:nvSpPr>
          <p:cNvPr id="140" name="PlaceHolder 3"/>
          <p:cNvSpPr>
            <a:spLocks noGrp="1"/>
          </p:cNvSpPr>
          <p:nvPr>
            <p:ph type="ftr" idx="4"/>
          </p:nvPr>
        </p:nvSpPr>
        <p:spPr>
          <a:xfrm>
            <a:off x="4166640" y="6193440"/>
            <a:ext cx="3858480" cy="455400"/>
          </a:xfrm>
          <a:prstGeom prst="rect">
            <a:avLst/>
          </a:prstGeom>
          <a:noFill/>
          <a:ln w="0">
            <a:noFill/>
          </a:ln>
        </p:spPr>
        <p:txBody>
          <a:bodyPr lIns="90000" rIns="90000" tIns="46800" bIns="46800" anchor="t">
            <a:noAutofit/>
          </a:bodyPr>
          <a:p>
            <a:pPr indent="0">
              <a:buNone/>
            </a:pPr>
            <a:endParaRPr b="0" lang="fr-FR" sz="1400" spc="-1" strike="noStrike">
              <a:solidFill>
                <a:srgbClr val="000000"/>
              </a:solidFill>
              <a:latin typeface="Times New Roman"/>
            </a:endParaRPr>
          </a:p>
        </p:txBody>
      </p:sp>
      <p:sp>
        <p:nvSpPr>
          <p:cNvPr id="141" name="PlaceHolder 4"/>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2800" spc="-1" strike="noStrike">
                <a:solidFill>
                  <a:srgbClr val="000000"/>
                </a:solidFill>
                <a:latin typeface="Calibri"/>
              </a:rPr>
              <a:t>Cliquez pour éditer le format du plan de texte</a:t>
            </a:r>
            <a:endParaRPr b="0" lang="en-US"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en-US" sz="2000" spc="-1" strike="noStrike">
                <a:solidFill>
                  <a:srgbClr val="000000"/>
                </a:solidFill>
                <a:latin typeface="Calibri"/>
              </a:rPr>
              <a:t>Second niveau de plan</a:t>
            </a:r>
            <a:endParaRPr b="0" lang="en-US"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rgbClr val="000000"/>
                </a:solidFill>
                <a:latin typeface="Calibri"/>
              </a:rPr>
              <a:t>Troisième niveau de plan</a:t>
            </a:r>
            <a:endParaRPr b="0" lang="en-US"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en-US" sz="1800" spc="-1" strike="noStrike">
                <a:solidFill>
                  <a:srgbClr val="000000"/>
                </a:solidFill>
                <a:latin typeface="Calibri"/>
              </a:rPr>
              <a:t>Quatrième niveau de plan</a:t>
            </a:r>
            <a:endParaRPr b="0" lang="en-US"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en-US" sz="2000" spc="-1" strike="noStrike">
                <a:solidFill>
                  <a:srgbClr val="000000"/>
                </a:solidFill>
                <a:latin typeface="Calibri"/>
              </a:rPr>
              <a:t>Cinquième niveau de plan</a:t>
            </a:r>
            <a:endParaRPr b="0" lang="en-US"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en-US" sz="2000" spc="-1" strike="noStrike">
                <a:solidFill>
                  <a:srgbClr val="000000"/>
                </a:solidFill>
                <a:latin typeface="Calibri"/>
              </a:rPr>
              <a:t>Sixième niveau de plan</a:t>
            </a:r>
            <a:endParaRPr b="0" lang="en-US"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en-US" sz="2000" spc="-1" strike="noStrike">
                <a:solidFill>
                  <a:srgbClr val="000000"/>
                </a:solidFill>
                <a:latin typeface="Calibri"/>
              </a:rPr>
              <a:t>Septième niveau de plan</a:t>
            </a:r>
            <a:endParaRPr b="0" lang="en-US"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78" name="Espace réservé du numéro de diapositive 3"/>
          <p:cNvSpPr/>
          <p:nvPr/>
        </p:nvSpPr>
        <p:spPr>
          <a:xfrm>
            <a:off x="166320" y="6367320"/>
            <a:ext cx="646200" cy="294120"/>
          </a:xfrm>
          <a:prstGeom prst="rect">
            <a:avLst/>
          </a:prstGeom>
          <a:noFill/>
          <a:ln w="0">
            <a:noFill/>
          </a:ln>
        </p:spPr>
        <p:style>
          <a:lnRef idx="0"/>
          <a:fillRef idx="0"/>
          <a:effectRef idx="0"/>
          <a:fontRef idx="minor"/>
        </p:style>
        <p:txBody>
          <a:bodyPr anchor="ctr">
            <a:noAutofit/>
          </a:bodyPr>
          <a:p>
            <a:pPr algn="r">
              <a:lnSpc>
                <a:spcPct val="100000"/>
              </a:lnSpc>
            </a:pPr>
            <a:fld id="{9F3C0C4C-3180-421A-8947-E192A1935624}" type="slidenum">
              <a:rPr b="0" lang="fr-FR" sz="1200" spc="-1" strike="noStrike">
                <a:solidFill>
                  <a:srgbClr val="ffffff"/>
                </a:solidFill>
                <a:latin typeface="Verdana"/>
                <a:ea typeface="Verdana"/>
              </a:rPr>
              <a:t>&lt;numéro&gt;</a:t>
            </a:fld>
            <a:endParaRPr b="0" lang="fr-FR" sz="1200" spc="-1" strike="noStrike">
              <a:solidFill>
                <a:srgbClr val="000000"/>
              </a:solidFill>
              <a:latin typeface="Arial"/>
            </a:endParaRPr>
          </a:p>
        </p:txBody>
      </p:sp>
      <p:pic>
        <p:nvPicPr>
          <p:cNvPr id="179" name="Image 2" descr=""/>
          <p:cNvPicPr/>
          <p:nvPr/>
        </p:nvPicPr>
        <p:blipFill>
          <a:blip r:embed="rId2"/>
          <a:srcRect l="24866" t="0" r="0" b="63606"/>
          <a:stretch/>
        </p:blipFill>
        <p:spPr>
          <a:xfrm rot="16200000">
            <a:off x="-1770840" y="1771200"/>
            <a:ext cx="6869880" cy="3327840"/>
          </a:xfrm>
          <a:prstGeom prst="rect">
            <a:avLst/>
          </a:prstGeom>
          <a:ln w="0">
            <a:noFill/>
          </a:ln>
        </p:spPr>
      </p:pic>
      <p:pic>
        <p:nvPicPr>
          <p:cNvPr id="180" name="Image 3" descr=""/>
          <p:cNvPicPr/>
          <p:nvPr/>
        </p:nvPicPr>
        <p:blipFill>
          <a:blip r:embed="rId3"/>
          <a:stretch/>
        </p:blipFill>
        <p:spPr>
          <a:xfrm>
            <a:off x="9943920" y="6078240"/>
            <a:ext cx="1949760" cy="583200"/>
          </a:xfrm>
          <a:prstGeom prst="rect">
            <a:avLst/>
          </a:prstGeom>
          <a:ln w="0">
            <a:noFill/>
          </a:ln>
        </p:spPr>
      </p:pic>
      <p:sp>
        <p:nvSpPr>
          <p:cNvPr id="181" name="PlaceHolder 1"/>
          <p:cNvSpPr>
            <a:spLocks noGrp="1"/>
          </p:cNvSpPr>
          <p:nvPr>
            <p:ph type="sldNum" idx="5"/>
          </p:nvPr>
        </p:nvSpPr>
        <p:spPr>
          <a:xfrm>
            <a:off x="166320" y="6367320"/>
            <a:ext cx="646200" cy="294120"/>
          </a:xfrm>
          <a:prstGeom prst="rect">
            <a:avLst/>
          </a:prstGeom>
          <a:noFill/>
          <a:ln w="0">
            <a:noFill/>
          </a:ln>
        </p:spPr>
        <p:txBody>
          <a:bodyPr lIns="91440" rIns="91440" tIns="45720" bIns="45720" anchor="ctr">
            <a:noAutofit/>
          </a:bodyPr>
          <a:lstStyle>
            <a:lvl1pPr indent="0" algn="r">
              <a:lnSpc>
                <a:spcPct val="100000"/>
              </a:lnSpc>
              <a:buNone/>
              <a:defRPr b="0" lang="fr-FR" sz="1200" spc="-1" strike="noStrike">
                <a:solidFill>
                  <a:srgbClr val="ffffff"/>
                </a:solidFill>
                <a:latin typeface="Verdana"/>
                <a:ea typeface="Verdana"/>
              </a:defRPr>
            </a:lvl1pPr>
          </a:lstStyle>
          <a:p>
            <a:pPr indent="0" algn="r">
              <a:lnSpc>
                <a:spcPct val="100000"/>
              </a:lnSpc>
              <a:buNone/>
            </a:pPr>
            <a:fld id="{5D7008AE-8A62-4679-9BB2-E285DD9D794F}" type="slidenum">
              <a:rPr b="0" lang="fr-FR" sz="1200" spc="-1" strike="noStrike">
                <a:solidFill>
                  <a:srgbClr val="ffffff"/>
                </a:solidFill>
                <a:latin typeface="Verdana"/>
                <a:ea typeface="Verdana"/>
              </a:rPr>
              <a:t>&lt;numéro&gt;</a:t>
            </a:fld>
            <a:endParaRPr b="0" lang="fr-FR" sz="1200" spc="-1" strike="noStrike">
              <a:solidFill>
                <a:srgbClr val="000000"/>
              </a:solidFill>
              <a:latin typeface="Times New Roman"/>
            </a:endParaRPr>
          </a:p>
        </p:txBody>
      </p:sp>
      <p:sp>
        <p:nvSpPr>
          <p:cNvPr id="182" name="PlaceHolder 2"/>
          <p:cNvSpPr>
            <a:spLocks noGrp="1"/>
          </p:cNvSpPr>
          <p:nvPr>
            <p:ph type="body"/>
          </p:nvPr>
        </p:nvSpPr>
        <p:spPr>
          <a:xfrm>
            <a:off x="3702600" y="1040400"/>
            <a:ext cx="8190720" cy="594000"/>
          </a:xfrm>
          <a:prstGeom prst="rect">
            <a:avLst/>
          </a:prstGeom>
          <a:noFill/>
          <a:ln w="0">
            <a:noFill/>
          </a:ln>
        </p:spPr>
        <p:txBody>
          <a:bodyPr lIns="91440" rIns="91440" tIns="45720" bIns="45720" anchor="t">
            <a:noAutofit/>
          </a:bodyPr>
          <a:p>
            <a:pPr marL="432000" indent="-324000">
              <a:lnSpc>
                <a:spcPct val="90000"/>
              </a:lnSpc>
              <a:spcBef>
                <a:spcPts val="1001"/>
              </a:spcBef>
              <a:buClr>
                <a:srgbClr val="000000"/>
              </a:buClr>
              <a:buSzPct val="45000"/>
              <a:buFont typeface="Wingdings" charset="2"/>
              <a:buChar char=""/>
              <a:tabLst>
                <a:tab algn="l" pos="0"/>
              </a:tabLst>
            </a:pPr>
            <a:r>
              <a:rPr b="1" lang="fr-FR" sz="2800" spc="-1" strike="noStrike">
                <a:solidFill>
                  <a:srgbClr val="80276c"/>
                </a:solidFill>
                <a:latin typeface="Verdana"/>
                <a:ea typeface="Verdana"/>
              </a:rPr>
              <a:t>Titre sur une ligne</a:t>
            </a:r>
            <a:endParaRPr b="0" lang="en-US" sz="2800" spc="-1" strike="noStrike">
              <a:solidFill>
                <a:srgbClr val="000000"/>
              </a:solidFill>
              <a:latin typeface="Calibri"/>
            </a:endParaRPr>
          </a:p>
        </p:txBody>
      </p:sp>
      <p:sp>
        <p:nvSpPr>
          <p:cNvPr id="183" name="PlaceHolder 3"/>
          <p:cNvSpPr>
            <a:spLocks noGrp="1"/>
          </p:cNvSpPr>
          <p:nvPr>
            <p:ph type="body"/>
          </p:nvPr>
        </p:nvSpPr>
        <p:spPr>
          <a:xfrm>
            <a:off x="3698280" y="1770480"/>
            <a:ext cx="8195400" cy="37234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2800" spc="-1" strike="noStrike">
                <a:solidFill>
                  <a:srgbClr val="000000"/>
                </a:solidFill>
                <a:latin typeface="Calibri"/>
              </a:rPr>
              <a:t>Cliquez pour éditer le format du plan de texte</a:t>
            </a:r>
            <a:endParaRPr b="0" lang="en-US"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en-US" sz="2000" spc="-1" strike="noStrike">
                <a:solidFill>
                  <a:srgbClr val="000000"/>
                </a:solidFill>
                <a:latin typeface="Calibri"/>
              </a:rPr>
              <a:t>Second niveau de plan</a:t>
            </a:r>
            <a:endParaRPr b="0" lang="en-US"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rgbClr val="000000"/>
                </a:solidFill>
                <a:latin typeface="Calibri"/>
              </a:rPr>
              <a:t>Troisième niveau de plan</a:t>
            </a:r>
            <a:endParaRPr b="0" lang="en-US"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en-US" sz="1800" spc="-1" strike="noStrike">
                <a:solidFill>
                  <a:srgbClr val="000000"/>
                </a:solidFill>
                <a:latin typeface="Calibri"/>
              </a:rPr>
              <a:t>Quatrième niveau de plan</a:t>
            </a:r>
            <a:endParaRPr b="0" lang="en-US"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en-US" sz="2000" spc="-1" strike="noStrike">
                <a:solidFill>
                  <a:srgbClr val="000000"/>
                </a:solidFill>
                <a:latin typeface="Calibri"/>
              </a:rPr>
              <a:t>Cinquième niveau de plan</a:t>
            </a:r>
            <a:endParaRPr b="0" lang="en-US"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en-US" sz="2000" spc="-1" strike="noStrike">
                <a:solidFill>
                  <a:srgbClr val="000000"/>
                </a:solidFill>
                <a:latin typeface="Calibri"/>
              </a:rPr>
              <a:t>Sixième niveau de plan</a:t>
            </a:r>
            <a:endParaRPr b="0" lang="en-US"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en-US" sz="2000" spc="-1" strike="noStrike">
                <a:solidFill>
                  <a:srgbClr val="000000"/>
                </a:solidFill>
                <a:latin typeface="Calibri"/>
              </a:rPr>
              <a:t>Septième niveau de plan</a:t>
            </a:r>
            <a:endParaRPr b="0" lang="en-US" sz="2000" spc="-1" strike="noStrike">
              <a:solidFill>
                <a:srgbClr val="000000"/>
              </a:solidFill>
              <a:latin typeface="Calibri"/>
            </a:endParaRPr>
          </a:p>
        </p:txBody>
      </p:sp>
      <p:sp>
        <p:nvSpPr>
          <p:cNvPr id="184" name="PlaceHolder 4"/>
          <p:cNvSpPr>
            <a:spLocks noGrp="1"/>
          </p:cNvSpPr>
          <p:nvPr>
            <p:ph type="ftr" idx="6"/>
          </p:nvPr>
        </p:nvSpPr>
        <p:spPr>
          <a:xfrm>
            <a:off x="5499000" y="6286680"/>
            <a:ext cx="3858480" cy="455400"/>
          </a:xfrm>
          <a:prstGeom prst="rect">
            <a:avLst/>
          </a:prstGeom>
          <a:noFill/>
          <a:ln w="0">
            <a:noFill/>
          </a:ln>
        </p:spPr>
        <p:txBody>
          <a:bodyPr lIns="90000" rIns="90000" tIns="46800" bIns="46800" anchor="t">
            <a:noAutofit/>
          </a:bodyPr>
          <a:p>
            <a:pPr indent="0">
              <a:buNone/>
            </a:pPr>
            <a:endParaRPr b="0" lang="fr-FR" sz="1400" spc="-1" strike="noStrike">
              <a:solidFill>
                <a:srgbClr val="000000"/>
              </a:solidFill>
              <a:latin typeface="Times New Roman"/>
            </a:endParaRPr>
          </a:p>
        </p:txBody>
      </p:sp>
      <p:sp>
        <p:nvSpPr>
          <p:cNvPr id="185" name="PlaceHolder 5"/>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US" sz="1800" spc="-1" strike="noStrike">
                <a:solidFill>
                  <a:srgbClr val="000000"/>
                </a:solidFill>
                <a:latin typeface="Calibri"/>
              </a:rPr>
              <a:t>Cliquez pour éditer le format du texte-titre</a:t>
            </a:r>
            <a:endParaRPr b="0" lang="en-US" sz="18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22" name="Espace réservé du numéro de diapositive 3"/>
          <p:cNvSpPr/>
          <p:nvPr/>
        </p:nvSpPr>
        <p:spPr>
          <a:xfrm>
            <a:off x="166320" y="6367320"/>
            <a:ext cx="646200" cy="294120"/>
          </a:xfrm>
          <a:prstGeom prst="rect">
            <a:avLst/>
          </a:prstGeom>
          <a:noFill/>
          <a:ln w="0">
            <a:noFill/>
          </a:ln>
        </p:spPr>
        <p:style>
          <a:lnRef idx="0"/>
          <a:fillRef idx="0"/>
          <a:effectRef idx="0"/>
          <a:fontRef idx="minor"/>
        </p:style>
        <p:txBody>
          <a:bodyPr anchor="ctr">
            <a:noAutofit/>
          </a:bodyPr>
          <a:p>
            <a:pPr algn="r">
              <a:lnSpc>
                <a:spcPct val="100000"/>
              </a:lnSpc>
            </a:pPr>
            <a:fld id="{2E29E7CC-8FCE-498C-9C3C-FD255CAE6A5A}" type="slidenum">
              <a:rPr b="0" lang="fr-FR" sz="1200" spc="-1" strike="noStrike">
                <a:solidFill>
                  <a:srgbClr val="ffffff"/>
                </a:solidFill>
                <a:latin typeface="Verdana"/>
                <a:ea typeface="Verdana"/>
              </a:rPr>
              <a:t>&lt;numéro&gt;</a:t>
            </a:fld>
            <a:endParaRPr b="0" lang="fr-FR" sz="1200" spc="-1" strike="noStrike">
              <a:solidFill>
                <a:srgbClr val="000000"/>
              </a:solidFill>
              <a:latin typeface="Arial"/>
            </a:endParaRPr>
          </a:p>
        </p:txBody>
      </p:sp>
      <p:pic>
        <p:nvPicPr>
          <p:cNvPr id="223" name="Image 4" descr=""/>
          <p:cNvPicPr/>
          <p:nvPr/>
        </p:nvPicPr>
        <p:blipFill>
          <a:blip r:embed="rId2"/>
          <a:stretch/>
        </p:blipFill>
        <p:spPr>
          <a:xfrm>
            <a:off x="0" y="0"/>
            <a:ext cx="12191760" cy="6857640"/>
          </a:xfrm>
          <a:prstGeom prst="rect">
            <a:avLst/>
          </a:prstGeom>
          <a:ln w="0">
            <a:noFill/>
          </a:ln>
        </p:spPr>
      </p:pic>
      <p:grpSp>
        <p:nvGrpSpPr>
          <p:cNvPr id="224" name="Groupe 11"/>
          <p:cNvGrpSpPr/>
          <p:nvPr/>
        </p:nvGrpSpPr>
        <p:grpSpPr>
          <a:xfrm>
            <a:off x="6446160" y="4795920"/>
            <a:ext cx="2656440" cy="444600"/>
            <a:chOff x="6446160" y="4795920"/>
            <a:chExt cx="2656440" cy="444600"/>
          </a:xfrm>
        </p:grpSpPr>
        <p:pic>
          <p:nvPicPr>
            <p:cNvPr id="225" name="Image 1" descr=""/>
            <p:cNvPicPr/>
            <p:nvPr/>
          </p:nvPicPr>
          <p:blipFill>
            <a:blip r:embed="rId3"/>
            <a:stretch/>
          </p:blipFill>
          <p:spPr>
            <a:xfrm>
              <a:off x="6446160" y="4795920"/>
              <a:ext cx="464760" cy="444600"/>
            </a:xfrm>
            <a:prstGeom prst="rect">
              <a:avLst/>
            </a:prstGeom>
            <a:ln w="0">
              <a:noFill/>
            </a:ln>
          </p:spPr>
        </p:pic>
        <p:pic>
          <p:nvPicPr>
            <p:cNvPr id="226" name="Image 2" descr=""/>
            <p:cNvPicPr/>
            <p:nvPr/>
          </p:nvPicPr>
          <p:blipFill>
            <a:blip r:embed="rId4"/>
            <a:stretch/>
          </p:blipFill>
          <p:spPr>
            <a:xfrm>
              <a:off x="7542000" y="4806360"/>
              <a:ext cx="464760" cy="423360"/>
            </a:xfrm>
            <a:prstGeom prst="rect">
              <a:avLst/>
            </a:prstGeom>
            <a:ln w="0">
              <a:noFill/>
            </a:ln>
          </p:spPr>
        </p:pic>
        <p:pic>
          <p:nvPicPr>
            <p:cNvPr id="227" name="Image 3" descr=""/>
            <p:cNvPicPr/>
            <p:nvPr/>
          </p:nvPicPr>
          <p:blipFill>
            <a:blip r:embed="rId5"/>
            <a:stretch/>
          </p:blipFill>
          <p:spPr>
            <a:xfrm>
              <a:off x="8089920" y="4806360"/>
              <a:ext cx="464760" cy="423360"/>
            </a:xfrm>
            <a:prstGeom prst="rect">
              <a:avLst/>
            </a:prstGeom>
            <a:ln w="0">
              <a:noFill/>
            </a:ln>
          </p:spPr>
        </p:pic>
        <p:pic>
          <p:nvPicPr>
            <p:cNvPr id="228" name="Image 8" descr=""/>
            <p:cNvPicPr/>
            <p:nvPr/>
          </p:nvPicPr>
          <p:blipFill>
            <a:blip r:embed="rId6"/>
            <a:stretch/>
          </p:blipFill>
          <p:spPr>
            <a:xfrm>
              <a:off x="6994080" y="4806360"/>
              <a:ext cx="464760" cy="423360"/>
            </a:xfrm>
            <a:prstGeom prst="rect">
              <a:avLst/>
            </a:prstGeom>
            <a:ln w="0">
              <a:noFill/>
            </a:ln>
          </p:spPr>
        </p:pic>
        <p:pic>
          <p:nvPicPr>
            <p:cNvPr id="229" name="Image 9" descr=""/>
            <p:cNvPicPr/>
            <p:nvPr/>
          </p:nvPicPr>
          <p:blipFill>
            <a:blip r:embed="rId7"/>
            <a:stretch/>
          </p:blipFill>
          <p:spPr>
            <a:xfrm>
              <a:off x="8637840" y="4806360"/>
              <a:ext cx="464760" cy="423360"/>
            </a:xfrm>
            <a:prstGeom prst="rect">
              <a:avLst/>
            </a:prstGeom>
            <a:ln w="0">
              <a:noFill/>
            </a:ln>
          </p:spPr>
        </p:pic>
      </p:grpSp>
      <p:sp>
        <p:nvSpPr>
          <p:cNvPr id="230" name="PlaceHolder 1"/>
          <p:cNvSpPr>
            <a:spLocks noGrp="1"/>
          </p:cNvSpPr>
          <p:nvPr>
            <p:ph type="body"/>
          </p:nvPr>
        </p:nvSpPr>
        <p:spPr>
          <a:xfrm>
            <a:off x="6412320" y="5434560"/>
            <a:ext cx="2776680" cy="318960"/>
          </a:xfrm>
          <a:prstGeom prst="rect">
            <a:avLst/>
          </a:prstGeom>
          <a:noFill/>
          <a:ln w="0">
            <a:noFill/>
          </a:ln>
        </p:spPr>
        <p:txBody>
          <a:bodyPr lIns="91440" rIns="91440" tIns="45720" bIns="45720" anchor="t">
            <a:noAutofit/>
          </a:bodyPr>
          <a:p>
            <a:pPr marL="432000" indent="-324000">
              <a:lnSpc>
                <a:spcPct val="90000"/>
              </a:lnSpc>
              <a:spcBef>
                <a:spcPts val="1001"/>
              </a:spcBef>
              <a:buClr>
                <a:srgbClr val="000000"/>
              </a:buClr>
              <a:buSzPct val="45000"/>
              <a:buFont typeface="Wingdings" charset="2"/>
              <a:buChar char=""/>
              <a:tabLst>
                <a:tab algn="l" pos="0"/>
              </a:tabLst>
            </a:pPr>
            <a:r>
              <a:rPr b="1" lang="fr-FR" sz="1800" spc="-1" strike="noStrike">
                <a:solidFill>
                  <a:srgbClr val="80276c"/>
                </a:solidFill>
                <a:latin typeface="Verdana"/>
                <a:ea typeface="Verdana"/>
              </a:rPr>
              <a:t>ARTSETMETIERS.FR</a:t>
            </a:r>
            <a:endParaRPr b="0" lang="en-US" sz="1800" spc="-1" strike="noStrike">
              <a:solidFill>
                <a:srgbClr val="000000"/>
              </a:solidFill>
              <a:latin typeface="Calibri"/>
            </a:endParaRPr>
          </a:p>
          <a:p>
            <a:pPr lvl="1" marL="864000" indent="0">
              <a:lnSpc>
                <a:spcPct val="90000"/>
              </a:lnSpc>
              <a:spcBef>
                <a:spcPts val="1134"/>
              </a:spcBef>
              <a:buNone/>
              <a:tabLst>
                <a:tab algn="l" pos="0"/>
              </a:tabLst>
            </a:pPr>
            <a:r>
              <a:rPr b="0" lang="fr-FR" sz="1400" spc="-1" strike="noStrike">
                <a:solidFill>
                  <a:srgbClr val="80276c"/>
                </a:solidFill>
                <a:latin typeface="Calibri"/>
                <a:ea typeface="Verdana"/>
              </a:rPr>
              <a:t> </a:t>
            </a:r>
            <a:endParaRPr b="0" lang="en-US" sz="1400" spc="-1" strike="noStrike">
              <a:solidFill>
                <a:srgbClr val="000000"/>
              </a:solidFill>
              <a:latin typeface="Calibri"/>
            </a:endParaRPr>
          </a:p>
        </p:txBody>
      </p:sp>
      <p:pic>
        <p:nvPicPr>
          <p:cNvPr id="231" name="Image 10" descr=""/>
          <p:cNvPicPr/>
          <p:nvPr/>
        </p:nvPicPr>
        <p:blipFill>
          <a:blip r:embed="rId8"/>
          <a:stretch/>
        </p:blipFill>
        <p:spPr>
          <a:xfrm>
            <a:off x="6327000" y="3819960"/>
            <a:ext cx="2918160" cy="873000"/>
          </a:xfrm>
          <a:prstGeom prst="rect">
            <a:avLst/>
          </a:prstGeom>
          <a:ln w="0">
            <a:noFill/>
          </a:ln>
        </p:spPr>
      </p:pic>
      <p:sp>
        <p:nvSpPr>
          <p:cNvPr id="232" name="PlaceHolder 2"/>
          <p:cNvSpPr>
            <a:spLocks noGrp="1"/>
          </p:cNvSpPr>
          <p:nvPr>
            <p:ph type="sldNum" idx="7"/>
          </p:nvPr>
        </p:nvSpPr>
        <p:spPr>
          <a:xfrm>
            <a:off x="166320" y="6367320"/>
            <a:ext cx="646200" cy="294120"/>
          </a:xfrm>
          <a:prstGeom prst="rect">
            <a:avLst/>
          </a:prstGeom>
          <a:noFill/>
          <a:ln w="0">
            <a:noFill/>
          </a:ln>
        </p:spPr>
        <p:txBody>
          <a:bodyPr lIns="91440" rIns="91440" tIns="45720" bIns="45720" anchor="ctr">
            <a:noAutofit/>
          </a:bodyPr>
          <a:lstStyle>
            <a:lvl1pPr indent="0" algn="r">
              <a:lnSpc>
                <a:spcPct val="100000"/>
              </a:lnSpc>
              <a:buNone/>
              <a:defRPr b="0" lang="fr-FR" sz="1200" spc="-1" strike="noStrike">
                <a:solidFill>
                  <a:srgbClr val="ffffff"/>
                </a:solidFill>
                <a:latin typeface="Verdana"/>
                <a:ea typeface="Verdana"/>
              </a:defRPr>
            </a:lvl1pPr>
          </a:lstStyle>
          <a:p>
            <a:pPr indent="0" algn="r">
              <a:lnSpc>
                <a:spcPct val="100000"/>
              </a:lnSpc>
              <a:buNone/>
            </a:pPr>
            <a:fld id="{36B020D9-AF54-4395-88CD-BE9E06727FC8}" type="slidenum">
              <a:rPr b="0" lang="fr-FR" sz="1200" spc="-1" strike="noStrike">
                <a:solidFill>
                  <a:srgbClr val="ffffff"/>
                </a:solidFill>
                <a:latin typeface="Verdana"/>
                <a:ea typeface="Verdana"/>
              </a:rPr>
              <a:t>&lt;numéro&gt;</a:t>
            </a:fld>
            <a:endParaRPr b="0" lang="fr-FR" sz="1200" spc="-1" strike="noStrike">
              <a:solidFill>
                <a:srgbClr val="000000"/>
              </a:solidFill>
              <a:latin typeface="Times New Roman"/>
            </a:endParaRPr>
          </a:p>
        </p:txBody>
      </p:sp>
      <p:sp>
        <p:nvSpPr>
          <p:cNvPr id="233" name="PlaceHolder 3"/>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US" sz="1800" spc="-1" strike="noStrike">
                <a:solidFill>
                  <a:srgbClr val="000000"/>
                </a:solidFill>
                <a:latin typeface="Calibri"/>
              </a:rPr>
              <a:t>Cliquez pour éditer le format du texte-titre</a:t>
            </a:r>
            <a:endParaRPr b="0" lang="en-US" sz="18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04040"/>
        </a:solidFill>
      </p:bgPr>
    </p:bg>
    <p:spTree>
      <p:nvGrpSpPr>
        <p:cNvPr id="1" name=""/>
        <p:cNvGrpSpPr/>
        <p:nvPr/>
      </p:nvGrpSpPr>
      <p:grpSpPr>
        <a:xfrm>
          <a:off x="0" y="0"/>
          <a:ext cx="0" cy="0"/>
          <a:chOff x="0" y="0"/>
          <a:chExt cx="0" cy="0"/>
        </a:xfrm>
      </p:grpSpPr>
      <p:sp>
        <p:nvSpPr>
          <p:cNvPr id="270" name="Espace réservé du numéro de diapositive 3"/>
          <p:cNvSpPr/>
          <p:nvPr/>
        </p:nvSpPr>
        <p:spPr>
          <a:xfrm>
            <a:off x="166320" y="6367320"/>
            <a:ext cx="646200" cy="294120"/>
          </a:xfrm>
          <a:prstGeom prst="rect">
            <a:avLst/>
          </a:prstGeom>
          <a:noFill/>
          <a:ln w="0">
            <a:noFill/>
          </a:ln>
        </p:spPr>
        <p:style>
          <a:lnRef idx="0"/>
          <a:fillRef idx="0"/>
          <a:effectRef idx="0"/>
          <a:fontRef idx="minor"/>
        </p:style>
        <p:txBody>
          <a:bodyPr anchor="ctr">
            <a:noAutofit/>
          </a:bodyPr>
          <a:p>
            <a:pPr algn="r">
              <a:lnSpc>
                <a:spcPct val="100000"/>
              </a:lnSpc>
            </a:pPr>
            <a:fld id="{199A9CE4-B200-4048-9B85-60F4B0ACA4CC}" type="slidenum">
              <a:rPr b="0" lang="fr-FR" sz="1200" spc="-1" strike="noStrike">
                <a:solidFill>
                  <a:srgbClr val="ffffff"/>
                </a:solidFill>
                <a:latin typeface="Verdana"/>
                <a:ea typeface="Verdana"/>
              </a:rPr>
              <a:t>&lt;numéro&gt;</a:t>
            </a:fld>
            <a:endParaRPr b="0" lang="fr-FR" sz="1200" spc="-1" strike="noStrike">
              <a:solidFill>
                <a:srgbClr val="000000"/>
              </a:solidFill>
              <a:latin typeface="Arial"/>
            </a:endParaRPr>
          </a:p>
        </p:txBody>
      </p:sp>
      <p:sp>
        <p:nvSpPr>
          <p:cNvPr id="271" name="Parallélogramme 5"/>
          <p:cNvSpPr/>
          <p:nvPr/>
        </p:nvSpPr>
        <p:spPr>
          <a:xfrm>
            <a:off x="9276480" y="-3240"/>
            <a:ext cx="2924640" cy="1232280"/>
          </a:xfrm>
          <a:custGeom>
            <a:avLst/>
            <a:gdLst>
              <a:gd name="textAreaLeft" fmla="*/ 0 w 2924640"/>
              <a:gd name="textAreaRight" fmla="*/ 2925000 w 2924640"/>
              <a:gd name="textAreaTop" fmla="*/ 0 h 1232280"/>
              <a:gd name="textAreaBottom" fmla="*/ 1232640 h 1232280"/>
            </a:gdLst>
            <a:ahLst/>
            <a:rect l="textAreaLeft" t="textAreaTop" r="textAreaRight" b="textAreaBottom"/>
            <a:pathLst>
              <a:path w="2962768" h="1232496">
                <a:moveTo>
                  <a:pt x="0" y="1232496"/>
                </a:moveTo>
                <a:lnTo>
                  <a:pt x="728065" y="3175"/>
                </a:lnTo>
                <a:lnTo>
                  <a:pt x="2959841" y="0"/>
                </a:lnTo>
                <a:cubicBezTo>
                  <a:pt x="2957435" y="410832"/>
                  <a:pt x="2964678" y="821664"/>
                  <a:pt x="2962272" y="1232496"/>
                </a:cubicBezTo>
                <a:lnTo>
                  <a:pt x="0" y="1232496"/>
                </a:lnTo>
                <a:close/>
              </a:path>
            </a:pathLst>
          </a:cu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72" name="Parallélogramme 8"/>
          <p:cNvSpPr/>
          <p:nvPr/>
        </p:nvSpPr>
        <p:spPr>
          <a:xfrm>
            <a:off x="-15840" y="5911200"/>
            <a:ext cx="1752480" cy="949320"/>
          </a:xfrm>
          <a:custGeom>
            <a:avLst/>
            <a:gdLst>
              <a:gd name="textAreaLeft" fmla="*/ 0 w 1752480"/>
              <a:gd name="textAreaRight" fmla="*/ 1752840 w 1752480"/>
              <a:gd name="textAreaTop" fmla="*/ 0 h 949320"/>
              <a:gd name="textAreaBottom" fmla="*/ 949680 h 949320"/>
            </a:gdLst>
            <a:ahLst/>
            <a:rect l="textAreaLeft" t="textAreaTop" r="textAreaRight" b="textAreaBottom"/>
            <a:pathLst>
              <a:path w="1752953" h="949852">
                <a:moveTo>
                  <a:pt x="0" y="949852"/>
                </a:moveTo>
                <a:lnTo>
                  <a:pt x="11394" y="0"/>
                </a:lnTo>
                <a:lnTo>
                  <a:pt x="1752953" y="0"/>
                </a:lnTo>
                <a:lnTo>
                  <a:pt x="1192284" y="946677"/>
                </a:lnTo>
                <a:lnTo>
                  <a:pt x="0" y="949852"/>
                </a:lnTo>
                <a:close/>
              </a:path>
            </a:pathLst>
          </a:custGeom>
          <a:solidFill>
            <a:srgbClr val="ffa300"/>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73" name="PlaceHolder 1"/>
          <p:cNvSpPr>
            <a:spLocks noGrp="1"/>
          </p:cNvSpPr>
          <p:nvPr>
            <p:ph type="sldNum" idx="8"/>
          </p:nvPr>
        </p:nvSpPr>
        <p:spPr>
          <a:xfrm>
            <a:off x="166320" y="6367320"/>
            <a:ext cx="646200" cy="294120"/>
          </a:xfrm>
          <a:prstGeom prst="rect">
            <a:avLst/>
          </a:prstGeom>
          <a:noFill/>
          <a:ln w="0">
            <a:noFill/>
          </a:ln>
        </p:spPr>
        <p:txBody>
          <a:bodyPr lIns="91440" rIns="91440" tIns="45720" bIns="45720" anchor="ctr">
            <a:noAutofit/>
          </a:bodyPr>
          <a:lstStyle>
            <a:lvl1pPr indent="0" algn="r">
              <a:lnSpc>
                <a:spcPct val="100000"/>
              </a:lnSpc>
              <a:buNone/>
              <a:defRPr b="0" lang="fr-FR" sz="1200" spc="-1" strike="noStrike">
                <a:solidFill>
                  <a:srgbClr val="000000"/>
                </a:solidFill>
                <a:latin typeface="Calibri"/>
                <a:ea typeface="Verdana"/>
              </a:defRPr>
            </a:lvl1pPr>
          </a:lstStyle>
          <a:p>
            <a:pPr indent="0" algn="r">
              <a:lnSpc>
                <a:spcPct val="100000"/>
              </a:lnSpc>
              <a:buNone/>
            </a:pPr>
            <a:fld id="{55FEC44B-3663-44DF-A938-8CE75FD7BCC0}" type="slidenum">
              <a:rPr b="0" lang="fr-FR" sz="1200" spc="-1" strike="noStrike">
                <a:solidFill>
                  <a:srgbClr val="000000"/>
                </a:solidFill>
                <a:latin typeface="Calibri"/>
                <a:ea typeface="Verdana"/>
              </a:rPr>
              <a:t>&lt;numéro&gt;</a:t>
            </a:fld>
            <a:endParaRPr b="0" lang="fr-FR" sz="1200" spc="-1" strike="noStrike">
              <a:solidFill>
                <a:srgbClr val="000000"/>
              </a:solidFill>
              <a:latin typeface="Times New Roman"/>
            </a:endParaRPr>
          </a:p>
        </p:txBody>
      </p:sp>
      <p:pic>
        <p:nvPicPr>
          <p:cNvPr id="274" name="Image 7" descr=""/>
          <p:cNvPicPr/>
          <p:nvPr/>
        </p:nvPicPr>
        <p:blipFill>
          <a:blip r:embed="rId2"/>
          <a:stretch/>
        </p:blipFill>
        <p:spPr>
          <a:xfrm>
            <a:off x="9946080" y="6081840"/>
            <a:ext cx="1947600" cy="579600"/>
          </a:xfrm>
          <a:prstGeom prst="rect">
            <a:avLst/>
          </a:prstGeom>
          <a:ln w="0">
            <a:noFill/>
          </a:ln>
        </p:spPr>
      </p:pic>
      <p:sp>
        <p:nvSpPr>
          <p:cNvPr id="275" name="PlaceHolder 2"/>
          <p:cNvSpPr>
            <a:spLocks noGrp="1"/>
          </p:cNvSpPr>
          <p:nvPr>
            <p:ph type="body"/>
          </p:nvPr>
        </p:nvSpPr>
        <p:spPr>
          <a:xfrm>
            <a:off x="1923840" y="2203920"/>
            <a:ext cx="7997760" cy="1255680"/>
          </a:xfrm>
          <a:prstGeom prst="rect">
            <a:avLst/>
          </a:prstGeom>
          <a:noFill/>
          <a:ln w="0">
            <a:noFill/>
          </a:ln>
        </p:spPr>
        <p:txBody>
          <a:bodyPr lIns="91440" rIns="91440" tIns="45720" bIns="45720" anchor="t">
            <a:noAutofit/>
          </a:bodyPr>
          <a:p>
            <a:pPr marL="432000" indent="-324000">
              <a:lnSpc>
                <a:spcPct val="90000"/>
              </a:lnSpc>
              <a:spcBef>
                <a:spcPts val="1001"/>
              </a:spcBef>
              <a:buClr>
                <a:srgbClr val="000000"/>
              </a:buClr>
              <a:buSzPct val="45000"/>
              <a:buFont typeface="Wingdings" charset="2"/>
              <a:buChar char=""/>
              <a:tabLst>
                <a:tab algn="l" pos="0"/>
              </a:tabLst>
            </a:pPr>
            <a:r>
              <a:rPr b="1" lang="fr-FR" sz="3600" spc="-1" strike="noStrike">
                <a:solidFill>
                  <a:srgbClr val="ffa300"/>
                </a:solidFill>
                <a:latin typeface="Calibri"/>
                <a:ea typeface="Verdana"/>
              </a:rPr>
              <a:t>Titre intercalaire</a:t>
            </a:r>
            <a:endParaRPr b="0" lang="en-US" sz="3600" spc="-1" strike="noStrike">
              <a:solidFill>
                <a:srgbClr val="000000"/>
              </a:solidFill>
              <a:latin typeface="Calibri"/>
            </a:endParaRPr>
          </a:p>
        </p:txBody>
      </p:sp>
      <p:sp>
        <p:nvSpPr>
          <p:cNvPr id="276" name="PlaceHolder 3"/>
          <p:cNvSpPr>
            <a:spLocks noGrp="1"/>
          </p:cNvSpPr>
          <p:nvPr>
            <p:ph type="ftr" idx="9"/>
          </p:nvPr>
        </p:nvSpPr>
        <p:spPr>
          <a:xfrm>
            <a:off x="4166640" y="6193440"/>
            <a:ext cx="3858480" cy="455400"/>
          </a:xfrm>
          <a:prstGeom prst="rect">
            <a:avLst/>
          </a:prstGeom>
          <a:noFill/>
          <a:ln w="0">
            <a:noFill/>
          </a:ln>
        </p:spPr>
        <p:txBody>
          <a:bodyPr lIns="90000" rIns="90000" tIns="46800" bIns="46800" anchor="b">
            <a:noAutofit/>
          </a:bodyPr>
          <a:p>
            <a:pPr indent="0">
              <a:buNone/>
            </a:pPr>
            <a:endParaRPr b="0" lang="fr-FR" sz="1400" spc="-1" strike="noStrike">
              <a:solidFill>
                <a:srgbClr val="000000"/>
              </a:solidFill>
              <a:latin typeface="Times New Roman"/>
            </a:endParaRPr>
          </a:p>
        </p:txBody>
      </p:sp>
      <p:sp>
        <p:nvSpPr>
          <p:cNvPr id="277"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US" sz="1800" spc="-1" strike="noStrike">
                <a:solidFill>
                  <a:srgbClr val="000000"/>
                </a:solidFill>
                <a:latin typeface="Calibri"/>
              </a:rPr>
              <a:t>Cliquez pour éditer le format du texte-titre</a:t>
            </a:r>
            <a:endParaRPr b="0" lang="en-US" sz="18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314" name="Espace réservé du numéro de diapositive 3"/>
          <p:cNvSpPr/>
          <p:nvPr/>
        </p:nvSpPr>
        <p:spPr>
          <a:xfrm>
            <a:off x="166320" y="6367320"/>
            <a:ext cx="646200" cy="294120"/>
          </a:xfrm>
          <a:prstGeom prst="rect">
            <a:avLst/>
          </a:prstGeom>
          <a:noFill/>
          <a:ln w="0">
            <a:noFill/>
          </a:ln>
        </p:spPr>
        <p:style>
          <a:lnRef idx="0"/>
          <a:fillRef idx="0"/>
          <a:effectRef idx="0"/>
          <a:fontRef idx="minor"/>
        </p:style>
        <p:txBody>
          <a:bodyPr anchor="ctr">
            <a:noAutofit/>
          </a:bodyPr>
          <a:p>
            <a:pPr algn="r">
              <a:lnSpc>
                <a:spcPct val="100000"/>
              </a:lnSpc>
            </a:pPr>
            <a:fld id="{D0238588-3C1E-4D85-BF12-7A515E9D0A81}" type="slidenum">
              <a:rPr b="0" lang="fr-FR" sz="1200" spc="-1" strike="noStrike">
                <a:solidFill>
                  <a:srgbClr val="ffffff"/>
                </a:solidFill>
                <a:latin typeface="Verdana"/>
                <a:ea typeface="Verdana"/>
              </a:rPr>
              <a:t>&lt;numéro&gt;</a:t>
            </a:fld>
            <a:endParaRPr b="0" lang="fr-FR" sz="1200" spc="-1" strike="noStrike">
              <a:solidFill>
                <a:srgbClr val="ffffff"/>
              </a:solidFill>
              <a:latin typeface="Arial"/>
            </a:endParaRPr>
          </a:p>
        </p:txBody>
      </p:sp>
      <p:sp>
        <p:nvSpPr>
          <p:cNvPr id="315"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Titre de la page</a:t>
            </a:r>
            <a:br>
              <a:rPr sz="2800"/>
            </a:br>
            <a:endParaRPr b="0" lang="en-US" sz="2800" spc="-1" strike="noStrike">
              <a:solidFill>
                <a:srgbClr val="000000"/>
              </a:solidFill>
              <a:latin typeface="Calibri"/>
            </a:endParaRPr>
          </a:p>
        </p:txBody>
      </p:sp>
      <p:sp>
        <p:nvSpPr>
          <p:cNvPr id="316" name="Parallélogramme 5"/>
          <p:cNvSpPr/>
          <p:nvPr/>
        </p:nvSpPr>
        <p:spPr>
          <a:xfrm>
            <a:off x="9276480" y="-3240"/>
            <a:ext cx="2924640" cy="1232280"/>
          </a:xfrm>
          <a:custGeom>
            <a:avLst/>
            <a:gdLst>
              <a:gd name="textAreaLeft" fmla="*/ 0 w 2924640"/>
              <a:gd name="textAreaRight" fmla="*/ 2925000 w 2924640"/>
              <a:gd name="textAreaTop" fmla="*/ 0 h 1232280"/>
              <a:gd name="textAreaBottom" fmla="*/ 1232640 h 1232280"/>
            </a:gdLst>
            <a:ahLst/>
            <a:rect l="textAreaLeft" t="textAreaTop" r="textAreaRight" b="textAreaBottom"/>
            <a:pathLst>
              <a:path w="2962768" h="1232496">
                <a:moveTo>
                  <a:pt x="0" y="1232496"/>
                </a:moveTo>
                <a:lnTo>
                  <a:pt x="728065" y="3175"/>
                </a:lnTo>
                <a:lnTo>
                  <a:pt x="2959841" y="0"/>
                </a:lnTo>
                <a:cubicBezTo>
                  <a:pt x="2957435" y="410832"/>
                  <a:pt x="2964678" y="821664"/>
                  <a:pt x="2962272" y="1232496"/>
                </a:cubicBezTo>
                <a:lnTo>
                  <a:pt x="0" y="1232496"/>
                </a:lnTo>
                <a:close/>
              </a:path>
            </a:pathLst>
          </a:cu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317" name="Parallélogramme 8"/>
          <p:cNvSpPr/>
          <p:nvPr/>
        </p:nvSpPr>
        <p:spPr>
          <a:xfrm>
            <a:off x="-15840" y="5911200"/>
            <a:ext cx="1752480" cy="949320"/>
          </a:xfrm>
          <a:custGeom>
            <a:avLst/>
            <a:gdLst>
              <a:gd name="textAreaLeft" fmla="*/ 0 w 1752480"/>
              <a:gd name="textAreaRight" fmla="*/ 1752840 w 1752480"/>
              <a:gd name="textAreaTop" fmla="*/ 0 h 949320"/>
              <a:gd name="textAreaBottom" fmla="*/ 949680 h 949320"/>
            </a:gdLst>
            <a:ahLst/>
            <a:rect l="textAreaLeft" t="textAreaTop" r="textAreaRight" b="textAreaBottom"/>
            <a:pathLst>
              <a:path w="1752953" h="949852">
                <a:moveTo>
                  <a:pt x="0" y="949852"/>
                </a:moveTo>
                <a:lnTo>
                  <a:pt x="11394" y="0"/>
                </a:lnTo>
                <a:lnTo>
                  <a:pt x="1752953" y="0"/>
                </a:lnTo>
                <a:lnTo>
                  <a:pt x="1192284" y="946677"/>
                </a:lnTo>
                <a:lnTo>
                  <a:pt x="0" y="949852"/>
                </a:lnTo>
                <a:close/>
              </a:path>
            </a:pathLst>
          </a:custGeom>
          <a:solidFill>
            <a:srgbClr val="ffa300"/>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318" name="PlaceHolder 2"/>
          <p:cNvSpPr>
            <a:spLocks noGrp="1"/>
          </p:cNvSpPr>
          <p:nvPr>
            <p:ph type="ftr" idx="10"/>
          </p:nvPr>
        </p:nvSpPr>
        <p:spPr>
          <a:xfrm>
            <a:off x="4166640" y="6193440"/>
            <a:ext cx="3858480" cy="455400"/>
          </a:xfrm>
          <a:prstGeom prst="rect">
            <a:avLst/>
          </a:prstGeom>
          <a:noFill/>
          <a:ln w="0">
            <a:noFill/>
          </a:ln>
        </p:spPr>
        <p:txBody>
          <a:bodyPr lIns="90000" rIns="90000" tIns="46800" bIns="46800" anchor="b">
            <a:noAutofit/>
          </a:bodyPr>
          <a:p>
            <a:pPr indent="0">
              <a:buNone/>
            </a:pPr>
            <a:endParaRPr b="0" lang="fr-FR" sz="1400" spc="-1" strike="noStrike">
              <a:solidFill>
                <a:srgbClr val="ffffff"/>
              </a:solidFill>
              <a:latin typeface="Times New Roman"/>
            </a:endParaRPr>
          </a:p>
        </p:txBody>
      </p:sp>
      <p:sp>
        <p:nvSpPr>
          <p:cNvPr id="319" name="PlaceHolder 3"/>
          <p:cNvSpPr>
            <a:spLocks noGrp="1"/>
          </p:cNvSpPr>
          <p:nvPr>
            <p:ph type="body"/>
          </p:nvPr>
        </p:nvSpPr>
        <p:spPr>
          <a:xfrm>
            <a:off x="683280" y="1386000"/>
            <a:ext cx="10799640" cy="4325760"/>
          </a:xfrm>
          <a:prstGeom prst="rect">
            <a:avLst/>
          </a:prstGeom>
          <a:noFill/>
          <a:ln w="0">
            <a:noFill/>
          </a:ln>
        </p:spPr>
        <p:txBody>
          <a:bodyPr lIns="91440" rIns="91440" tIns="45720" bIns="45720" anchor="t">
            <a:noAutofit/>
          </a:bodyPr>
          <a:p>
            <a:pPr marL="432000" indent="-324000">
              <a:lnSpc>
                <a:spcPct val="90000"/>
              </a:lnSpc>
              <a:spcBef>
                <a:spcPts val="1001"/>
              </a:spcBef>
              <a:buClr>
                <a:srgbClr val="ffffff"/>
              </a:buClr>
              <a:buSzPct val="45000"/>
              <a:buFont typeface="Wingdings" charset="2"/>
              <a:buChar char=""/>
            </a:pPr>
            <a:r>
              <a:rPr b="0" lang="fr-FR" sz="2800" spc="-1" strike="noStrike">
                <a:solidFill>
                  <a:srgbClr val="d9d9d9"/>
                </a:solidFill>
                <a:latin typeface="Calibri"/>
              </a:rPr>
              <a:t>Modifier les styles du texte du masque</a:t>
            </a:r>
            <a:endParaRPr b="0" lang="en-US" sz="2800" spc="-1" strike="noStrike">
              <a:solidFill>
                <a:srgbClr val="000000"/>
              </a:solidFill>
              <a:latin typeface="Calibri"/>
            </a:endParaRPr>
          </a:p>
          <a:p>
            <a:pPr lvl="1" marL="864000" indent="-324000">
              <a:lnSpc>
                <a:spcPct val="90000"/>
              </a:lnSpc>
              <a:spcBef>
                <a:spcPts val="499"/>
              </a:spcBef>
              <a:buClr>
                <a:srgbClr val="ffffff"/>
              </a:buClr>
              <a:buSzPct val="75000"/>
              <a:buFont typeface="Symbol" charset="2"/>
              <a:buChar char=""/>
            </a:pPr>
            <a:r>
              <a:rPr b="0" lang="fr-FR" sz="2400" spc="-1" strike="noStrike">
                <a:solidFill>
                  <a:srgbClr val="d9d9d9"/>
                </a:solidFill>
                <a:latin typeface="Calibri"/>
              </a:rPr>
              <a:t>Deuxième niveau</a:t>
            </a:r>
            <a:endParaRPr b="0" lang="en-US" sz="2400" spc="-1" strike="noStrike">
              <a:solidFill>
                <a:srgbClr val="000000"/>
              </a:solidFill>
              <a:latin typeface="Calibri"/>
            </a:endParaRPr>
          </a:p>
          <a:p>
            <a:pPr lvl="2" marL="1296000" indent="-288000">
              <a:lnSpc>
                <a:spcPct val="90000"/>
              </a:lnSpc>
              <a:spcBef>
                <a:spcPts val="499"/>
              </a:spcBef>
              <a:buClr>
                <a:srgbClr val="ffffff"/>
              </a:buClr>
              <a:buSzPct val="45000"/>
              <a:buFont typeface="Wingdings" charset="2"/>
              <a:buChar char=""/>
            </a:pPr>
            <a:r>
              <a:rPr b="0" lang="fr-FR" sz="2000" spc="-1" strike="noStrike">
                <a:solidFill>
                  <a:srgbClr val="d9d9d9"/>
                </a:solidFill>
                <a:latin typeface="Calibri"/>
              </a:rPr>
              <a:t>Troisième niveau</a:t>
            </a:r>
            <a:endParaRPr b="0" lang="en-US" sz="2000" spc="-1" strike="noStrike">
              <a:solidFill>
                <a:srgbClr val="000000"/>
              </a:solidFill>
              <a:latin typeface="Calibri"/>
            </a:endParaRPr>
          </a:p>
          <a:p>
            <a:pPr lvl="3" marL="1728000" indent="-216000">
              <a:lnSpc>
                <a:spcPct val="90000"/>
              </a:lnSpc>
              <a:spcBef>
                <a:spcPts val="499"/>
              </a:spcBef>
              <a:buClr>
                <a:srgbClr val="ffffff"/>
              </a:buClr>
              <a:buSzPct val="75000"/>
              <a:buFont typeface="Symbol" charset="2"/>
              <a:buChar char=""/>
            </a:pPr>
            <a:r>
              <a:rPr b="0" lang="fr-FR" sz="1800" spc="-1" strike="noStrike">
                <a:solidFill>
                  <a:srgbClr val="d9d9d9"/>
                </a:solidFill>
                <a:latin typeface="Calibri"/>
              </a:rPr>
              <a:t>Quatrième niveau</a:t>
            </a:r>
            <a:endParaRPr b="0" lang="en-US" sz="1800" spc="-1" strike="noStrike">
              <a:solidFill>
                <a:srgbClr val="000000"/>
              </a:solidFill>
              <a:latin typeface="Calibri"/>
            </a:endParaRPr>
          </a:p>
          <a:p>
            <a:pPr lvl="4" marL="2160000" indent="-216000">
              <a:lnSpc>
                <a:spcPct val="90000"/>
              </a:lnSpc>
              <a:spcBef>
                <a:spcPts val="499"/>
              </a:spcBef>
              <a:buClr>
                <a:srgbClr val="ffffff"/>
              </a:buClr>
              <a:buSzPct val="45000"/>
              <a:buFont typeface="Wingdings" charset="2"/>
              <a:buChar char=""/>
            </a:pPr>
            <a:r>
              <a:rPr b="0" lang="fr-FR" sz="1800" spc="-1" strike="noStrike">
                <a:solidFill>
                  <a:srgbClr val="d9d9d9"/>
                </a:solidFill>
                <a:latin typeface="Calibri"/>
              </a:rPr>
              <a:t>Cinquième niveau</a:t>
            </a:r>
            <a:endParaRPr b="0" lang="en-US" sz="1800" spc="-1" strike="noStrike">
              <a:solidFill>
                <a:srgbClr val="000000"/>
              </a:solidFill>
              <a:latin typeface="Calibri"/>
            </a:endParaRPr>
          </a:p>
        </p:txBody>
      </p:sp>
      <p:pic>
        <p:nvPicPr>
          <p:cNvPr id="320" name="Image 7" descr=""/>
          <p:cNvPicPr/>
          <p:nvPr/>
        </p:nvPicPr>
        <p:blipFill>
          <a:blip r:embed="rId2"/>
          <a:stretch/>
        </p:blipFill>
        <p:spPr>
          <a:xfrm>
            <a:off x="9946080" y="6081840"/>
            <a:ext cx="1947600" cy="579600"/>
          </a:xfrm>
          <a:prstGeom prst="rect">
            <a:avLst/>
          </a:prstGeom>
          <a:ln w="0">
            <a:noFill/>
          </a:ln>
        </p:spPr>
      </p:pic>
      <p:sp>
        <p:nvSpPr>
          <p:cNvPr id="321" name=""/>
          <p:cNvSpPr txBox="1"/>
          <p:nvPr/>
        </p:nvSpPr>
        <p:spPr>
          <a:xfrm>
            <a:off x="-197640" y="6221880"/>
            <a:ext cx="991440" cy="427320"/>
          </a:xfrm>
          <a:prstGeom prst="rect">
            <a:avLst/>
          </a:prstGeom>
          <a:noFill/>
          <a:ln w="0">
            <a:noFill/>
          </a:ln>
        </p:spPr>
        <p:txBody>
          <a:bodyPr lIns="90000" rIns="90000" tIns="45000" bIns="45000" anchor="b">
            <a:noAutofit/>
          </a:bodyPr>
          <a:p>
            <a:pPr algn="r"/>
            <a:fld id="{5E670F2F-675F-47FF-BB4F-499222257168}" type="slidenum">
              <a:rPr b="0" lang="fr-FR" sz="1400" spc="-1" strike="noStrike">
                <a:solidFill>
                  <a:srgbClr val="000000"/>
                </a:solidFill>
                <a:latin typeface="Arial"/>
              </a:rPr>
              <a:t>&lt;numéro&gt;</a:t>
            </a:fld>
            <a:endParaRPr b="0" lang="fr-FR" sz="14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58" name="Espace réservé du numéro de diapositive 3"/>
          <p:cNvSpPr/>
          <p:nvPr/>
        </p:nvSpPr>
        <p:spPr>
          <a:xfrm>
            <a:off x="166320" y="6367320"/>
            <a:ext cx="646200" cy="294120"/>
          </a:xfrm>
          <a:prstGeom prst="rect">
            <a:avLst/>
          </a:prstGeom>
          <a:noFill/>
          <a:ln w="0">
            <a:noFill/>
          </a:ln>
        </p:spPr>
        <p:style>
          <a:lnRef idx="0"/>
          <a:fillRef idx="0"/>
          <a:effectRef idx="0"/>
          <a:fontRef idx="minor"/>
        </p:style>
        <p:txBody>
          <a:bodyPr anchor="ctr">
            <a:noAutofit/>
          </a:bodyPr>
          <a:p>
            <a:pPr algn="r">
              <a:lnSpc>
                <a:spcPct val="100000"/>
              </a:lnSpc>
            </a:pPr>
            <a:fld id="{363416FA-D546-427E-9F5A-9E7CAE463E4B}" type="slidenum">
              <a:rPr b="0" lang="fr-FR" sz="1200" spc="-1" strike="noStrike">
                <a:solidFill>
                  <a:srgbClr val="ffffff"/>
                </a:solidFill>
                <a:latin typeface="Verdana"/>
                <a:ea typeface="Verdana"/>
              </a:rPr>
              <a:t>&lt;numéro&gt;</a:t>
            </a:fld>
            <a:endParaRPr b="0" lang="fr-FR" sz="1200" spc="-1" strike="noStrike">
              <a:solidFill>
                <a:srgbClr val="000000"/>
              </a:solidFill>
              <a:latin typeface="Arial"/>
            </a:endParaRPr>
          </a:p>
        </p:txBody>
      </p:sp>
      <p:pic>
        <p:nvPicPr>
          <p:cNvPr id="359" name="Image 10" descr=""/>
          <p:cNvPicPr/>
          <p:nvPr/>
        </p:nvPicPr>
        <p:blipFill>
          <a:blip r:embed="rId2"/>
          <a:stretch/>
        </p:blipFill>
        <p:spPr>
          <a:xfrm>
            <a:off x="0" y="0"/>
            <a:ext cx="12191760" cy="6857640"/>
          </a:xfrm>
          <a:prstGeom prst="rect">
            <a:avLst/>
          </a:prstGeom>
          <a:ln w="0">
            <a:noFill/>
          </a:ln>
        </p:spPr>
      </p:pic>
      <p:sp>
        <p:nvSpPr>
          <p:cNvPr id="360" name="Rectangle 1"/>
          <p:cNvSpPr/>
          <p:nvPr/>
        </p:nvSpPr>
        <p:spPr>
          <a:xfrm>
            <a:off x="3476520" y="3073320"/>
            <a:ext cx="8727120" cy="3801960"/>
          </a:xfrm>
          <a:custGeom>
            <a:avLst/>
            <a:gdLst>
              <a:gd name="textAreaLeft" fmla="*/ 0 w 8727120"/>
              <a:gd name="textAreaRight" fmla="*/ 8727480 w 8727120"/>
              <a:gd name="textAreaTop" fmla="*/ 0 h 3801960"/>
              <a:gd name="textAreaBottom" fmla="*/ 3802320 h 3801960"/>
            </a:gdLst>
            <a:ahLst/>
            <a:rect l="textAreaLeft" t="textAreaTop" r="textAreaRight" b="textAreaBottom"/>
            <a:pathLst>
              <a:path w="8730676" h="3815183">
                <a:moveTo>
                  <a:pt x="2238375" y="9525"/>
                </a:moveTo>
                <a:lnTo>
                  <a:pt x="8718550" y="0"/>
                </a:lnTo>
                <a:cubicBezTo>
                  <a:pt x="8717492" y="1261533"/>
                  <a:pt x="8731678" y="2553650"/>
                  <a:pt x="8730620" y="3815183"/>
                </a:cubicBezTo>
                <a:lnTo>
                  <a:pt x="441325" y="3804468"/>
                </a:lnTo>
                <a:cubicBezTo>
                  <a:pt x="155575" y="3340918"/>
                  <a:pt x="260350" y="3505200"/>
                  <a:pt x="0" y="3108325"/>
                </a:cubicBezTo>
                <a:lnTo>
                  <a:pt x="2238375" y="9525"/>
                </a:lnTo>
                <a:close/>
              </a:path>
            </a:pathLst>
          </a:custGeom>
          <a:solidFill>
            <a:srgbClr val="000000"/>
          </a:solidFill>
          <a:ln w="12600">
            <a:noFill/>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361" name="Rectangle 5"/>
          <p:cNvSpPr/>
          <p:nvPr/>
        </p:nvSpPr>
        <p:spPr>
          <a:xfrm>
            <a:off x="6267600" y="4571640"/>
            <a:ext cx="544680" cy="90360"/>
          </a:xfrm>
          <a:prstGeom prst="rect">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362" name="PlaceHolder 1"/>
          <p:cNvSpPr>
            <a:spLocks noGrp="1"/>
          </p:cNvSpPr>
          <p:nvPr>
            <p:ph type="body"/>
          </p:nvPr>
        </p:nvSpPr>
        <p:spPr>
          <a:xfrm>
            <a:off x="6241320" y="3579480"/>
            <a:ext cx="4328280" cy="1255680"/>
          </a:xfrm>
          <a:prstGeom prst="rect">
            <a:avLst/>
          </a:prstGeom>
          <a:noFill/>
          <a:ln w="0">
            <a:noFill/>
          </a:ln>
        </p:spPr>
        <p:txBody>
          <a:bodyPr lIns="91440" rIns="91440" tIns="45720" bIns="45720" anchor="t">
            <a:noAutofit/>
          </a:bodyPr>
          <a:p>
            <a:pPr marL="432000" indent="-324000">
              <a:lnSpc>
                <a:spcPct val="90000"/>
              </a:lnSpc>
              <a:spcBef>
                <a:spcPts val="1001"/>
              </a:spcBef>
              <a:buClr>
                <a:srgbClr val="000000"/>
              </a:buClr>
              <a:buSzPct val="45000"/>
              <a:buFont typeface="Wingdings" charset="2"/>
              <a:buChar char=""/>
              <a:tabLst>
                <a:tab algn="l" pos="0"/>
              </a:tabLst>
            </a:pPr>
            <a:r>
              <a:rPr b="1" lang="fr-FR" sz="3200" spc="-1" strike="noStrike">
                <a:solidFill>
                  <a:srgbClr val="80276c"/>
                </a:solidFill>
                <a:latin typeface="Calibri"/>
                <a:ea typeface="Verdana"/>
              </a:rPr>
              <a:t>Titre Powerpoint</a:t>
            </a:r>
            <a:endParaRPr b="0" lang="en-US" sz="3200" spc="-1" strike="noStrike">
              <a:solidFill>
                <a:srgbClr val="000000"/>
              </a:solidFill>
              <a:latin typeface="Calibri"/>
            </a:endParaRPr>
          </a:p>
        </p:txBody>
      </p:sp>
      <p:sp>
        <p:nvSpPr>
          <p:cNvPr id="363" name="PlaceHolder 2"/>
          <p:cNvSpPr>
            <a:spLocks noGrp="1"/>
          </p:cNvSpPr>
          <p:nvPr>
            <p:ph type="body"/>
          </p:nvPr>
        </p:nvSpPr>
        <p:spPr>
          <a:xfrm>
            <a:off x="6241320" y="5167080"/>
            <a:ext cx="5225400" cy="384840"/>
          </a:xfrm>
          <a:prstGeom prst="rect">
            <a:avLst/>
          </a:prstGeom>
          <a:noFill/>
          <a:ln w="0">
            <a:noFill/>
          </a:ln>
        </p:spPr>
        <p:txBody>
          <a:bodyPr lIns="91440" rIns="91440" tIns="45720" bIns="45720" anchor="t">
            <a:normAutofit/>
          </a:bodyPr>
          <a:p>
            <a:pPr indent="0">
              <a:lnSpc>
                <a:spcPct val="90000"/>
              </a:lnSpc>
              <a:spcBef>
                <a:spcPts val="1001"/>
              </a:spcBef>
              <a:buNone/>
              <a:tabLst>
                <a:tab algn="l" pos="0"/>
              </a:tabLst>
            </a:pPr>
            <a:r>
              <a:rPr b="0" lang="fr-FR" sz="1600" spc="-1" strike="noStrike">
                <a:solidFill>
                  <a:srgbClr val="80276c"/>
                </a:solidFill>
                <a:latin typeface="Calibri"/>
                <a:ea typeface="Verdana"/>
              </a:rPr>
              <a:t>Texte</a:t>
            </a:r>
            <a:endParaRPr b="0" lang="en-US" sz="1600" spc="-1" strike="noStrike">
              <a:solidFill>
                <a:srgbClr val="000000"/>
              </a:solidFill>
              <a:latin typeface="Calibri"/>
            </a:endParaRPr>
          </a:p>
        </p:txBody>
      </p:sp>
      <p:sp>
        <p:nvSpPr>
          <p:cNvPr id="364" name="PlaceHolder 3"/>
          <p:cNvSpPr>
            <a:spLocks noGrp="1"/>
          </p:cNvSpPr>
          <p:nvPr>
            <p:ph type="body"/>
          </p:nvPr>
        </p:nvSpPr>
        <p:spPr>
          <a:xfrm>
            <a:off x="6241320" y="5666040"/>
            <a:ext cx="2398680" cy="330120"/>
          </a:xfrm>
          <a:prstGeom prst="rect">
            <a:avLst/>
          </a:prstGeom>
          <a:noFill/>
          <a:ln w="0">
            <a:noFill/>
          </a:ln>
        </p:spPr>
        <p:txBody>
          <a:bodyPr lIns="91440" rIns="91440" tIns="45720" bIns="45720" anchor="t">
            <a:normAutofit/>
          </a:bodyPr>
          <a:p>
            <a:pPr indent="0">
              <a:lnSpc>
                <a:spcPct val="90000"/>
              </a:lnSpc>
              <a:spcBef>
                <a:spcPts val="1001"/>
              </a:spcBef>
              <a:buNone/>
              <a:tabLst>
                <a:tab algn="l" pos="0"/>
              </a:tabLst>
            </a:pPr>
            <a:r>
              <a:rPr b="0" lang="fr-FR" sz="1600" spc="-1" strike="noStrike">
                <a:solidFill>
                  <a:srgbClr val="ffa300"/>
                </a:solidFill>
                <a:latin typeface="Calibri"/>
                <a:ea typeface="Verdana"/>
              </a:rPr>
              <a:t>Date</a:t>
            </a:r>
            <a:endParaRPr b="0" lang="en-US" sz="1600" spc="-1" strike="noStrike">
              <a:solidFill>
                <a:srgbClr val="000000"/>
              </a:solidFill>
              <a:latin typeface="Calibri"/>
            </a:endParaRPr>
          </a:p>
        </p:txBody>
      </p:sp>
      <p:pic>
        <p:nvPicPr>
          <p:cNvPr id="365" name="Image 13" descr=""/>
          <p:cNvPicPr/>
          <p:nvPr/>
        </p:nvPicPr>
        <p:blipFill>
          <a:blip r:embed="rId3"/>
          <a:stretch/>
        </p:blipFill>
        <p:spPr>
          <a:xfrm>
            <a:off x="9946080" y="6081840"/>
            <a:ext cx="1947600" cy="579600"/>
          </a:xfrm>
          <a:prstGeom prst="rect">
            <a:avLst/>
          </a:prstGeom>
          <a:ln w="0">
            <a:noFill/>
          </a:ln>
        </p:spPr>
      </p:pic>
      <p:sp>
        <p:nvSpPr>
          <p:cNvPr id="366"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en-US" sz="1800" spc="-1" strike="noStrike">
                <a:solidFill>
                  <a:srgbClr val="000000"/>
                </a:solidFill>
                <a:latin typeface="Calibri"/>
              </a:rPr>
              <a:t>Cliquez pour éditer le format du texte-titre</a:t>
            </a:r>
            <a:endParaRPr b="0" lang="en-US" sz="18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Lst>
</p:sldMaster>
</file>

<file path=ppt/slides/_rels/slide1.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30.png"/><Relationship Id="rId2" Type="http://schemas.openxmlformats.org/officeDocument/2006/relationships/slideLayout" Target="../slideLayouts/slideLayout13.xml"/>
</Relationships>
</file>

<file path=ppt/slides/_rels/slide100.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image" Target="../media/image114.png"/><Relationship Id="rId4" Type="http://schemas.openxmlformats.org/officeDocument/2006/relationships/image" Target="../media/image119.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slideLayout" Target="../slideLayouts/slideLayout13.xml"/>
</Relationships>
</file>

<file path=ppt/slides/_rels/slide101.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image" Target="../media/image114.png"/><Relationship Id="rId4" Type="http://schemas.openxmlformats.org/officeDocument/2006/relationships/image" Target="../media/image120.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slideLayout" Target="../slideLayouts/slideLayout13.xml"/>
</Relationships>
</file>

<file path=ppt/slides/_rels/slide102.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image" Target="../media/image114.png"/><Relationship Id="rId4" Type="http://schemas.openxmlformats.org/officeDocument/2006/relationships/image" Target="../media/image121.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image" Target="../media/image122.png"/><Relationship Id="rId8" Type="http://schemas.openxmlformats.org/officeDocument/2006/relationships/slideLayout" Target="../slideLayouts/slideLayout13.xml"/>
</Relationships>
</file>

<file path=ppt/slides/_rels/slide103.xml.rels><?xml version="1.0" encoding="UTF-8"?>
<Relationships xmlns="http://schemas.openxmlformats.org/package/2006/relationships"><Relationship Id="rId1" Type="http://schemas.openxmlformats.org/officeDocument/2006/relationships/image" Target="../media/image100.png"/><Relationship Id="rId2" Type="http://schemas.openxmlformats.org/officeDocument/2006/relationships/slideLayout" Target="../slideLayouts/slideLayout13.xml"/><Relationship Id="rId3" Type="http://schemas.openxmlformats.org/officeDocument/2006/relationships/notesSlide" Target="../notesSlides/notesSlide103.xml"/>
</Relationships>
</file>

<file path=ppt/slides/_rels/slide104.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image" Target="../media/image114.png"/><Relationship Id="rId4" Type="http://schemas.openxmlformats.org/officeDocument/2006/relationships/image" Target="../media/image123.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image" Target="../media/image122.png"/><Relationship Id="rId8" Type="http://schemas.openxmlformats.org/officeDocument/2006/relationships/slideLayout" Target="../slideLayouts/slideLayout13.xml"/>
</Relationships>
</file>

<file path=ppt/slides/_rels/slide105.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image" Target="../media/image114.png"/><Relationship Id="rId4" Type="http://schemas.openxmlformats.org/officeDocument/2006/relationships/image" Target="../media/image124.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image" Target="../media/image122.png"/><Relationship Id="rId8" Type="http://schemas.openxmlformats.org/officeDocument/2006/relationships/slideLayout" Target="../slideLayouts/slideLayout13.xml"/>
</Relationships>
</file>

<file path=ppt/slides/_rels/slide106.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4.png"/><Relationship Id="rId3" Type="http://schemas.openxmlformats.org/officeDocument/2006/relationships/image" Target="../media/image113.png"/><Relationship Id="rId4" Type="http://schemas.openxmlformats.org/officeDocument/2006/relationships/image" Target="../media/image125.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image" Target="../media/image122.png"/><Relationship Id="rId8" Type="http://schemas.openxmlformats.org/officeDocument/2006/relationships/slideLayout" Target="../slideLayouts/slideLayout13.xml"/>
</Relationships>
</file>

<file path=ppt/slides/_rels/slide107.xml.rels><?xml version="1.0" encoding="UTF-8"?>
<Relationships xmlns="http://schemas.openxmlformats.org/package/2006/relationships"><Relationship Id="rId1" Type="http://schemas.openxmlformats.org/officeDocument/2006/relationships/image" Target="../media/image100.png"/><Relationship Id="rId2" Type="http://schemas.openxmlformats.org/officeDocument/2006/relationships/slideLayout" Target="../slideLayouts/slideLayout13.xml"/>
</Relationships>
</file>

<file path=ppt/slides/_rels/slide108.xml.rels><?xml version="1.0" encoding="UTF-8"?>
<Relationships xmlns="http://schemas.openxmlformats.org/package/2006/relationships"><Relationship Id="rId1" Type="http://schemas.openxmlformats.org/officeDocument/2006/relationships/image" Target="../media/image100.png"/><Relationship Id="rId2" Type="http://schemas.openxmlformats.org/officeDocument/2006/relationships/slideLayout" Target="../slideLayouts/slideLayout13.xml"/>
</Relationships>
</file>

<file path=ppt/slides/_rels/slide109.xml.rels><?xml version="1.0" encoding="UTF-8"?>
<Relationships xmlns="http://schemas.openxmlformats.org/package/2006/relationships"><Relationship Id="rId1" Type="http://schemas.openxmlformats.org/officeDocument/2006/relationships/image" Target="../media/image100.png"/><Relationship Id="rId2"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0.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4.png"/><Relationship Id="rId3" Type="http://schemas.openxmlformats.org/officeDocument/2006/relationships/image" Target="../media/image113.png"/><Relationship Id="rId4" Type="http://schemas.openxmlformats.org/officeDocument/2006/relationships/image" Target="../media/image125.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image" Target="../media/image122.png"/><Relationship Id="rId8" Type="http://schemas.openxmlformats.org/officeDocument/2006/relationships/slideLayout" Target="../slideLayouts/slideLayout13.xml"/>
</Relationships>
</file>

<file path=ppt/slides/_rels/slide111.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4.png"/><Relationship Id="rId3" Type="http://schemas.openxmlformats.org/officeDocument/2006/relationships/image" Target="../media/image113.png"/><Relationship Id="rId4" Type="http://schemas.openxmlformats.org/officeDocument/2006/relationships/image" Target="../media/image126.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image" Target="../media/image127.png"/><Relationship Id="rId8" Type="http://schemas.openxmlformats.org/officeDocument/2006/relationships/slideLayout" Target="../slideLayouts/slideLayout13.xml"/>
</Relationships>
</file>

<file path=ppt/slides/_rels/slide112.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4.png"/><Relationship Id="rId3" Type="http://schemas.openxmlformats.org/officeDocument/2006/relationships/image" Target="../media/image113.png"/><Relationship Id="rId4" Type="http://schemas.openxmlformats.org/officeDocument/2006/relationships/image" Target="../media/image128.png"/><Relationship Id="rId5" Type="http://schemas.openxmlformats.org/officeDocument/2006/relationships/image" Target="../media/image129.png"/><Relationship Id="rId6" Type="http://schemas.openxmlformats.org/officeDocument/2006/relationships/image" Target="../media/image130.png"/><Relationship Id="rId7" Type="http://schemas.openxmlformats.org/officeDocument/2006/relationships/image" Target="../media/image131.png"/><Relationship Id="rId8" Type="http://schemas.openxmlformats.org/officeDocument/2006/relationships/image" Target="../media/image100.png"/><Relationship Id="rId9"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10" Type="http://schemas.openxmlformats.org/officeDocument/2006/relationships/image" Target="../media/image132.png"/><Relationship Id="rId11" Type="http://schemas.openxmlformats.org/officeDocument/2006/relationships/slideLayout" Target="../slideLayouts/slideLayout13.xml"/>
</Relationships>
</file>

<file path=ppt/slides/_rels/slide113.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4.png"/><Relationship Id="rId3" Type="http://schemas.openxmlformats.org/officeDocument/2006/relationships/image" Target="../media/image113.png"/><Relationship Id="rId4" Type="http://schemas.openxmlformats.org/officeDocument/2006/relationships/image" Target="../media/image133.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image" Target="../media/image132.png"/><Relationship Id="rId8" Type="http://schemas.openxmlformats.org/officeDocument/2006/relationships/slideLayout" Target="../slideLayouts/slideLayout13.xml"/>
</Relationships>
</file>

<file path=ppt/slides/_rels/slide114.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4.png"/><Relationship Id="rId3" Type="http://schemas.openxmlformats.org/officeDocument/2006/relationships/image" Target="../media/image113.png"/><Relationship Id="rId4" Type="http://schemas.openxmlformats.org/officeDocument/2006/relationships/image" Target="../media/image100.png"/><Relationship Id="rId5"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6" Type="http://schemas.openxmlformats.org/officeDocument/2006/relationships/image" Target="../media/image127.png"/><Relationship Id="rId7" Type="http://schemas.openxmlformats.org/officeDocument/2006/relationships/slideLayout" Target="../slideLayouts/slideLayout13.xml"/>
</Relationships>
</file>

<file path=ppt/slides/_rels/slide115.xml.rels><?xml version="1.0" encoding="UTF-8"?>
<Relationships xmlns="http://schemas.openxmlformats.org/package/2006/relationships"><Relationship Id="rId1" Type="http://schemas.openxmlformats.org/officeDocument/2006/relationships/image" Target="../media/image134.png"/><Relationship Id="rId2" Type="http://schemas.openxmlformats.org/officeDocument/2006/relationships/image" Target="../media/image100.png"/><Relationship Id="rId3" Type="http://schemas.openxmlformats.org/officeDocument/2006/relationships/slideLayout" Target="../slideLayouts/slideLayout85.xml"/>
</Relationships>
</file>

<file path=ppt/slides/_rels/slide116.xml.rels><?xml version="1.0" encoding="UTF-8"?>
<Relationships xmlns="http://schemas.openxmlformats.org/package/2006/relationships"><Relationship Id="rId1" Type="http://schemas.openxmlformats.org/officeDocument/2006/relationships/image" Target="../media/image100.png"/><Relationship Id="rId2" Type="http://schemas.openxmlformats.org/officeDocument/2006/relationships/slideLayout" Target="../slideLayouts/slideLayout13.xml"/>
</Relationships>
</file>

<file path=ppt/slides/_rels/slide117.xml.rels><?xml version="1.0" encoding="UTF-8"?>
<Relationships xmlns="http://schemas.openxmlformats.org/package/2006/relationships"><Relationship Id="rId1" Type="http://schemas.openxmlformats.org/officeDocument/2006/relationships/image" Target="../media/image100.png"/><Relationship Id="rId2" Type="http://schemas.openxmlformats.org/officeDocument/2006/relationships/slideLayout" Target="../slideLayouts/slideLayout13.xml"/>
</Relationships>
</file>

<file path=ppt/slides/_rels/slide118.xml.rels><?xml version="1.0" encoding="UTF-8"?>
<Relationships xmlns="http://schemas.openxmlformats.org/package/2006/relationships"><Relationship Id="rId1" Type="http://schemas.openxmlformats.org/officeDocument/2006/relationships/image" Target="../media/image100.png"/><Relationship Id="rId2" Type="http://schemas.openxmlformats.org/officeDocument/2006/relationships/slideLayout" Target="../slideLayouts/slideLayout13.xml"/><Relationship Id="rId3" Type="http://schemas.openxmlformats.org/officeDocument/2006/relationships/notesSlide" Target="../notesSlides/notesSlide118.xml"/>
</Relationships>
</file>

<file path=ppt/slides/_rels/slide119.xml.rels><?xml version="1.0" encoding="UTF-8"?>
<Relationships xmlns="http://schemas.openxmlformats.org/package/2006/relationships"><Relationship Id="rId1" Type="http://schemas.openxmlformats.org/officeDocument/2006/relationships/image" Target="../media/image100.png"/><Relationship Id="rId2" Type="http://schemas.openxmlformats.org/officeDocument/2006/relationships/slideLayout" Target="../slideLayouts/slideLayout13.xml"/><Relationship Id="rId3" Type="http://schemas.openxmlformats.org/officeDocument/2006/relationships/notesSlide" Target="../notesSlides/notesSlide119.xml"/>
</Relationships>
</file>

<file path=ppt/slides/_rels/slide12.xml.rels><?xml version="1.0" encoding="UTF-8"?>
<Relationships xmlns="http://schemas.openxmlformats.org/package/2006/relationships"><Relationship Id="rId1" Type="http://schemas.openxmlformats.org/officeDocument/2006/relationships/image" Target="../media/image31.png"/><Relationship Id="rId2" Type="http://schemas.openxmlformats.org/officeDocument/2006/relationships/image" Target="../media/image32.png"/><Relationship Id="rId3" Type="http://schemas.openxmlformats.org/officeDocument/2006/relationships/image" Target="../media/image29.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slideLayout" Target="../slideLayouts/slideLayout13.xml"/><Relationship Id="rId8" Type="http://schemas.openxmlformats.org/officeDocument/2006/relationships/notesSlide" Target="../notesSlides/notesSlide12.xml"/>
</Relationships>
</file>

<file path=ppt/slides/_rels/slide120.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18.png"/><Relationship Id="rId10" Type="http://schemas.openxmlformats.org/officeDocument/2006/relationships/image" Target="../media/image21.png"/><Relationship Id="rId11" Type="http://schemas.openxmlformats.org/officeDocument/2006/relationships/image" Target="../media/image22.png"/><Relationship Id="rId12" Type="http://schemas.openxmlformats.org/officeDocument/2006/relationships/image" Target="../media/image23.png"/><Relationship Id="rId13"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image" Target="../media/image31.png"/><Relationship Id="rId2" Type="http://schemas.openxmlformats.org/officeDocument/2006/relationships/image" Target="../media/image32.png"/><Relationship Id="rId3" Type="http://schemas.openxmlformats.org/officeDocument/2006/relationships/image" Target="../media/image29.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slideLayout" Target="../slideLayouts/slideLayout13.xml"/><Relationship Id="rId8"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5.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slideLayout" Target="../slideLayouts/slideLayout13.xml"/><Relationship Id="rId3"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slideLayout" Target="../slideLayouts/slideLayout13.xml"/><Relationship Id="rId3"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34.png"/><Relationship Id="rId3" Type="http://schemas.openxmlformats.org/officeDocument/2006/relationships/slideLayout" Target="../slideLayouts/slideLayout13.xml"/><Relationship Id="rId4"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image" Target="../media/image35.png"/><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6.png"/><Relationship Id="rId5"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slideLayout" Target="../slideLayouts/slideLayout13.xml"/><Relationship Id="rId3"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hyperlink" Target="https://pad.lamyne.org/Formation_ACV_27062023?edit" TargetMode="External"/><Relationship Id="rId2" Type="http://schemas.openxmlformats.org/officeDocument/2006/relationships/image" Target="../media/image11.png"/><Relationship Id="rId3"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image" Target="../media/image37.png"/><Relationship Id="rId2" Type="http://schemas.openxmlformats.org/officeDocument/2006/relationships/image" Target="../media/image33.png"/><Relationship Id="rId3" Type="http://schemas.openxmlformats.org/officeDocument/2006/relationships/slideLayout" Target="../slideLayouts/slideLayout13.xml"/><Relationship Id="rId4"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image" Target="../media/image38.png"/><Relationship Id="rId2" Type="http://schemas.openxmlformats.org/officeDocument/2006/relationships/image" Target="../media/image39.png"/><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42.png"/><Relationship Id="rId6" Type="http://schemas.openxmlformats.org/officeDocument/2006/relationships/image" Target="../media/image43.png"/><Relationship Id="rId7" Type="http://schemas.openxmlformats.org/officeDocument/2006/relationships/image" Target="../media/image44.png"/><Relationship Id="rId8" Type="http://schemas.openxmlformats.org/officeDocument/2006/relationships/image" Target="../media/image33.png"/><Relationship Id="rId9" Type="http://schemas.openxmlformats.org/officeDocument/2006/relationships/image" Target="../media/image45.png"/><Relationship Id="rId10" Type="http://schemas.openxmlformats.org/officeDocument/2006/relationships/image" Target="../media/image46.png"/><Relationship Id="rId11" Type="http://schemas.openxmlformats.org/officeDocument/2006/relationships/image" Target="../media/image47.png"/><Relationship Id="rId12" Type="http://schemas.openxmlformats.org/officeDocument/2006/relationships/slideLayout" Target="../slideLayouts/slideLayout13.xml"/><Relationship Id="rId13"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48.png"/><Relationship Id="rId3" Type="http://schemas.openxmlformats.org/officeDocument/2006/relationships/slideLayout" Target="../slideLayouts/slideLayout13.xml"/><Relationship Id="rId4"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image" Target="../media/image49.png"/><Relationship Id="rId2" Type="http://schemas.openxmlformats.org/officeDocument/2006/relationships/image" Target="../media/image33.png"/><Relationship Id="rId3" Type="http://schemas.openxmlformats.org/officeDocument/2006/relationships/image" Target="../media/image48.png"/><Relationship Id="rId4" Type="http://schemas.openxmlformats.org/officeDocument/2006/relationships/slideLayout" Target="../slideLayouts/slideLayout13.xml"/><Relationship Id="rId5" Type="http://schemas.openxmlformats.org/officeDocument/2006/relationships/notesSlide" Target="../notesSlides/notesSlide23.xml"/>
</Relationships>
</file>

<file path=ppt/slides/_rels/slide24.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48.png"/><Relationship Id="rId3" Type="http://schemas.openxmlformats.org/officeDocument/2006/relationships/slideLayout" Target="../slideLayouts/slideLayout13.xml"/><Relationship Id="rId4" Type="http://schemas.openxmlformats.org/officeDocument/2006/relationships/notesSlide" Target="../notesSlides/notesSlide24.xml"/>
</Relationships>
</file>

<file path=ppt/slides/_rels/slide25.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48.png"/><Relationship Id="rId3" Type="http://schemas.openxmlformats.org/officeDocument/2006/relationships/image" Target="../media/image36.png"/><Relationship Id="rId4" Type="http://schemas.openxmlformats.org/officeDocument/2006/relationships/image" Target="../media/image50.png"/><Relationship Id="rId5" Type="http://schemas.openxmlformats.org/officeDocument/2006/relationships/image" Target="../media/image51.png"/><Relationship Id="rId6" Type="http://schemas.openxmlformats.org/officeDocument/2006/relationships/image" Target="../media/image52.png"/><Relationship Id="rId7" Type="http://schemas.openxmlformats.org/officeDocument/2006/relationships/image" Target="../media/image53.png"/><Relationship Id="rId8" Type="http://schemas.openxmlformats.org/officeDocument/2006/relationships/image" Target="../media/image54.png"/><Relationship Id="rId9" Type="http://schemas.openxmlformats.org/officeDocument/2006/relationships/image" Target="../media/image55.png"/><Relationship Id="rId10"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48.png"/><Relationship Id="rId3" Type="http://schemas.openxmlformats.org/officeDocument/2006/relationships/slideLayout" Target="../slideLayouts/slideLayout13.xml"/><Relationship Id="rId4" Type="http://schemas.openxmlformats.org/officeDocument/2006/relationships/notesSlide" Target="../notesSlides/notesSlide26.xml"/>
</Relationships>
</file>

<file path=ppt/slides/_rels/slide27.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35.png"/><Relationship Id="rId3" Type="http://schemas.openxmlformats.org/officeDocument/2006/relationships/image" Target="../media/image48.png"/><Relationship Id="rId4" Type="http://schemas.openxmlformats.org/officeDocument/2006/relationships/image" Target="../media/image36.png"/><Relationship Id="rId5"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48.png"/><Relationship Id="rId3" Type="http://schemas.openxmlformats.org/officeDocument/2006/relationships/image" Target="../media/image56.png"/><Relationship Id="rId4" Type="http://schemas.openxmlformats.org/officeDocument/2006/relationships/image" Target="../media/image49.png"/><Relationship Id="rId5" Type="http://schemas.openxmlformats.org/officeDocument/2006/relationships/slideLayout" Target="../slideLayouts/slideLayout13.xml"/><Relationship Id="rId6" Type="http://schemas.openxmlformats.org/officeDocument/2006/relationships/notesSlide" Target="../notesSlides/notesSlide28.xml"/>
</Relationships>
</file>

<file path=ppt/slides/_rels/slide29.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48.png"/><Relationship Id="rId3" Type="http://schemas.openxmlformats.org/officeDocument/2006/relationships/image" Target="../media/image56.png"/><Relationship Id="rId4" Type="http://schemas.openxmlformats.org/officeDocument/2006/relationships/image" Target="../media/image49.png"/><Relationship Id="rId5" Type="http://schemas.openxmlformats.org/officeDocument/2006/relationships/slideLayout" Target="../slideLayouts/slideLayout13.xml"/><Relationship Id="rId6" Type="http://schemas.openxmlformats.org/officeDocument/2006/relationships/notesSlide" Target="../notesSlides/notesSlide29.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48.png"/><Relationship Id="rId3" Type="http://schemas.openxmlformats.org/officeDocument/2006/relationships/image" Target="../media/image49.png"/><Relationship Id="rId4" Type="http://schemas.openxmlformats.org/officeDocument/2006/relationships/image" Target="../media/image56.png"/><Relationship Id="rId5"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48.png"/><Relationship Id="rId3" Type="http://schemas.openxmlformats.org/officeDocument/2006/relationships/slideLayout" Target="../slideLayouts/slideLayout13.xml"/><Relationship Id="rId4" Type="http://schemas.openxmlformats.org/officeDocument/2006/relationships/notesSlide" Target="../notesSlides/notesSlide31.xml"/>
</Relationships>
</file>

<file path=ppt/slides/_rels/slide32.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18.png"/><Relationship Id="rId10" Type="http://schemas.openxmlformats.org/officeDocument/2006/relationships/image" Target="../media/image33.png"/><Relationship Id="rId11" Type="http://schemas.openxmlformats.org/officeDocument/2006/relationships/image" Target="../media/image57.png"/><Relationship Id="rId12" Type="http://schemas.openxmlformats.org/officeDocument/2006/relationships/slideLayout" Target="../slideLayouts/slideLayout13.xml"/>
</Relationships>
</file>

<file path=ppt/slides/_rels/slide33.xml.rels><?xml version="1.0" encoding="UTF-8"?>
<Relationships xmlns="http://schemas.openxmlformats.org/package/2006/relationships"><Relationship Id="rId1" Type="http://schemas.openxmlformats.org/officeDocument/2006/relationships/image" Target="../media/image58.jpeg"/><Relationship Id="rId2" Type="http://schemas.openxmlformats.org/officeDocument/2006/relationships/image" Target="../media/image33.png"/><Relationship Id="rId3" Type="http://schemas.openxmlformats.org/officeDocument/2006/relationships/image" Target="../media/image57.png"/><Relationship Id="rId4" Type="http://schemas.openxmlformats.org/officeDocument/2006/relationships/image" Target="../media/image59.png"/><Relationship Id="rId5" Type="http://schemas.openxmlformats.org/officeDocument/2006/relationships/slideLayout" Target="../slideLayouts/slideLayout13.xml"/><Relationship Id="rId6" Type="http://schemas.openxmlformats.org/officeDocument/2006/relationships/notesSlide" Target="../notesSlides/notesSlide33.xml"/>
</Relationships>
</file>

<file path=ppt/slides/_rels/slide34.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57.png"/><Relationship Id="rId3" Type="http://schemas.openxmlformats.org/officeDocument/2006/relationships/slideLayout" Target="../slideLayouts/slideLayout13.xml"/><Relationship Id="rId4" Type="http://schemas.openxmlformats.org/officeDocument/2006/relationships/notesSlide" Target="../notesSlides/notesSlide34.xml"/>
</Relationships>
</file>

<file path=ppt/slides/_rels/slide35.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57.png"/><Relationship Id="rId3" Type="http://schemas.openxmlformats.org/officeDocument/2006/relationships/image" Target="../media/image60.png"/><Relationship Id="rId4" Type="http://schemas.openxmlformats.org/officeDocument/2006/relationships/image" Target="../media/image26.png"/><Relationship Id="rId5" Type="http://schemas.openxmlformats.org/officeDocument/2006/relationships/image" Target="../media/image61.png"/><Relationship Id="rId6" Type="http://schemas.openxmlformats.org/officeDocument/2006/relationships/image" Target="../media/image62.png"/><Relationship Id="rId7" Type="http://schemas.openxmlformats.org/officeDocument/2006/relationships/image" Target="../media/image63.png"/><Relationship Id="rId8" Type="http://schemas.openxmlformats.org/officeDocument/2006/relationships/image" Target="../media/image64.png"/><Relationship Id="rId9" Type="http://schemas.openxmlformats.org/officeDocument/2006/relationships/image" Target="../media/image60.png"/><Relationship Id="rId10" Type="http://schemas.openxmlformats.org/officeDocument/2006/relationships/image" Target="../media/image65.png"/><Relationship Id="rId11" Type="http://schemas.openxmlformats.org/officeDocument/2006/relationships/image" Target="../media/image66.png"/><Relationship Id="rId12" Type="http://schemas.openxmlformats.org/officeDocument/2006/relationships/image" Target="../media/image67.png"/><Relationship Id="rId13" Type="http://schemas.openxmlformats.org/officeDocument/2006/relationships/image" Target="../media/image68.png"/><Relationship Id="rId14" Type="http://schemas.openxmlformats.org/officeDocument/2006/relationships/image" Target="../media/image69.png"/><Relationship Id="rId15" Type="http://schemas.openxmlformats.org/officeDocument/2006/relationships/image" Target="../media/image70.png"/><Relationship Id="rId16" Type="http://schemas.openxmlformats.org/officeDocument/2006/relationships/image" Target="../media/image71.png"/><Relationship Id="rId17" Type="http://schemas.openxmlformats.org/officeDocument/2006/relationships/image" Target="../media/image72.png"/><Relationship Id="rId18" Type="http://schemas.openxmlformats.org/officeDocument/2006/relationships/slideLayout" Target="../slideLayouts/slideLayout85.xml"/><Relationship Id="rId19" Type="http://schemas.openxmlformats.org/officeDocument/2006/relationships/notesSlide" Target="../notesSlides/notesSlide35.xml"/>
</Relationships>
</file>

<file path=ppt/slides/_rels/slide36.xml.rels><?xml version="1.0" encoding="UTF-8"?>
<Relationships xmlns="http://schemas.openxmlformats.org/package/2006/relationships"><Relationship Id="rId1" Type="http://schemas.openxmlformats.org/officeDocument/2006/relationships/image" Target="../media/image73.png"/><Relationship Id="rId2" Type="http://schemas.openxmlformats.org/officeDocument/2006/relationships/image" Target="../media/image57.png"/><Relationship Id="rId3" Type="http://schemas.openxmlformats.org/officeDocument/2006/relationships/image" Target="../media/image29.png"/><Relationship Id="rId4" Type="http://schemas.openxmlformats.org/officeDocument/2006/relationships/image" Target="../media/image33.png"/><Relationship Id="rId5" Type="http://schemas.openxmlformats.org/officeDocument/2006/relationships/slideLayout" Target="../slideLayouts/slideLayout13.xml"/>
</Relationships>
</file>

<file path=ppt/slides/_rels/slide37.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57.png"/><Relationship Id="rId3" Type="http://schemas.openxmlformats.org/officeDocument/2006/relationships/image" Target="../media/image74.wmf"/><Relationship Id="rId4" Type="http://schemas.openxmlformats.org/officeDocument/2006/relationships/slideLayout" Target="../slideLayouts/slideLayout13.xml"/>
</Relationships>
</file>

<file path=ppt/slides/_rels/slide38.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35.png"/><Relationship Id="rId3" Type="http://schemas.openxmlformats.org/officeDocument/2006/relationships/image" Target="../media/image75.png"/><Relationship Id="rId4" Type="http://schemas.openxmlformats.org/officeDocument/2006/relationships/image" Target="../media/image36.png"/><Relationship Id="rId5" Type="http://schemas.openxmlformats.org/officeDocument/2006/relationships/slideLayout" Target="../slideLayouts/slideLayout13.xml"/>
</Relationships>
</file>

<file path=ppt/slides/_rels/slide39.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76.png"/><Relationship Id="rId3" Type="http://schemas.openxmlformats.org/officeDocument/2006/relationships/image" Target="../media/image49.png"/><Relationship Id="rId4" Type="http://schemas.openxmlformats.org/officeDocument/2006/relationships/image" Target="../media/image56.png"/><Relationship Id="rId5" Type="http://schemas.openxmlformats.org/officeDocument/2006/relationships/slideLayout" Target="../slideLayouts/slideLayout13.xml"/><Relationship Id="rId6" Type="http://schemas.openxmlformats.org/officeDocument/2006/relationships/notesSlide" Target="../notesSlides/notesSlide39.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
</Relationships>
</file>

<file path=ppt/slides/_rels/slide40.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slideLayout" Target="../slideLayouts/slideLayout13.xml"/><Relationship Id="rId3" Type="http://schemas.openxmlformats.org/officeDocument/2006/relationships/notesSlide" Target="../notesSlides/notesSlide40.xml"/>
</Relationships>
</file>

<file path=ppt/slides/_rels/slide41.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48.png"/><Relationship Id="rId3" Type="http://schemas.openxmlformats.org/officeDocument/2006/relationships/slideLayout" Target="../slideLayouts/slideLayout13.xml"/><Relationship Id="rId4" Type="http://schemas.openxmlformats.org/officeDocument/2006/relationships/notesSlide" Target="../notesSlides/notesSlide41.xml"/>
</Relationships>
</file>

<file path=ppt/slides/_rels/slide42.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76.png"/><Relationship Id="rId3" Type="http://schemas.openxmlformats.org/officeDocument/2006/relationships/image" Target="../media/image77.png"/><Relationship Id="rId4" Type="http://schemas.openxmlformats.org/officeDocument/2006/relationships/image" Target="../media/image78.png"/><Relationship Id="rId5" Type="http://schemas.openxmlformats.org/officeDocument/2006/relationships/slideLayout" Target="../slideLayouts/slideLayout13.xml"/><Relationship Id="rId6" Type="http://schemas.openxmlformats.org/officeDocument/2006/relationships/notesSlide" Target="../notesSlides/notesSlide42.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6.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9.png"/><Relationship Id="rId9" Type="http://schemas.openxmlformats.org/officeDocument/2006/relationships/image" Target="../media/image20.png"/><Relationship Id="rId10" Type="http://schemas.openxmlformats.org/officeDocument/2006/relationships/image" Target="../media/image80.png"/><Relationship Id="rId11" Type="http://schemas.openxmlformats.org/officeDocument/2006/relationships/slideLayout" Target="../slideLayouts/slideLayout13.xml"/><Relationship Id="rId12" Type="http://schemas.openxmlformats.org/officeDocument/2006/relationships/notesSlide" Target="../notesSlides/notesSlide46.xml"/>
</Relationships>
</file>

<file path=ppt/slides/_rels/slide47.xml.rels><?xml version="1.0" encoding="UTF-8"?>
<Relationships xmlns="http://schemas.openxmlformats.org/package/2006/relationships"><Relationship Id="rId1" Type="http://schemas.openxmlformats.org/officeDocument/2006/relationships/image" Target="../media/image81.png"/><Relationship Id="rId2" Type="http://schemas.openxmlformats.org/officeDocument/2006/relationships/image" Target="../media/image79.png"/><Relationship Id="rId3" Type="http://schemas.openxmlformats.org/officeDocument/2006/relationships/slideLayout" Target="../slideLayouts/slideLayout13.xml"/><Relationship Id="rId4" Type="http://schemas.openxmlformats.org/officeDocument/2006/relationships/notesSlide" Target="../notesSlides/notesSlide47.xml"/>
</Relationships>
</file>

<file path=ppt/slides/_rels/slide48.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image" Target="../media/image81.png"/><Relationship Id="rId3" Type="http://schemas.openxmlformats.org/officeDocument/2006/relationships/slideLayout" Target="../slideLayouts/slideLayout13.xml"/><Relationship Id="rId4" Type="http://schemas.openxmlformats.org/officeDocument/2006/relationships/notesSlide" Target="../notesSlides/notesSlide48.xml"/>
</Relationships>
</file>

<file path=ppt/slides/_rels/slide49.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slideLayout" Target="../slideLayouts/slideLayout13.xml"/><Relationship Id="rId3" Type="http://schemas.openxmlformats.org/officeDocument/2006/relationships/notesSlide" Target="../notesSlides/notesSlide49.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50.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image" Target="../media/image82.png"/><Relationship Id="rId3" Type="http://schemas.openxmlformats.org/officeDocument/2006/relationships/slideLayout" Target="../slideLayouts/slideLayout13.xml"/><Relationship Id="rId4" Type="http://schemas.openxmlformats.org/officeDocument/2006/relationships/notesSlide" Target="../notesSlides/notesSlide50.xml"/>
</Relationships>
</file>

<file path=ppt/slides/_rels/slide51.xml.rels><?xml version="1.0" encoding="UTF-8"?>
<Relationships xmlns="http://schemas.openxmlformats.org/package/2006/relationships"><Relationship Id="rId1" Type="http://schemas.openxmlformats.org/officeDocument/2006/relationships/image" Target="../media/image83.png"/><Relationship Id="rId2" Type="http://schemas.openxmlformats.org/officeDocument/2006/relationships/image" Target="../media/image79.png"/><Relationship Id="rId3" Type="http://schemas.openxmlformats.org/officeDocument/2006/relationships/image" Target="../media/image84.png"/><Relationship Id="rId4" Type="http://schemas.openxmlformats.org/officeDocument/2006/relationships/image" Target="../media/image82.png"/><Relationship Id="rId5" Type="http://schemas.openxmlformats.org/officeDocument/2006/relationships/slideLayout" Target="../slideLayouts/slideLayout13.xml"/>
</Relationships>
</file>

<file path=ppt/slides/_rels/slide52.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image" Target="../media/image85.wmf"/><Relationship Id="rId3" Type="http://schemas.openxmlformats.org/officeDocument/2006/relationships/image" Target="../media/image85.wmf"/><Relationship Id="rId4" Type="http://schemas.openxmlformats.org/officeDocument/2006/relationships/slideLayout" Target="../slideLayouts/slideLayout13.xml"/>
</Relationships>
</file>

<file path=ppt/slides/_rels/slide53.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slideLayout" Target="../slideLayouts/slideLayout13.xml"/><Relationship Id="rId3" Type="http://schemas.openxmlformats.org/officeDocument/2006/relationships/notesSlide" Target="../notesSlides/notesSlide53.xml"/>
</Relationships>
</file>

<file path=ppt/slides/_rels/slide54.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slideLayout" Target="../slideLayouts/slideLayout13.xml"/>
</Relationships>
</file>

<file path=ppt/slides/_rels/slide55.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hyperlink" Target="https://www.openstreetmap.org/" TargetMode="External"/><Relationship Id="rId3" Type="http://schemas.openxmlformats.org/officeDocument/2006/relationships/hyperlink" Target="https://www.openstreetmap.org/" TargetMode="External"/><Relationship Id="rId4" Type="http://schemas.openxmlformats.org/officeDocument/2006/relationships/hyperlink" Target="https://sea-distances.org/" TargetMode="External"/><Relationship Id="rId5" Type="http://schemas.openxmlformats.org/officeDocument/2006/relationships/hyperlink" Target="https://www.airportdistancecalculator.com/" TargetMode="External"/><Relationship Id="rId6" Type="http://schemas.openxmlformats.org/officeDocument/2006/relationships/hyperlink" Target="https://echa.europa.eu/fr" TargetMode="External"/><Relationship Id="rId7" Type="http://schemas.openxmlformats.org/officeDocument/2006/relationships/hyperlink" Target="https://echa.europa.eu/fr" TargetMode="External"/><Relationship Id="rId8" Type="http://schemas.openxmlformats.org/officeDocument/2006/relationships/hyperlink" Target="https://scifinder-n.cas.org/" TargetMode="External"/><Relationship Id="rId9" Type="http://schemas.openxmlformats.org/officeDocument/2006/relationships/hyperlink" Target="https://scifinder-n.cas.org/" TargetMode="External"/><Relationship Id="rId10" Type="http://schemas.openxmlformats.org/officeDocument/2006/relationships/hyperlink" Target="https://pubchem.ncbi.nlm.nih.gov/" TargetMode="External"/><Relationship Id="rId11" Type="http://schemas.openxmlformats.org/officeDocument/2006/relationships/hyperlink" Target="https://www.csst.qc.ca/prevention/reptox/Pages/repertoire-toxicologique.aspx" TargetMode="External"/><Relationship Id="rId12" Type="http://schemas.openxmlformats.org/officeDocument/2006/relationships/hyperlink" Target="https://www.csst.qc.ca/prevention/reptox/Pages/repertoire-toxicologique.aspx" TargetMode="External"/><Relationship Id="rId13" Type="http://schemas.openxmlformats.org/officeDocument/2006/relationships/hyperlink" Target="https://www.csst.qc.ca/prevention/reptox/Pages/repertoire-toxicologique.aspx" TargetMode="External"/><Relationship Id="rId14" Type="http://schemas.openxmlformats.org/officeDocument/2006/relationships/hyperlink" Target="https://www.csst.qc.ca/prevention/reptox/Pages/repertoire-toxicologique.aspx" TargetMode="External"/><Relationship Id="rId15" Type="http://schemas.openxmlformats.org/officeDocument/2006/relationships/hyperlink" Target="https://www.csst.qc.ca/prevention/reptox/Pages/repertoire-toxicologique.aspx" TargetMode="External"/><Relationship Id="rId16" Type="http://schemas.openxmlformats.org/officeDocument/2006/relationships/hyperlink" Target="https://www.csst.qc.ca/prevention/reptox/Pages/repertoire-toxicologique.aspx" TargetMode="External"/><Relationship Id="rId17" Type="http://schemas.openxmlformats.org/officeDocument/2006/relationships/hyperlink" Target="https://matweb.com/" TargetMode="External"/><Relationship Id="rId18" Type="http://schemas.openxmlformats.org/officeDocument/2006/relationships/slideLayout" Target="../slideLayouts/slideLayout13.xml"/><Relationship Id="rId19" Type="http://schemas.openxmlformats.org/officeDocument/2006/relationships/notesSlide" Target="../notesSlides/notesSlide55.xml"/>
</Relationships>
</file>

<file path=ppt/slides/_rels/slide56.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hyperlink" Target="https://www.openstreetmap.org/" TargetMode="External"/><Relationship Id="rId3" Type="http://schemas.openxmlformats.org/officeDocument/2006/relationships/hyperlink" Target="https://www.openstreetmap.org/" TargetMode="External"/><Relationship Id="rId4" Type="http://schemas.openxmlformats.org/officeDocument/2006/relationships/hyperlink" Target="https://sea-distances.org/" TargetMode="External"/><Relationship Id="rId5" Type="http://schemas.openxmlformats.org/officeDocument/2006/relationships/hyperlink" Target="https://www.airportdistancecalculator.com/" TargetMode="External"/><Relationship Id="rId6" Type="http://schemas.openxmlformats.org/officeDocument/2006/relationships/hyperlink" Target="https://echa.europa.eu/fr" TargetMode="External"/><Relationship Id="rId7" Type="http://schemas.openxmlformats.org/officeDocument/2006/relationships/hyperlink" Target="https://echa.europa.eu/fr" TargetMode="External"/><Relationship Id="rId8" Type="http://schemas.openxmlformats.org/officeDocument/2006/relationships/hyperlink" Target="https://scifinder-n.cas.org/" TargetMode="External"/><Relationship Id="rId9" Type="http://schemas.openxmlformats.org/officeDocument/2006/relationships/hyperlink" Target="https://scifinder-n.cas.org/" TargetMode="External"/><Relationship Id="rId10" Type="http://schemas.openxmlformats.org/officeDocument/2006/relationships/hyperlink" Target="https://pubchem.ncbi.nlm.nih.gov/" TargetMode="External"/><Relationship Id="rId11" Type="http://schemas.openxmlformats.org/officeDocument/2006/relationships/hyperlink" Target="https://www.csst.qc.ca/prevention/reptox/Pages/repertoire-toxicologique.aspx" TargetMode="External"/><Relationship Id="rId12" Type="http://schemas.openxmlformats.org/officeDocument/2006/relationships/hyperlink" Target="https://www.csst.qc.ca/prevention/reptox/Pages/repertoire-toxicologique.aspx" TargetMode="External"/><Relationship Id="rId13" Type="http://schemas.openxmlformats.org/officeDocument/2006/relationships/hyperlink" Target="https://www.csst.qc.ca/prevention/reptox/Pages/repertoire-toxicologique.aspx" TargetMode="External"/><Relationship Id="rId14" Type="http://schemas.openxmlformats.org/officeDocument/2006/relationships/hyperlink" Target="https://www.csst.qc.ca/prevention/reptox/Pages/repertoire-toxicologique.aspx" TargetMode="External"/><Relationship Id="rId15" Type="http://schemas.openxmlformats.org/officeDocument/2006/relationships/hyperlink" Target="https://www.csst.qc.ca/prevention/reptox/Pages/repertoire-toxicologique.aspx" TargetMode="External"/><Relationship Id="rId16" Type="http://schemas.openxmlformats.org/officeDocument/2006/relationships/hyperlink" Target="https://www.csst.qc.ca/prevention/reptox/Pages/repertoire-toxicologique.aspx" TargetMode="External"/><Relationship Id="rId17" Type="http://schemas.openxmlformats.org/officeDocument/2006/relationships/hyperlink" Target="https://matweb.com/" TargetMode="External"/><Relationship Id="rId18" Type="http://schemas.openxmlformats.org/officeDocument/2006/relationships/slideLayout" Target="../slideLayouts/slideLayout85.xml"/><Relationship Id="rId19" Type="http://schemas.openxmlformats.org/officeDocument/2006/relationships/notesSlide" Target="../notesSlides/notesSlide56.xml"/>
</Relationships>
</file>

<file path=ppt/slides/_rels/slide57.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slideLayout" Target="../slideLayouts/slideLayout13.xml"/><Relationship Id="rId3" Type="http://schemas.openxmlformats.org/officeDocument/2006/relationships/notesSlide" Target="../notesSlides/notesSlide57.xml"/>
</Relationships>
</file>

<file path=ppt/slides/_rels/slide58.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5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9" Type="http://schemas.openxmlformats.org/officeDocument/2006/relationships/image" Target="../media/image20.png"/><Relationship Id="rId10" Type="http://schemas.openxmlformats.org/officeDocument/2006/relationships/image" Target="../media/image21.png"/><Relationship Id="rId11" Type="http://schemas.openxmlformats.org/officeDocument/2006/relationships/image" Target="../media/image22.png"/><Relationship Id="rId12" Type="http://schemas.openxmlformats.org/officeDocument/2006/relationships/image" Target="../media/image23.png"/><Relationship Id="rId13" Type="http://schemas.openxmlformats.org/officeDocument/2006/relationships/slideLayout" Target="../slideLayouts/slideLayout13.xml"/>
</Relationships>
</file>

<file path=ppt/slides/_rels/slide60.xml.rels><?xml version="1.0" encoding="UTF-8"?>
<Relationships xmlns="http://schemas.openxmlformats.org/package/2006/relationships"><Relationship Id="rId1" Type="http://schemas.openxmlformats.org/officeDocument/2006/relationships/image" Target="../media/image86.png"/><Relationship Id="rId2" Type="http://schemas.openxmlformats.org/officeDocument/2006/relationships/image" Target="../media/image87.png"/><Relationship Id="rId3" Type="http://schemas.openxmlformats.org/officeDocument/2006/relationships/image" Target="../media/image88.png"/><Relationship Id="rId4" Type="http://schemas.openxmlformats.org/officeDocument/2006/relationships/slideLayout" Target="../slideLayouts/slideLayout13.xml"/><Relationship Id="rId5" Type="http://schemas.openxmlformats.org/officeDocument/2006/relationships/notesSlide" Target="../notesSlides/notesSlide60.xml"/>
</Relationships>
</file>

<file path=ppt/slides/_rels/slide61.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slideLayout" Target="../slideLayouts/slideLayout13.xml"/><Relationship Id="rId6" Type="http://schemas.openxmlformats.org/officeDocument/2006/relationships/notesSlide" Target="../notesSlides/notesSlide61.xml"/>
</Relationships>
</file>

<file path=ppt/slides/_rels/slide62.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image" Target="../media/image88.png"/><Relationship Id="rId5" Type="http://schemas.openxmlformats.org/officeDocument/2006/relationships/image" Target="../media/image89.jpeg"/><Relationship Id="rId6" Type="http://schemas.openxmlformats.org/officeDocument/2006/relationships/slideLayout" Target="../slideLayouts/slideLayout13.xml"/><Relationship Id="rId7" Type="http://schemas.openxmlformats.org/officeDocument/2006/relationships/notesSlide" Target="../notesSlides/notesSlide62.xml"/>
</Relationships>
</file>

<file path=ppt/slides/_rels/slide63.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image" Target="../media/image90.png"/><Relationship Id="rId3" Type="http://schemas.openxmlformats.org/officeDocument/2006/relationships/image" Target="../media/image91.png"/><Relationship Id="rId4" Type="http://schemas.openxmlformats.org/officeDocument/2006/relationships/slideLayout" Target="../slideLayouts/slideLayout13.xml"/><Relationship Id="rId5" Type="http://schemas.openxmlformats.org/officeDocument/2006/relationships/notesSlide" Target="../notesSlides/notesSlide63.xml"/>
</Relationships>
</file>

<file path=ppt/slides/_rels/slide64.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slideLayout" Target="../slideLayouts/slideLayout13.xml"/><Relationship Id="rId3" Type="http://schemas.openxmlformats.org/officeDocument/2006/relationships/notesSlide" Target="../notesSlides/notesSlide64.xml"/>
</Relationships>
</file>

<file path=ppt/slides/_rels/slide65.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slideLayout" Target="../slideLayouts/slideLayout13.xml"/><Relationship Id="rId3" Type="http://schemas.openxmlformats.org/officeDocument/2006/relationships/notesSlide" Target="../notesSlides/notesSlide65.xml"/>
</Relationships>
</file>

<file path=ppt/slides/_rels/slide66.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slideLayout" Target="../slideLayouts/slideLayout13.xml"/><Relationship Id="rId3" Type="http://schemas.openxmlformats.org/officeDocument/2006/relationships/notesSlide" Target="../notesSlides/notesSlide66.xml"/>
</Relationships>
</file>

<file path=ppt/slides/_rels/slide67.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slideLayout" Target="../slideLayouts/slideLayout26.xml"/>
</Relationships>
</file>

<file path=ppt/slides/_rels/slide68.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slideLayout" Target="../slideLayouts/slideLayout13.xml"/><Relationship Id="rId3" Type="http://schemas.openxmlformats.org/officeDocument/2006/relationships/notesSlide" Target="../notesSlides/notesSlide68.xml"/>
</Relationships>
</file>

<file path=ppt/slides/_rels/slide69.xml.rels><?xml version="1.0" encoding="UTF-8"?>
<Relationships xmlns="http://schemas.openxmlformats.org/package/2006/relationships"><Relationship Id="rId1" Type="http://schemas.openxmlformats.org/officeDocument/2006/relationships/image" Target="../media/image92.png"/><Relationship Id="rId2" Type="http://schemas.openxmlformats.org/officeDocument/2006/relationships/image" Target="../media/image88.png"/><Relationship Id="rId3" Type="http://schemas.openxmlformats.org/officeDocument/2006/relationships/slideLayout" Target="../slideLayouts/slideLayout13.xml"/><Relationship Id="rId4" Type="http://schemas.openxmlformats.org/officeDocument/2006/relationships/notesSlide" Target="../notesSlides/notesSlide69.xml"/>
</Relationships>
</file>

<file path=ppt/slides/_rels/slide7.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slideLayout" Target="../slideLayouts/slideLayout13.xml"/>
</Relationships>
</file>

<file path=ppt/slides/_rels/slide70.xml.rels><?xml version="1.0" encoding="UTF-8"?>
<Relationships xmlns="http://schemas.openxmlformats.org/package/2006/relationships"><Relationship Id="rId1" Type="http://schemas.openxmlformats.org/officeDocument/2006/relationships/image" Target="../media/image93.png"/><Relationship Id="rId2" Type="http://schemas.openxmlformats.org/officeDocument/2006/relationships/image" Target="../media/image88.png"/><Relationship Id="rId3" Type="http://schemas.openxmlformats.org/officeDocument/2006/relationships/slideLayout" Target="../slideLayouts/slideLayout13.xml"/><Relationship Id="rId4" Type="http://schemas.openxmlformats.org/officeDocument/2006/relationships/notesSlide" Target="../notesSlides/notesSlide70.xml"/>
</Relationships>
</file>

<file path=ppt/slides/_rels/slide71.xml.rels><?xml version="1.0" encoding="UTF-8"?>
<Relationships xmlns="http://schemas.openxmlformats.org/package/2006/relationships"><Relationship Id="rId1" Type="http://schemas.openxmlformats.org/officeDocument/2006/relationships/image" Target="../media/image93.png"/><Relationship Id="rId2" Type="http://schemas.openxmlformats.org/officeDocument/2006/relationships/image" Target="../media/image94.png"/><Relationship Id="rId3" Type="http://schemas.openxmlformats.org/officeDocument/2006/relationships/image" Target="../media/image95.wmf"/><Relationship Id="rId4" Type="http://schemas.openxmlformats.org/officeDocument/2006/relationships/image" Target="../media/image88.png"/><Relationship Id="rId5" Type="http://schemas.openxmlformats.org/officeDocument/2006/relationships/slideLayout" Target="../slideLayouts/slideLayout13.xml"/>
</Relationships>
</file>

<file path=ppt/slides/_rels/slide72.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slideLayout" Target="../slideLayouts/slideLayout13.xml"/>
</Relationships>
</file>

<file path=ppt/slides/_rels/slide73.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slideLayout" Target="../slideLayouts/slideLayout85.xml"/>
</Relationships>
</file>

<file path=ppt/slides/_rels/slide74.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image" Target="../media/image96.png"/><Relationship Id="rId3" Type="http://schemas.openxmlformats.org/officeDocument/2006/relationships/slideLayout" Target="../slideLayouts/slideLayout13.xml"/><Relationship Id="rId4" Type="http://schemas.openxmlformats.org/officeDocument/2006/relationships/notesSlide" Target="../notesSlides/notesSlide74.xml"/>
</Relationships>
</file>

<file path=ppt/slides/_rels/slide75.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image" Target="../media/image96.png"/><Relationship Id="rId3" Type="http://schemas.openxmlformats.org/officeDocument/2006/relationships/slideLayout" Target="../slideLayouts/slideLayout13.xml"/><Relationship Id="rId4" Type="http://schemas.openxmlformats.org/officeDocument/2006/relationships/notesSlide" Target="../notesSlides/notesSlide75.xml"/>
</Relationships>
</file>

<file path=ppt/slides/_rels/slide76.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image" Target="../media/image96.png"/><Relationship Id="rId3" Type="http://schemas.openxmlformats.org/officeDocument/2006/relationships/slideLayout" Target="../slideLayouts/slideLayout13.xml"/><Relationship Id="rId4" Type="http://schemas.openxmlformats.org/officeDocument/2006/relationships/notesSlide" Target="../notesSlides/notesSlide76.xml"/>
</Relationships>
</file>

<file path=ppt/slides/_rels/slide77.xml.rels><?xml version="1.0" encoding="UTF-8"?>
<Relationships xmlns="http://schemas.openxmlformats.org/package/2006/relationships"><Relationship Id="rId1" Type="http://schemas.openxmlformats.org/officeDocument/2006/relationships/image" Target="../media/image96.png"/><Relationship Id="rId2" Type="http://schemas.openxmlformats.org/officeDocument/2006/relationships/image" Target="../media/image88.png"/><Relationship Id="rId3" Type="http://schemas.openxmlformats.org/officeDocument/2006/relationships/slideLayout" Target="../slideLayouts/slideLayout13.xml"/><Relationship Id="rId4" Type="http://schemas.openxmlformats.org/officeDocument/2006/relationships/notesSlide" Target="../notesSlides/notesSlide77.xml"/>
</Relationships>
</file>

<file path=ppt/slides/_rels/slide78.xml.rels><?xml version="1.0" encoding="UTF-8"?>
<Relationships xmlns="http://schemas.openxmlformats.org/package/2006/relationships"><Relationship Id="rId1" Type="http://schemas.openxmlformats.org/officeDocument/2006/relationships/image" Target="../media/image96.png"/><Relationship Id="rId2" Type="http://schemas.openxmlformats.org/officeDocument/2006/relationships/image" Target="../media/image88.png"/><Relationship Id="rId3" Type="http://schemas.openxmlformats.org/officeDocument/2006/relationships/slideLayout" Target="../slideLayouts/slideLayout13.xml"/><Relationship Id="rId4" Type="http://schemas.openxmlformats.org/officeDocument/2006/relationships/notesSlide" Target="../notesSlides/notesSlide78.xml"/>
</Relationships>
</file>

<file path=ppt/slides/_rels/slide79.xml.rels><?xml version="1.0" encoding="UTF-8"?>
<Relationships xmlns="http://schemas.openxmlformats.org/package/2006/relationships"><Relationship Id="rId1" Type="http://schemas.openxmlformats.org/officeDocument/2006/relationships/image" Target="../media/image96.png"/><Relationship Id="rId2" Type="http://schemas.openxmlformats.org/officeDocument/2006/relationships/image" Target="../media/image88.png"/><Relationship Id="rId3" Type="http://schemas.openxmlformats.org/officeDocument/2006/relationships/slideLayout" Target="../slideLayouts/slideLayout13.xml"/><Relationship Id="rId4" Type="http://schemas.openxmlformats.org/officeDocument/2006/relationships/notesSlide" Target="../notesSlides/notesSlide79.xml"/>
</Relationships>
</file>

<file path=ppt/slides/_rels/slide8.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slideLayout" Target="../slideLayouts/slideLayout13.xml"/><Relationship Id="rId3" Type="http://schemas.openxmlformats.org/officeDocument/2006/relationships/notesSlide" Target="../notesSlides/notesSlide8.xml"/>
</Relationships>
</file>

<file path=ppt/slides/_rels/slide80.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image" Target="../media/image97.png"/><Relationship Id="rId3" Type="http://schemas.openxmlformats.org/officeDocument/2006/relationships/slideLayout" Target="../slideLayouts/slideLayout13.xml"/>
</Relationships>
</file>

<file path=ppt/slides/_rels/slide81.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image" Target="../media/image97.png"/><Relationship Id="rId3" Type="http://schemas.openxmlformats.org/officeDocument/2006/relationships/slideLayout" Target="../slideLayouts/slideLayout13.xml"/>
</Relationships>
</file>

<file path=ppt/slides/_rels/slide82.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slideLayout" Target="../slideLayouts/slideLayout13.xml"/>
</Relationships>
</file>

<file path=ppt/slides/_rels/slide83.xml.rels><?xml version="1.0" encoding="UTF-8"?>
<Relationships xmlns="http://schemas.openxmlformats.org/package/2006/relationships"><Relationship Id="rId1" Type="http://schemas.openxmlformats.org/officeDocument/2006/relationships/image" Target="../media/image98.tif"/><Relationship Id="rId2" Type="http://schemas.openxmlformats.org/officeDocument/2006/relationships/image" Target="../media/image88.png"/><Relationship Id="rId3" Type="http://schemas.openxmlformats.org/officeDocument/2006/relationships/slideLayout" Target="../slideLayouts/slideLayout13.xml"/><Relationship Id="rId4" Type="http://schemas.openxmlformats.org/officeDocument/2006/relationships/notesSlide" Target="../notesSlides/notesSlide83.xml"/>
</Relationships>
</file>

<file path=ppt/slides/_rels/slide84.xml.rels><?xml version="1.0" encoding="UTF-8"?>
<Relationships xmlns="http://schemas.openxmlformats.org/package/2006/relationships"><Relationship Id="rId1" Type="http://schemas.openxmlformats.org/officeDocument/2006/relationships/slideLayout" Target="../slideLayouts/slideLayout73.xml"/>
</Relationships>
</file>

<file path=ppt/slides/_rels/slide8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6.xml.rels><?xml version="1.0" encoding="UTF-8"?>
<Relationships xmlns="http://schemas.openxmlformats.org/package/2006/relationships"><Relationship Id="rId1" Type="http://schemas.openxmlformats.org/officeDocument/2006/relationships/image" Target="../media/image99.png"/><Relationship Id="rId2" Type="http://schemas.openxmlformats.org/officeDocument/2006/relationships/image" Target="../media/image100.png"/><Relationship Id="rId3" Type="http://schemas.openxmlformats.org/officeDocument/2006/relationships/slideLayout" Target="../slideLayouts/slideLayout13.xml"/><Relationship Id="rId4" Type="http://schemas.openxmlformats.org/officeDocument/2006/relationships/notesSlide" Target="../notesSlides/notesSlide86.xml"/>
</Relationships>
</file>

<file path=ppt/slides/_rels/slide87.xml.rels><?xml version="1.0" encoding="UTF-8"?>
<Relationships xmlns="http://schemas.openxmlformats.org/package/2006/relationships"><Relationship Id="rId1" Type="http://schemas.openxmlformats.org/officeDocument/2006/relationships/image" Target="../media/image101.png"/><Relationship Id="rId2" Type="http://schemas.openxmlformats.org/officeDocument/2006/relationships/image" Target="../media/image102.png"/><Relationship Id="rId3" Type="http://schemas.openxmlformats.org/officeDocument/2006/relationships/image" Target="../media/image81.png"/><Relationship Id="rId4" Type="http://schemas.openxmlformats.org/officeDocument/2006/relationships/image" Target="../media/image100.png"/><Relationship Id="rId5" Type="http://schemas.openxmlformats.org/officeDocument/2006/relationships/image" Target="../media/image29.png"/><Relationship Id="rId6" Type="http://schemas.openxmlformats.org/officeDocument/2006/relationships/slideLayout" Target="../slideLayouts/slideLayout13.xml"/>
</Relationships>
</file>

<file path=ppt/slides/_rels/slide88.xml.rels><?xml version="1.0" encoding="UTF-8"?>
<Relationships xmlns="http://schemas.openxmlformats.org/package/2006/relationships"><Relationship Id="rId1" Type="http://schemas.openxmlformats.org/officeDocument/2006/relationships/image" Target="../media/image103.wmf"/><Relationship Id="rId2" Type="http://schemas.openxmlformats.org/officeDocument/2006/relationships/image" Target="../media/image104.png"/><Relationship Id="rId3" Type="http://schemas.openxmlformats.org/officeDocument/2006/relationships/image" Target="../media/image100.png"/><Relationship Id="rId4" Type="http://schemas.openxmlformats.org/officeDocument/2006/relationships/slideLayout" Target="../slideLayouts/slideLayout13.xml"/><Relationship Id="rId5" Type="http://schemas.openxmlformats.org/officeDocument/2006/relationships/notesSlide" Target="../notesSlides/notesSlide88.xml"/>
</Relationships>
</file>

<file path=ppt/slides/_rels/slide89.xml.rels><?xml version="1.0" encoding="UTF-8"?>
<Relationships xmlns="http://schemas.openxmlformats.org/package/2006/relationships"><Relationship Id="rId1" Type="http://schemas.openxmlformats.org/officeDocument/2006/relationships/image" Target="../media/image104.png"/><Relationship Id="rId2" Type="http://schemas.openxmlformats.org/officeDocument/2006/relationships/image" Target="../media/image100.png"/><Relationship Id="rId3"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image" Target="../media/image28.jpeg"/><Relationship Id="rId3" Type="http://schemas.openxmlformats.org/officeDocument/2006/relationships/image" Target="../media/image29.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slideLayout" Target="../slideLayouts/slideLayout13.xml"/><Relationship Id="rId8" Type="http://schemas.openxmlformats.org/officeDocument/2006/relationships/notesSlide" Target="../notesSlides/notesSlide9.xml"/>
</Relationships>
</file>

<file path=ppt/slides/_rels/slide90.xml.rels><?xml version="1.0" encoding="UTF-8"?>
<Relationships xmlns="http://schemas.openxmlformats.org/package/2006/relationships"><Relationship Id="rId1" Type="http://schemas.openxmlformats.org/officeDocument/2006/relationships/image" Target="../media/image105.wmf"/><Relationship Id="rId2" Type="http://schemas.openxmlformats.org/officeDocument/2006/relationships/image" Target="../media/image106.png"/><Relationship Id="rId3" Type="http://schemas.openxmlformats.org/officeDocument/2006/relationships/image" Target="../media/image100.png"/><Relationship Id="rId4" Type="http://schemas.openxmlformats.org/officeDocument/2006/relationships/image" Target="../media/image103.wmf"/><Relationship Id="rId5" Type="http://schemas.openxmlformats.org/officeDocument/2006/relationships/image" Target="../media/image107.emf"/><Relationship Id="rId6" Type="http://schemas.openxmlformats.org/officeDocument/2006/relationships/slideLayout" Target="../slideLayouts/slideLayout13.xml"/>
</Relationships>
</file>

<file path=ppt/slides/_rels/slide91.xml.rels><?xml version="1.0" encoding="UTF-8"?>
<Relationships xmlns="http://schemas.openxmlformats.org/package/2006/relationships"><Relationship Id="rId1" Type="http://schemas.openxmlformats.org/officeDocument/2006/relationships/image" Target="../media/image106.png"/><Relationship Id="rId2" Type="http://schemas.openxmlformats.org/officeDocument/2006/relationships/image" Target="../media/image100.png"/><Relationship Id="rId3" Type="http://schemas.openxmlformats.org/officeDocument/2006/relationships/slideLayout" Target="../slideLayouts/slideLayout13.xml"/>
</Relationships>
</file>

<file path=ppt/slides/_rels/slide92.xml.rels><?xml version="1.0" encoding="UTF-8"?>
<Relationships xmlns="http://schemas.openxmlformats.org/package/2006/relationships"><Relationship Id="rId1" Type="http://schemas.openxmlformats.org/officeDocument/2006/relationships/image" Target="../media/image108.wmf"/><Relationship Id="rId2" Type="http://schemas.openxmlformats.org/officeDocument/2006/relationships/image" Target="../media/image109.png"/><Relationship Id="rId3" Type="http://schemas.openxmlformats.org/officeDocument/2006/relationships/image" Target="../media/image100.png"/><Relationship Id="rId4" Type="http://schemas.openxmlformats.org/officeDocument/2006/relationships/image" Target="../media/image105.wmf"/><Relationship Id="rId5" Type="http://schemas.openxmlformats.org/officeDocument/2006/relationships/image" Target="../media/image110.emf"/><Relationship Id="rId6" Type="http://schemas.openxmlformats.org/officeDocument/2006/relationships/slideLayout" Target="../slideLayouts/slideLayout13.xml"/>
</Relationships>
</file>

<file path=ppt/slides/_rels/slide93.xml.rels><?xml version="1.0" encoding="UTF-8"?>
<Relationships xmlns="http://schemas.openxmlformats.org/package/2006/relationships"><Relationship Id="rId1" Type="http://schemas.openxmlformats.org/officeDocument/2006/relationships/image" Target="../media/image111.png"/><Relationship Id="rId2" Type="http://schemas.openxmlformats.org/officeDocument/2006/relationships/image" Target="../media/image100.png"/><Relationship Id="rId3" Type="http://schemas.openxmlformats.org/officeDocument/2006/relationships/slideLayout" Target="../slideLayouts/slideLayout13.xml"/>
</Relationships>
</file>

<file path=ppt/slides/_rels/slide94.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4" Type="http://schemas.openxmlformats.org/officeDocument/2006/relationships/image" Target="../media/image114.png"/><Relationship Id="rId5" Type="http://schemas.openxmlformats.org/officeDocument/2006/relationships/image" Target="../media/image100.png"/><Relationship Id="rId6" Type="http://schemas.openxmlformats.org/officeDocument/2006/relationships/slideLayout" Target="../slideLayouts/slideLayout13.xml"/>
</Relationships>
</file>

<file path=ppt/slides/_rels/slide95.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image" Target="../media/image114.png"/><Relationship Id="rId4" Type="http://schemas.openxmlformats.org/officeDocument/2006/relationships/image" Target="../media/image100.png"/><Relationship Id="rId5"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6" Type="http://schemas.openxmlformats.org/officeDocument/2006/relationships/image" Target="../media/image115.png"/><Relationship Id="rId7" Type="http://schemas.openxmlformats.org/officeDocument/2006/relationships/slideLayout" Target="../slideLayouts/slideLayout13.xml"/>
</Relationships>
</file>

<file path=ppt/slides/_rels/slide96.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image" Target="../media/image114.png"/><Relationship Id="rId4" Type="http://schemas.openxmlformats.org/officeDocument/2006/relationships/image" Target="../media/image116.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slideLayout" Target="../slideLayouts/slideLayout13.xml"/>
</Relationships>
</file>

<file path=ppt/slides/_rels/slide97.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image" Target="../media/image114.png"/><Relationship Id="rId4" Type="http://schemas.openxmlformats.org/officeDocument/2006/relationships/image" Target="../media/image100.png"/><Relationship Id="rId5"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6" Type="http://schemas.openxmlformats.org/officeDocument/2006/relationships/slideLayout" Target="../slideLayouts/slideLayout13.xml"/>
</Relationships>
</file>

<file path=ppt/slides/_rels/slide98.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image" Target="../media/image114.png"/><Relationship Id="rId4" Type="http://schemas.openxmlformats.org/officeDocument/2006/relationships/image" Target="../media/image117.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slideLayout" Target="../slideLayouts/slideLayout13.xml"/>
</Relationships>
</file>

<file path=ppt/slides/_rels/slide99.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 Id="rId3" Type="http://schemas.openxmlformats.org/officeDocument/2006/relationships/image" Target="../media/image114.png"/><Relationship Id="rId4" Type="http://schemas.openxmlformats.org/officeDocument/2006/relationships/image" Target="../media/image118.png"/><Relationship Id="rId5" Type="http://schemas.openxmlformats.org/officeDocument/2006/relationships/image" Target="../media/image100.png"/><Relationship Id="rId6" Type="http://schemas.openxmlformats.org/officeDocument/2006/relationships/hyperlink" Target="https://librairie.ademe.fr/cadic/608/evaluation-environnement-comparee-sacs-fruits-legumesi-2019-rapport.pdf?modal_token=3d1a45e6434993946b152b80b6e029d6&amp;modal=true&amp;cookies_allowed=false&amp;open=&amp;firstname=&amp;lastname=&amp;email=&amp;rgpd=on&amp;submitted=1&amp;g-recaptcha-response=03AGdBq24ecPNUGmjo4SY-yOiIvIdLTvC9Mpz4r1-Agh57eti3ShoUEqPMoqTLQz_LAuFpb7vT9Gc6PBOCeZhQuOKp_9h44W_Q3rP7UN_UEXs8cyxl35V61ilGSsekX7qdwQ5TKecLrJSWuyz3as7T1TD2frQCvFMRNXM9gTJhvTTL6UanedMItkQe-83I6Q99mFxBa2ijIAF2n2oKsNpvwals-0YBNEUmwAbZGv2P9y7pYYZ_lD-uWC-XPbSeuK43p8JudV2f7HFQlQP-o-5aie9s2sTrXiUUgf6WL6K8tIdnz0WNnjaezG1dUik7Si50gc9fO6fnG2lE7kEkGvhp51Gzr1OXtFO3KBYQrC1jHgU0pgDMJO6kxFveXKTfSbH0kqIBzIMiu19JQ4xQjS8C8RrFPyH_9VjYClY8MR5AOrGQ0DwWUoafikQPT86X6mRFJo_AsCz1XoTthIYyZu0vykw-5n92-0nt7A" TargetMode="External"/><Relationship Id="rId7"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9" name="PlaceHolder 1"/>
          <p:cNvSpPr>
            <a:spLocks noGrp="1"/>
          </p:cNvSpPr>
          <p:nvPr>
            <p:ph/>
          </p:nvPr>
        </p:nvSpPr>
        <p:spPr>
          <a:xfrm>
            <a:off x="5917320" y="3471480"/>
            <a:ext cx="6214680" cy="1255680"/>
          </a:xfrm>
          <a:prstGeom prst="rect">
            <a:avLst/>
          </a:prstGeom>
          <a:noFill/>
          <a:ln w="0">
            <a:noFill/>
          </a:ln>
        </p:spPr>
        <p:txBody>
          <a:bodyPr lIns="91440" rIns="91440" tIns="45720" bIns="45720" anchor="t">
            <a:noAutofit/>
          </a:bodyPr>
          <a:p>
            <a:pPr indent="0">
              <a:lnSpc>
                <a:spcPct val="90000"/>
              </a:lnSpc>
              <a:spcBef>
                <a:spcPts val="1001"/>
              </a:spcBef>
              <a:buNone/>
              <a:tabLst>
                <a:tab algn="l" pos="0"/>
              </a:tabLst>
            </a:pPr>
            <a:r>
              <a:rPr b="1" lang="fr-FR" sz="3200" spc="-1" strike="noStrike">
                <a:solidFill>
                  <a:srgbClr val="d77fc4"/>
                </a:solidFill>
                <a:latin typeface="Calibri"/>
                <a:ea typeface="Verdana"/>
              </a:rPr>
              <a:t>Introduction à </a:t>
            </a:r>
            <a:br>
              <a:rPr sz="3200"/>
            </a:br>
            <a:r>
              <a:rPr b="1" lang="fr-FR" sz="3200" spc="-1" strike="noStrike">
                <a:solidFill>
                  <a:srgbClr val="d77fc4"/>
                </a:solidFill>
                <a:latin typeface="Calibri"/>
                <a:ea typeface="Verdana"/>
              </a:rPr>
              <a:t>l’Analyse de Cycle de Vie</a:t>
            </a:r>
            <a:endParaRPr b="0" lang="en-US" sz="3200" spc="-1" strike="noStrike">
              <a:solidFill>
                <a:srgbClr val="000000"/>
              </a:solidFill>
              <a:latin typeface="Calibri"/>
            </a:endParaRPr>
          </a:p>
        </p:txBody>
      </p:sp>
      <p:sp>
        <p:nvSpPr>
          <p:cNvPr id="410" name="PlaceHolder 2"/>
          <p:cNvSpPr>
            <a:spLocks noGrp="1"/>
          </p:cNvSpPr>
          <p:nvPr>
            <p:ph/>
          </p:nvPr>
        </p:nvSpPr>
        <p:spPr>
          <a:xfrm>
            <a:off x="5917320" y="4990680"/>
            <a:ext cx="5225400" cy="1008720"/>
          </a:xfrm>
          <a:prstGeom prst="rect">
            <a:avLst/>
          </a:prstGeom>
          <a:noFill/>
          <a:ln w="0">
            <a:noFill/>
          </a:ln>
        </p:spPr>
        <p:txBody>
          <a:bodyPr lIns="91440" rIns="91440" tIns="45720" bIns="45720" anchor="t">
            <a:normAutofit/>
          </a:bodyPr>
          <a:p>
            <a:pPr indent="0">
              <a:lnSpc>
                <a:spcPct val="90000"/>
              </a:lnSpc>
              <a:spcBef>
                <a:spcPts val="1001"/>
              </a:spcBef>
              <a:buNone/>
              <a:tabLst>
                <a:tab algn="l" pos="0"/>
              </a:tabLst>
            </a:pPr>
            <a:r>
              <a:rPr b="1" lang="fr-FR" sz="1800" spc="-1" strike="noStrike">
                <a:solidFill>
                  <a:srgbClr val="d77fc4"/>
                </a:solidFill>
                <a:latin typeface="Calibri"/>
                <a:ea typeface="Verdana"/>
              </a:rPr>
              <a:t>Tom BAUER</a:t>
            </a:r>
            <a:endParaRPr b="0" lang="en-US" sz="1800" spc="-1" strike="noStrike">
              <a:solidFill>
                <a:srgbClr val="000000"/>
              </a:solidFill>
              <a:latin typeface="Calibri"/>
            </a:endParaRPr>
          </a:p>
          <a:p>
            <a:pPr indent="0">
              <a:lnSpc>
                <a:spcPct val="90000"/>
              </a:lnSpc>
              <a:spcBef>
                <a:spcPts val="1001"/>
              </a:spcBef>
              <a:buNone/>
              <a:tabLst>
                <a:tab algn="l" pos="0"/>
              </a:tabLst>
            </a:pPr>
            <a:r>
              <a:rPr b="0" lang="fr-FR" sz="1800" spc="-1" strike="noStrike">
                <a:solidFill>
                  <a:srgbClr val="d77fc4"/>
                </a:solidFill>
                <a:latin typeface="Calibri"/>
                <a:ea typeface="Verdana"/>
              </a:rPr>
              <a:t>tom.bauer@ensam.eu</a:t>
            </a:r>
            <a:endParaRPr b="0" lang="en-US" sz="1800" spc="-1" strike="noStrike">
              <a:solidFill>
                <a:srgbClr val="000000"/>
              </a:solidFill>
              <a:latin typeface="Calibri"/>
            </a:endParaRPr>
          </a:p>
        </p:txBody>
      </p:sp>
      <p:pic>
        <p:nvPicPr>
          <p:cNvPr id="411" name="Image 5" descr=""/>
          <p:cNvPicPr/>
          <p:nvPr/>
        </p:nvPicPr>
        <p:blipFill>
          <a:blip r:embed="rId1"/>
          <a:stretch/>
        </p:blipFill>
        <p:spPr>
          <a:xfrm>
            <a:off x="1333440" y="506880"/>
            <a:ext cx="4419360" cy="345204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0"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Une goutte d’histoire</a:t>
            </a:r>
            <a:endParaRPr b="0" lang="en-US" sz="2800" spc="-1" strike="noStrike">
              <a:solidFill>
                <a:srgbClr val="000000"/>
              </a:solidFill>
              <a:latin typeface="Calibri"/>
            </a:endParaRPr>
          </a:p>
        </p:txBody>
      </p:sp>
      <p:sp>
        <p:nvSpPr>
          <p:cNvPr id="521" name="Rectangle 45"/>
          <p:cNvSpPr/>
          <p:nvPr/>
        </p:nvSpPr>
        <p:spPr>
          <a:xfrm>
            <a:off x="2686320" y="1983240"/>
            <a:ext cx="9013680" cy="2529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2000" spc="-1" strike="noStrike">
                <a:solidFill>
                  <a:srgbClr val="ffffff"/>
                </a:solidFill>
                <a:latin typeface="Calibri"/>
              </a:rPr>
              <a:t>Considérée comme la première ‘ACV’, ou plutôt analyse de flux, l’étude a porté sur :</a:t>
            </a:r>
            <a:endParaRPr b="0" lang="fr-FR" sz="2000" spc="-1" strike="noStrike">
              <a:solidFill>
                <a:srgbClr val="ffffff"/>
              </a:solidFill>
              <a:latin typeface="Arial"/>
            </a:endParaRPr>
          </a:p>
          <a:p>
            <a:pPr>
              <a:lnSpc>
                <a:spcPct val="100000"/>
              </a:lnSpc>
            </a:pPr>
            <a:endParaRPr b="0" lang="fr-FR" sz="2000" spc="-1" strike="noStrike">
              <a:solidFill>
                <a:srgbClr val="ffffff"/>
              </a:solidFill>
              <a:latin typeface="Arial"/>
            </a:endParaRPr>
          </a:p>
          <a:p>
            <a:pPr marL="542880" indent="-285480">
              <a:lnSpc>
                <a:spcPct val="100000"/>
              </a:lnSpc>
              <a:buClr>
                <a:srgbClr val="ffffff"/>
              </a:buClr>
              <a:buFont typeface="Arial"/>
              <a:buChar char="•"/>
            </a:pPr>
            <a:r>
              <a:rPr b="0" lang="fr-FR" sz="2000" spc="-1" strike="noStrike">
                <a:solidFill>
                  <a:srgbClr val="ffffff"/>
                </a:solidFill>
                <a:latin typeface="Calibri"/>
              </a:rPr>
              <a:t>La part de </a:t>
            </a:r>
            <a:r>
              <a:rPr b="0" lang="fr-FR" sz="2000" spc="-1" strike="noStrike" u="sng">
                <a:solidFill>
                  <a:srgbClr val="ffffff"/>
                </a:solidFill>
                <a:uFill>
                  <a:solidFill>
                    <a:srgbClr val="d77fc4"/>
                  </a:solidFill>
                </a:uFill>
                <a:latin typeface="Calibri"/>
              </a:rPr>
              <a:t>consommation d’énergie nécessaire à la fabrication</a:t>
            </a:r>
            <a:endParaRPr b="0" lang="fr-FR" sz="2000" spc="-1" strike="noStrike">
              <a:solidFill>
                <a:srgbClr val="ffffff"/>
              </a:solidFill>
              <a:latin typeface="Arial"/>
            </a:endParaRPr>
          </a:p>
          <a:p>
            <a:pPr marL="542880" indent="-285480">
              <a:lnSpc>
                <a:spcPct val="100000"/>
              </a:lnSpc>
              <a:buClr>
                <a:srgbClr val="ffffff"/>
              </a:buClr>
              <a:buFont typeface="Arial"/>
              <a:buChar char="•"/>
            </a:pPr>
            <a:r>
              <a:rPr b="0" lang="fr-FR" sz="2000" spc="-1" strike="noStrike">
                <a:solidFill>
                  <a:srgbClr val="ffffff"/>
                </a:solidFill>
                <a:latin typeface="Calibri"/>
              </a:rPr>
              <a:t>La disponibilité effective des matières premières</a:t>
            </a:r>
            <a:endParaRPr b="0" lang="fr-FR" sz="2000" spc="-1" strike="noStrike">
              <a:solidFill>
                <a:srgbClr val="ffffff"/>
              </a:solidFill>
              <a:latin typeface="Arial"/>
            </a:endParaRPr>
          </a:p>
          <a:p>
            <a:pPr marL="542880" indent="-285480">
              <a:lnSpc>
                <a:spcPct val="100000"/>
              </a:lnSpc>
              <a:buClr>
                <a:srgbClr val="ffffff"/>
              </a:buClr>
              <a:buFont typeface="Arial"/>
              <a:buChar char="•"/>
            </a:pPr>
            <a:r>
              <a:rPr b="0" lang="fr-FR" sz="2000" spc="-1" strike="noStrike">
                <a:solidFill>
                  <a:srgbClr val="ffffff"/>
                </a:solidFill>
                <a:latin typeface="Calibri"/>
              </a:rPr>
              <a:t>Les coûts engendrés ($)</a:t>
            </a:r>
            <a:endParaRPr b="0" lang="fr-FR" sz="2000" spc="-1" strike="noStrike">
              <a:solidFill>
                <a:srgbClr val="ffffff"/>
              </a:solidFill>
              <a:latin typeface="Arial"/>
            </a:endParaRPr>
          </a:p>
          <a:p>
            <a:pPr marL="542880" indent="-285480">
              <a:lnSpc>
                <a:spcPct val="100000"/>
              </a:lnSpc>
              <a:buClr>
                <a:srgbClr val="ffffff"/>
              </a:buClr>
              <a:buFont typeface="Arial"/>
              <a:buChar char="•"/>
              <a:tabLst>
                <a:tab algn="l" pos="4121280"/>
              </a:tabLst>
            </a:pPr>
            <a:r>
              <a:rPr b="0" lang="fr-FR" sz="2000" spc="-1" strike="noStrike">
                <a:solidFill>
                  <a:srgbClr val="ffffff"/>
                </a:solidFill>
                <a:latin typeface="Calibri"/>
              </a:rPr>
              <a:t>Le type de bouteille à privilégier :</a:t>
            </a:r>
            <a:r>
              <a:rPr b="0" lang="fr-FR" sz="2000" spc="-1" strike="noStrike">
                <a:solidFill>
                  <a:srgbClr val="ffffff"/>
                </a:solidFill>
                <a:latin typeface="Calibri"/>
              </a:rPr>
              <a:t>	</a:t>
            </a:r>
            <a:r>
              <a:rPr b="0" lang="fr-FR" sz="2000" spc="-1" strike="noStrike">
                <a:solidFill>
                  <a:srgbClr val="ffffff"/>
                </a:solidFill>
                <a:latin typeface="Calibri"/>
              </a:rPr>
              <a:t>- verre ou plastique</a:t>
            </a:r>
            <a:br>
              <a:rPr sz="2000"/>
            </a:br>
            <a:r>
              <a:rPr b="0" lang="fr-FR" sz="2000" spc="-1" strike="noStrike">
                <a:solidFill>
                  <a:srgbClr val="ffffff"/>
                </a:solidFill>
                <a:latin typeface="Calibri"/>
              </a:rPr>
              <a:t>	</a:t>
            </a:r>
            <a:r>
              <a:rPr b="0" lang="fr-FR" sz="2000" spc="-1" strike="noStrike">
                <a:solidFill>
                  <a:srgbClr val="ffffff"/>
                </a:solidFill>
                <a:latin typeface="Calibri"/>
              </a:rPr>
              <a:t>	</a:t>
            </a:r>
            <a:r>
              <a:rPr b="0" lang="fr-FR" sz="2000" spc="-1" strike="noStrike">
                <a:solidFill>
                  <a:srgbClr val="ffffff"/>
                </a:solidFill>
                <a:latin typeface="Calibri"/>
              </a:rPr>
              <a:t>- recyclable ou non</a:t>
            </a:r>
            <a:endParaRPr b="0" lang="fr-FR" sz="2000" spc="-1" strike="noStrike">
              <a:solidFill>
                <a:srgbClr val="ffffff"/>
              </a:solidFill>
              <a:latin typeface="Arial"/>
            </a:endParaRPr>
          </a:p>
          <a:p>
            <a:pPr marL="542880" indent="-285480">
              <a:lnSpc>
                <a:spcPct val="100000"/>
              </a:lnSpc>
              <a:buClr>
                <a:srgbClr val="ffffff"/>
              </a:buClr>
              <a:buFont typeface="Arial"/>
              <a:buChar char="•"/>
              <a:tabLst>
                <a:tab algn="l" pos="4121280"/>
              </a:tabLst>
            </a:pPr>
            <a:r>
              <a:rPr b="0" lang="fr-FR" sz="2000" spc="-1" strike="noStrike">
                <a:solidFill>
                  <a:srgbClr val="ffffff"/>
                </a:solidFill>
                <a:latin typeface="Calibri"/>
              </a:rPr>
              <a:t>Le lieu de fabrication</a:t>
            </a:r>
            <a:endParaRPr b="0" lang="fr-FR" sz="2000" spc="-1" strike="noStrike">
              <a:solidFill>
                <a:srgbClr val="ffffff"/>
              </a:solidFill>
              <a:latin typeface="Arial"/>
            </a:endParaRPr>
          </a:p>
        </p:txBody>
      </p:sp>
      <p:sp>
        <p:nvSpPr>
          <p:cNvPr id="522" name="Rectangle 46"/>
          <p:cNvSpPr/>
          <p:nvPr/>
        </p:nvSpPr>
        <p:spPr>
          <a:xfrm>
            <a:off x="1897920" y="5316120"/>
            <a:ext cx="101131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Verdana"/>
                <a:ea typeface="Verdana"/>
              </a:rPr>
              <a:t>[http://www.asso-iceb.org/wp-content/uploads/2012/11/guide_bio_tech_l_energie_grise_des_materiaux_et_des_ouvrages.pdf]</a:t>
            </a:r>
            <a:endParaRPr b="0" lang="fr-FR" sz="1200" spc="-1" strike="noStrike">
              <a:solidFill>
                <a:srgbClr val="ffffff"/>
              </a:solidFill>
              <a:latin typeface="Arial"/>
            </a:endParaRPr>
          </a:p>
        </p:txBody>
      </p:sp>
      <p:pic>
        <p:nvPicPr>
          <p:cNvPr id="523" name="" descr=""/>
          <p:cNvPicPr/>
          <p:nvPr/>
        </p:nvPicPr>
        <p:blipFill>
          <a:blip r:embed="rId1"/>
          <a:stretch/>
        </p:blipFill>
        <p:spPr>
          <a:xfrm>
            <a:off x="1051200" y="2304000"/>
            <a:ext cx="1180800" cy="2361600"/>
          </a:xfrm>
          <a:prstGeom prst="rect">
            <a:avLst/>
          </a:prstGeom>
          <a:ln w="0">
            <a:noFill/>
          </a:ln>
        </p:spPr>
      </p:pic>
    </p:spTree>
  </p:cSld>
  <mc:AlternateContent>
    <mc:Choice Requires="p14">
      <p:transition spd="slow" p14:dur="2000"/>
    </mc:Choice>
    <mc:Fallback>
      <p:transition spd="slow"/>
    </mc:Fallback>
  </mc:AlternateContent>
  <p:timing>
    <p:tnLst>
      <p:par>
        <p:cTn id="55" dur="indefinite" restart="never" nodeType="tmRoot">
          <p:childTnLst>
            <p:seq>
              <p:cTn id="56" dur="indefinite" nodeType="mainSeq">
                <p:childTnLst>
                  <p:par>
                    <p:cTn id="57" fill="hold">
                      <p:stCondLst>
                        <p:cond delay="indefinite"/>
                      </p:stCondLst>
                      <p:childTnLst>
                        <p:par>
                          <p:cTn id="58" fill="hold">
                            <p:stCondLst>
                              <p:cond delay="0"/>
                            </p:stCondLst>
                            <p:childTnLst>
                              <p:par>
                                <p:cTn id="59" nodeType="clickEffect" fill="hold" presetClass="entr" presetID="1">
                                  <p:stCondLst>
                                    <p:cond delay="0"/>
                                  </p:stCondLst>
                                  <p:childTnLst>
                                    <p:set>
                                      <p:cBhvr>
                                        <p:cTn id="60" dur="1" fill="hold">
                                          <p:stCondLst>
                                            <p:cond delay="0"/>
                                          </p:stCondLst>
                                        </p:cTn>
                                        <p:tgtEl>
                                          <p:spTgt spid="52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67" name="Image 10" descr=""/>
          <p:cNvPicPr/>
          <p:nvPr/>
        </p:nvPicPr>
        <p:blipFill>
          <a:blip r:embed="rId1"/>
          <a:stretch/>
        </p:blipFill>
        <p:spPr>
          <a:xfrm>
            <a:off x="1644480" y="1632600"/>
            <a:ext cx="3622680" cy="5111640"/>
          </a:xfrm>
          <a:prstGeom prst="rect">
            <a:avLst/>
          </a:prstGeom>
          <a:ln w="0">
            <a:solidFill>
              <a:srgbClr val="ffa300"/>
            </a:solidFill>
          </a:ln>
        </p:spPr>
      </p:pic>
      <p:pic>
        <p:nvPicPr>
          <p:cNvPr id="1968" name="Image 9" descr=""/>
          <p:cNvPicPr/>
          <p:nvPr/>
        </p:nvPicPr>
        <p:blipFill>
          <a:blip r:embed="rId2"/>
          <a:stretch/>
        </p:blipFill>
        <p:spPr>
          <a:xfrm>
            <a:off x="1350000" y="1465560"/>
            <a:ext cx="3622680" cy="5111640"/>
          </a:xfrm>
          <a:prstGeom prst="rect">
            <a:avLst/>
          </a:prstGeom>
          <a:ln w="0">
            <a:solidFill>
              <a:srgbClr val="ffa300"/>
            </a:solidFill>
          </a:ln>
        </p:spPr>
      </p:pic>
      <p:pic>
        <p:nvPicPr>
          <p:cNvPr id="1969" name="Image 8" descr=""/>
          <p:cNvPicPr/>
          <p:nvPr/>
        </p:nvPicPr>
        <p:blipFill>
          <a:blip r:embed="rId3"/>
          <a:stretch/>
        </p:blipFill>
        <p:spPr>
          <a:xfrm>
            <a:off x="1059480" y="1304640"/>
            <a:ext cx="3618720" cy="5105880"/>
          </a:xfrm>
          <a:prstGeom prst="rect">
            <a:avLst/>
          </a:prstGeom>
          <a:ln w="0">
            <a:solidFill>
              <a:srgbClr val="ffa300"/>
            </a:solidFill>
          </a:ln>
        </p:spPr>
      </p:pic>
      <p:grpSp>
        <p:nvGrpSpPr>
          <p:cNvPr id="1970" name="Groupe 16"/>
          <p:cNvGrpSpPr/>
          <p:nvPr/>
        </p:nvGrpSpPr>
        <p:grpSpPr>
          <a:xfrm>
            <a:off x="1020240" y="4196160"/>
            <a:ext cx="3304440" cy="971640"/>
            <a:chOff x="1020240" y="4196160"/>
            <a:chExt cx="3304440" cy="971640"/>
          </a:xfrm>
        </p:grpSpPr>
        <p:sp>
          <p:nvSpPr>
            <p:cNvPr id="1971" name="ZoneTexte 17"/>
            <p:cNvSpPr/>
            <p:nvPr/>
          </p:nvSpPr>
          <p:spPr>
            <a:xfrm>
              <a:off x="1020240" y="4530240"/>
              <a:ext cx="34272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II.</a:t>
              </a:r>
              <a:endParaRPr b="0" lang="fr-FR" sz="1600" spc="-1" strike="noStrike">
                <a:solidFill>
                  <a:srgbClr val="ffffff"/>
                </a:solidFill>
                <a:latin typeface="Arial"/>
              </a:endParaRPr>
            </a:p>
          </p:txBody>
        </p:sp>
        <p:sp>
          <p:nvSpPr>
            <p:cNvPr id="1972" name="Rectangle à coins arrondis 18"/>
            <p:cNvSpPr/>
            <p:nvPr/>
          </p:nvSpPr>
          <p:spPr>
            <a:xfrm>
              <a:off x="1445040" y="4196160"/>
              <a:ext cx="2879640" cy="97164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grpSp>
      <p:pic>
        <p:nvPicPr>
          <p:cNvPr id="1973" name="Image 13" descr=""/>
          <p:cNvPicPr/>
          <p:nvPr/>
        </p:nvPicPr>
        <p:blipFill>
          <a:blip r:embed="rId4"/>
          <a:stretch/>
        </p:blipFill>
        <p:spPr>
          <a:xfrm>
            <a:off x="5595480" y="1796040"/>
            <a:ext cx="6224760" cy="4340160"/>
          </a:xfrm>
          <a:prstGeom prst="rect">
            <a:avLst/>
          </a:prstGeom>
          <a:ln w="0">
            <a:noFill/>
          </a:ln>
        </p:spPr>
      </p:pic>
      <p:pic>
        <p:nvPicPr>
          <p:cNvPr id="1974" name="Image 15" descr=""/>
          <p:cNvPicPr/>
          <p:nvPr/>
        </p:nvPicPr>
        <p:blipFill>
          <a:blip r:embed="rId5"/>
          <a:stretch/>
        </p:blipFill>
        <p:spPr>
          <a:xfrm>
            <a:off x="10647720" y="69840"/>
            <a:ext cx="1449000" cy="1085040"/>
          </a:xfrm>
          <a:prstGeom prst="rect">
            <a:avLst/>
          </a:prstGeom>
          <a:ln w="0">
            <a:noFill/>
          </a:ln>
        </p:spPr>
      </p:pic>
      <p:sp>
        <p:nvSpPr>
          <p:cNvPr id="1975" name="PlaceHolder 1"/>
          <p:cNvSpPr>
            <a:spLocks noGrp="1"/>
          </p:cNvSpPr>
          <p:nvPr>
            <p:ph type="title"/>
          </p:nvPr>
        </p:nvSpPr>
        <p:spPr>
          <a:xfrm>
            <a:off x="683280" y="31572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1976" name="Rectangle 7_5"/>
          <p:cNvSpPr/>
          <p:nvPr/>
        </p:nvSpPr>
        <p:spPr>
          <a:xfrm>
            <a:off x="22320" y="75996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1977" name="Rectangle 6_5"/>
          <p:cNvSpPr/>
          <p:nvPr/>
        </p:nvSpPr>
        <p:spPr>
          <a:xfrm>
            <a:off x="10800000" y="129960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sp>
        <p:nvSpPr>
          <p:cNvPr id="1978" name="Espace réservé du texte 25"/>
          <p:cNvSpPr/>
          <p:nvPr/>
        </p:nvSpPr>
        <p:spPr>
          <a:xfrm>
            <a:off x="5616000" y="1440000"/>
            <a:ext cx="6408000" cy="50400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2000" spc="-1" strike="noStrike">
                <a:solidFill>
                  <a:srgbClr val="d77fc4"/>
                </a:solidFill>
                <a:latin typeface="Calibri"/>
              </a:rPr>
              <a:t>II. Production des matières premières (extrait 2)</a:t>
            </a:r>
            <a:endParaRPr b="0" lang="fr-FR" sz="2000" spc="-1" strike="noStrike">
              <a:solidFill>
                <a:srgbClr val="ffffff"/>
              </a:solidFill>
              <a:latin typeface="Arial"/>
            </a:endParaRPr>
          </a:p>
          <a:p>
            <a:pPr>
              <a:lnSpc>
                <a:spcPct val="90000"/>
              </a:lnSpc>
              <a:spcBef>
                <a:spcPts val="1001"/>
              </a:spcBef>
              <a:tabLst>
                <a:tab algn="l" pos="0"/>
              </a:tabLst>
            </a:pPr>
            <a:endParaRPr b="0" lang="fr-FR" sz="1800" spc="-1" strike="noStrike">
              <a:solidFill>
                <a:srgbClr val="ffffff"/>
              </a:solidFill>
              <a:latin typeface="Arial"/>
            </a:endParaRPr>
          </a:p>
          <a:p>
            <a:pPr>
              <a:lnSpc>
                <a:spcPct val="90000"/>
              </a:lnSpc>
              <a:spcBef>
                <a:spcPts val="1001"/>
              </a:spcBef>
              <a:tabLst>
                <a:tab algn="l" pos="0"/>
              </a:tabLst>
            </a:pPr>
            <a:endParaRPr b="0" lang="fr-FR" sz="18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10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79" name="Image 10" descr=""/>
          <p:cNvPicPr/>
          <p:nvPr/>
        </p:nvPicPr>
        <p:blipFill>
          <a:blip r:embed="rId1"/>
          <a:stretch/>
        </p:blipFill>
        <p:spPr>
          <a:xfrm>
            <a:off x="1644480" y="1632600"/>
            <a:ext cx="3622680" cy="5111640"/>
          </a:xfrm>
          <a:prstGeom prst="rect">
            <a:avLst/>
          </a:prstGeom>
          <a:ln w="0">
            <a:solidFill>
              <a:srgbClr val="ffa300"/>
            </a:solidFill>
          </a:ln>
        </p:spPr>
      </p:pic>
      <p:pic>
        <p:nvPicPr>
          <p:cNvPr id="1980" name="Image 9" descr=""/>
          <p:cNvPicPr/>
          <p:nvPr/>
        </p:nvPicPr>
        <p:blipFill>
          <a:blip r:embed="rId2"/>
          <a:stretch/>
        </p:blipFill>
        <p:spPr>
          <a:xfrm>
            <a:off x="1350000" y="1465560"/>
            <a:ext cx="3622680" cy="5111640"/>
          </a:xfrm>
          <a:prstGeom prst="rect">
            <a:avLst/>
          </a:prstGeom>
          <a:ln w="0">
            <a:solidFill>
              <a:srgbClr val="ffa300"/>
            </a:solidFill>
          </a:ln>
        </p:spPr>
      </p:pic>
      <p:pic>
        <p:nvPicPr>
          <p:cNvPr id="1981" name="Image 8" descr=""/>
          <p:cNvPicPr/>
          <p:nvPr/>
        </p:nvPicPr>
        <p:blipFill>
          <a:blip r:embed="rId3"/>
          <a:stretch/>
        </p:blipFill>
        <p:spPr>
          <a:xfrm>
            <a:off x="1059480" y="1304640"/>
            <a:ext cx="3618720" cy="5105880"/>
          </a:xfrm>
          <a:prstGeom prst="rect">
            <a:avLst/>
          </a:prstGeom>
          <a:ln w="0">
            <a:solidFill>
              <a:srgbClr val="ffa300"/>
            </a:solidFill>
          </a:ln>
        </p:spPr>
      </p:pic>
      <p:grpSp>
        <p:nvGrpSpPr>
          <p:cNvPr id="1982" name="Groupe 16"/>
          <p:cNvGrpSpPr/>
          <p:nvPr/>
        </p:nvGrpSpPr>
        <p:grpSpPr>
          <a:xfrm>
            <a:off x="1020240" y="4196160"/>
            <a:ext cx="3304440" cy="971640"/>
            <a:chOff x="1020240" y="4196160"/>
            <a:chExt cx="3304440" cy="971640"/>
          </a:xfrm>
        </p:grpSpPr>
        <p:sp>
          <p:nvSpPr>
            <p:cNvPr id="1983" name="ZoneTexte 17"/>
            <p:cNvSpPr/>
            <p:nvPr/>
          </p:nvSpPr>
          <p:spPr>
            <a:xfrm>
              <a:off x="1020240" y="4530240"/>
              <a:ext cx="34272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II.</a:t>
              </a:r>
              <a:endParaRPr b="0" lang="fr-FR" sz="1600" spc="-1" strike="noStrike">
                <a:solidFill>
                  <a:srgbClr val="ffffff"/>
                </a:solidFill>
                <a:latin typeface="Arial"/>
              </a:endParaRPr>
            </a:p>
          </p:txBody>
        </p:sp>
        <p:sp>
          <p:nvSpPr>
            <p:cNvPr id="1984" name="Rectangle à coins arrondis 18"/>
            <p:cNvSpPr/>
            <p:nvPr/>
          </p:nvSpPr>
          <p:spPr>
            <a:xfrm>
              <a:off x="1445040" y="4196160"/>
              <a:ext cx="2879640" cy="97164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grpSp>
      <p:sp>
        <p:nvSpPr>
          <p:cNvPr id="1985" name="Espace réservé du texte 2"/>
          <p:cNvSpPr/>
          <p:nvPr/>
        </p:nvSpPr>
        <p:spPr>
          <a:xfrm>
            <a:off x="5616000" y="1440000"/>
            <a:ext cx="6225480" cy="38664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1800" spc="-1" strike="noStrike">
                <a:solidFill>
                  <a:srgbClr val="d77fc4"/>
                </a:solidFill>
                <a:latin typeface="Calibri"/>
              </a:rPr>
              <a:t>II. Transport</a:t>
            </a:r>
            <a:endParaRPr b="0" lang="fr-FR" sz="1800" spc="-1" strike="noStrike">
              <a:solidFill>
                <a:srgbClr val="ffffff"/>
              </a:solidFill>
              <a:latin typeface="Arial"/>
            </a:endParaRPr>
          </a:p>
          <a:p>
            <a:pPr>
              <a:lnSpc>
                <a:spcPct val="90000"/>
              </a:lnSpc>
              <a:spcBef>
                <a:spcPts val="1001"/>
              </a:spcBef>
              <a:tabLst>
                <a:tab algn="l" pos="0"/>
              </a:tabLst>
            </a:pPr>
            <a:endParaRPr b="0" lang="fr-FR" sz="1800" spc="-1" strike="noStrike">
              <a:solidFill>
                <a:srgbClr val="ffffff"/>
              </a:solidFill>
              <a:latin typeface="Arial"/>
            </a:endParaRPr>
          </a:p>
          <a:p>
            <a:pPr>
              <a:lnSpc>
                <a:spcPct val="90000"/>
              </a:lnSpc>
              <a:spcBef>
                <a:spcPts val="1001"/>
              </a:spcBef>
              <a:tabLst>
                <a:tab algn="l" pos="0"/>
              </a:tabLst>
            </a:pPr>
            <a:endParaRPr b="0" lang="fr-FR" sz="1800" spc="-1" strike="noStrike">
              <a:solidFill>
                <a:srgbClr val="ffffff"/>
              </a:solidFill>
              <a:latin typeface="Arial"/>
            </a:endParaRPr>
          </a:p>
        </p:txBody>
      </p:sp>
      <p:pic>
        <p:nvPicPr>
          <p:cNvPr id="1986" name="Image 11" descr=""/>
          <p:cNvPicPr/>
          <p:nvPr/>
        </p:nvPicPr>
        <p:blipFill>
          <a:blip r:embed="rId4"/>
          <a:stretch/>
        </p:blipFill>
        <p:spPr>
          <a:xfrm>
            <a:off x="5603040" y="1986480"/>
            <a:ext cx="6191640" cy="3822840"/>
          </a:xfrm>
          <a:prstGeom prst="rect">
            <a:avLst/>
          </a:prstGeom>
          <a:ln w="0">
            <a:noFill/>
          </a:ln>
        </p:spPr>
      </p:pic>
      <p:pic>
        <p:nvPicPr>
          <p:cNvPr id="1987" name="Image 15" descr=""/>
          <p:cNvPicPr/>
          <p:nvPr/>
        </p:nvPicPr>
        <p:blipFill>
          <a:blip r:embed="rId5"/>
          <a:stretch/>
        </p:blipFill>
        <p:spPr>
          <a:xfrm>
            <a:off x="10647720" y="69840"/>
            <a:ext cx="1449000" cy="1085040"/>
          </a:xfrm>
          <a:prstGeom prst="rect">
            <a:avLst/>
          </a:prstGeom>
          <a:ln w="0">
            <a:noFill/>
          </a:ln>
        </p:spPr>
      </p:pic>
      <p:sp>
        <p:nvSpPr>
          <p:cNvPr id="1988" name="PlaceHolder 1"/>
          <p:cNvSpPr>
            <a:spLocks noGrp="1"/>
          </p:cNvSpPr>
          <p:nvPr>
            <p:ph type="title"/>
          </p:nvPr>
        </p:nvSpPr>
        <p:spPr>
          <a:xfrm>
            <a:off x="683280" y="31608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1989" name="Rectangle 7_6"/>
          <p:cNvSpPr/>
          <p:nvPr/>
        </p:nvSpPr>
        <p:spPr>
          <a:xfrm>
            <a:off x="22320" y="76032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1990" name="Rectangle 6_6"/>
          <p:cNvSpPr/>
          <p:nvPr/>
        </p:nvSpPr>
        <p:spPr>
          <a:xfrm>
            <a:off x="10800000" y="129996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10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91" name="Image 10" descr=""/>
          <p:cNvPicPr/>
          <p:nvPr/>
        </p:nvPicPr>
        <p:blipFill>
          <a:blip r:embed="rId1"/>
          <a:stretch/>
        </p:blipFill>
        <p:spPr>
          <a:xfrm>
            <a:off x="1644480" y="1632600"/>
            <a:ext cx="3622680" cy="5111640"/>
          </a:xfrm>
          <a:prstGeom prst="rect">
            <a:avLst/>
          </a:prstGeom>
          <a:ln w="0">
            <a:solidFill>
              <a:srgbClr val="ffa300"/>
            </a:solidFill>
          </a:ln>
        </p:spPr>
      </p:pic>
      <p:pic>
        <p:nvPicPr>
          <p:cNvPr id="1992" name="Image 9" descr=""/>
          <p:cNvPicPr/>
          <p:nvPr/>
        </p:nvPicPr>
        <p:blipFill>
          <a:blip r:embed="rId2"/>
          <a:stretch/>
        </p:blipFill>
        <p:spPr>
          <a:xfrm>
            <a:off x="1350000" y="1465560"/>
            <a:ext cx="3622680" cy="5111640"/>
          </a:xfrm>
          <a:prstGeom prst="rect">
            <a:avLst/>
          </a:prstGeom>
          <a:ln w="0">
            <a:solidFill>
              <a:srgbClr val="ffa300"/>
            </a:solidFill>
          </a:ln>
        </p:spPr>
      </p:pic>
      <p:pic>
        <p:nvPicPr>
          <p:cNvPr id="1993" name="Image 8" descr=""/>
          <p:cNvPicPr/>
          <p:nvPr/>
        </p:nvPicPr>
        <p:blipFill>
          <a:blip r:embed="rId3"/>
          <a:stretch/>
        </p:blipFill>
        <p:spPr>
          <a:xfrm>
            <a:off x="1059480" y="1304640"/>
            <a:ext cx="3618720" cy="5105880"/>
          </a:xfrm>
          <a:prstGeom prst="rect">
            <a:avLst/>
          </a:prstGeom>
          <a:ln w="0">
            <a:solidFill>
              <a:srgbClr val="ffa300"/>
            </a:solidFill>
          </a:ln>
        </p:spPr>
      </p:pic>
      <p:grpSp>
        <p:nvGrpSpPr>
          <p:cNvPr id="1994" name="Groupe 14"/>
          <p:cNvGrpSpPr/>
          <p:nvPr/>
        </p:nvGrpSpPr>
        <p:grpSpPr>
          <a:xfrm>
            <a:off x="1017720" y="5196960"/>
            <a:ext cx="3306960" cy="417240"/>
            <a:chOff x="1017720" y="5196960"/>
            <a:chExt cx="3306960" cy="417240"/>
          </a:xfrm>
        </p:grpSpPr>
        <p:sp>
          <p:nvSpPr>
            <p:cNvPr id="1995" name="Rectangle à coins arrondis 15"/>
            <p:cNvSpPr/>
            <p:nvPr/>
          </p:nvSpPr>
          <p:spPr>
            <a:xfrm>
              <a:off x="1445040" y="5196960"/>
              <a:ext cx="2879640" cy="417240"/>
            </a:xfrm>
            <a:prstGeom prst="roundRect">
              <a:avLst>
                <a:gd name="adj" fmla="val 14463"/>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996" name="ZoneTexte 19"/>
            <p:cNvSpPr/>
            <p:nvPr/>
          </p:nvSpPr>
          <p:spPr>
            <a:xfrm>
              <a:off x="1017720" y="5276880"/>
              <a:ext cx="533160" cy="334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600" spc="-1" strike="noStrike">
                  <a:solidFill>
                    <a:srgbClr val="80276c"/>
                  </a:solidFill>
                  <a:latin typeface="Calibri"/>
                </a:rPr>
                <a:t>III.</a:t>
              </a:r>
              <a:endParaRPr b="0" lang="fr-FR" sz="1600" spc="-1" strike="noStrike">
                <a:solidFill>
                  <a:srgbClr val="ffffff"/>
                </a:solidFill>
                <a:latin typeface="Arial"/>
              </a:endParaRPr>
            </a:p>
          </p:txBody>
        </p:sp>
      </p:grpSp>
      <p:pic>
        <p:nvPicPr>
          <p:cNvPr id="1997" name="Image 20" descr=""/>
          <p:cNvPicPr/>
          <p:nvPr/>
        </p:nvPicPr>
        <p:blipFill>
          <a:blip r:embed="rId4"/>
          <a:stretch/>
        </p:blipFill>
        <p:spPr>
          <a:xfrm>
            <a:off x="5593680" y="1970640"/>
            <a:ext cx="6299640" cy="3945600"/>
          </a:xfrm>
          <a:prstGeom prst="rect">
            <a:avLst/>
          </a:prstGeom>
          <a:ln w="0">
            <a:noFill/>
          </a:ln>
        </p:spPr>
      </p:pic>
      <p:sp>
        <p:nvSpPr>
          <p:cNvPr id="1998" name="Espace réservé du texte 2"/>
          <p:cNvSpPr/>
          <p:nvPr/>
        </p:nvSpPr>
        <p:spPr>
          <a:xfrm>
            <a:off x="5616000" y="1476000"/>
            <a:ext cx="6225480" cy="38664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1800" spc="-1" strike="noStrike">
                <a:solidFill>
                  <a:srgbClr val="d77fc4"/>
                </a:solidFill>
                <a:latin typeface="Calibri"/>
              </a:rPr>
              <a:t>III. Changement climatique (usage unique)</a:t>
            </a:r>
            <a:endParaRPr b="0" lang="fr-FR" sz="1800" spc="-1" strike="noStrike">
              <a:solidFill>
                <a:srgbClr val="ffffff"/>
              </a:solidFill>
              <a:latin typeface="Arial"/>
            </a:endParaRPr>
          </a:p>
          <a:p>
            <a:pPr>
              <a:lnSpc>
                <a:spcPct val="90000"/>
              </a:lnSpc>
              <a:spcBef>
                <a:spcPts val="1001"/>
              </a:spcBef>
              <a:tabLst>
                <a:tab algn="l" pos="0"/>
              </a:tabLst>
            </a:pPr>
            <a:endParaRPr b="0" lang="fr-FR" sz="1800" spc="-1" strike="noStrike">
              <a:solidFill>
                <a:srgbClr val="ffffff"/>
              </a:solidFill>
              <a:latin typeface="Arial"/>
            </a:endParaRPr>
          </a:p>
          <a:p>
            <a:pPr>
              <a:lnSpc>
                <a:spcPct val="90000"/>
              </a:lnSpc>
              <a:spcBef>
                <a:spcPts val="1001"/>
              </a:spcBef>
              <a:tabLst>
                <a:tab algn="l" pos="0"/>
              </a:tabLst>
            </a:pPr>
            <a:endParaRPr b="0" lang="fr-FR" sz="1800" spc="-1" strike="noStrike">
              <a:solidFill>
                <a:srgbClr val="ffffff"/>
              </a:solidFill>
              <a:latin typeface="Arial"/>
            </a:endParaRPr>
          </a:p>
        </p:txBody>
      </p:sp>
      <p:pic>
        <p:nvPicPr>
          <p:cNvPr id="1999" name="Image 16" descr=""/>
          <p:cNvPicPr/>
          <p:nvPr/>
        </p:nvPicPr>
        <p:blipFill>
          <a:blip r:embed="rId5"/>
          <a:stretch/>
        </p:blipFill>
        <p:spPr>
          <a:xfrm>
            <a:off x="10647720" y="69840"/>
            <a:ext cx="1449000" cy="1085040"/>
          </a:xfrm>
          <a:prstGeom prst="rect">
            <a:avLst/>
          </a:prstGeom>
          <a:ln w="0">
            <a:noFill/>
          </a:ln>
        </p:spPr>
      </p:pic>
      <p:sp>
        <p:nvSpPr>
          <p:cNvPr id="2000" name="PlaceHolder 1"/>
          <p:cNvSpPr>
            <a:spLocks noGrp="1"/>
          </p:cNvSpPr>
          <p:nvPr>
            <p:ph type="title"/>
          </p:nvPr>
        </p:nvSpPr>
        <p:spPr>
          <a:xfrm>
            <a:off x="683280" y="31608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2001" name="Rectangle 7_7"/>
          <p:cNvSpPr/>
          <p:nvPr/>
        </p:nvSpPr>
        <p:spPr>
          <a:xfrm>
            <a:off x="22320" y="76032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2002" name="Rectangle 6_7"/>
          <p:cNvSpPr/>
          <p:nvPr/>
        </p:nvSpPr>
        <p:spPr>
          <a:xfrm>
            <a:off x="10800000" y="129996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pic>
        <p:nvPicPr>
          <p:cNvPr id="2003" name="Image 22" descr=""/>
          <p:cNvPicPr/>
          <p:nvPr/>
        </p:nvPicPr>
        <p:blipFill>
          <a:blip r:embed="rId7"/>
          <a:stretch/>
        </p:blipFill>
        <p:spPr>
          <a:xfrm>
            <a:off x="6687000" y="99360"/>
            <a:ext cx="2468160" cy="1372320"/>
          </a:xfrm>
          <a:prstGeom prst="rect">
            <a:avLst/>
          </a:prstGeom>
          <a:ln w="0">
            <a:noFill/>
          </a:ln>
        </p:spPr>
      </p:pic>
    </p:spTree>
  </p:cSld>
  <mc:AlternateContent>
    <mc:Choice Requires="p14">
      <p:transition spd="slow" p14:dur="2000"/>
    </mc:Choice>
    <mc:Fallback>
      <p:transition spd="slow"/>
    </mc:Fallback>
  </mc:AlternateContent>
</p:sld>
</file>

<file path=ppt/slides/slide10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04" name="PlaceHolder 1"/>
          <p:cNvSpPr>
            <a:spLocks noGrp="1"/>
          </p:cNvSpPr>
          <p:nvPr>
            <p:ph type="title"/>
          </p:nvPr>
        </p:nvSpPr>
        <p:spPr>
          <a:xfrm>
            <a:off x="683280" y="315000"/>
            <a:ext cx="7884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À quel point les résultats sont considérés comme significatifs ?</a:t>
            </a:r>
            <a:endParaRPr b="0" lang="en-US" sz="2200" spc="-1" strike="noStrike">
              <a:solidFill>
                <a:srgbClr val="000000"/>
              </a:solidFill>
              <a:latin typeface="Calibri"/>
            </a:endParaRPr>
          </a:p>
        </p:txBody>
      </p:sp>
      <p:sp>
        <p:nvSpPr>
          <p:cNvPr id="2005" name="PlaceHolder 2"/>
          <p:cNvSpPr>
            <a:spLocks noGrp="1"/>
          </p:cNvSpPr>
          <p:nvPr>
            <p:ph/>
          </p:nvPr>
        </p:nvSpPr>
        <p:spPr>
          <a:xfrm>
            <a:off x="683280" y="1386000"/>
            <a:ext cx="10799640" cy="4325760"/>
          </a:xfrm>
          <a:prstGeom prst="rect">
            <a:avLst/>
          </a:prstGeom>
          <a:noFill/>
          <a:ln w="0">
            <a:noFill/>
          </a:ln>
        </p:spPr>
        <p:txBody>
          <a:bodyPr lIns="91440" rIns="91440" tIns="45720" bIns="45720" anchor="t">
            <a:noAutofit/>
          </a:bodyPr>
          <a:p>
            <a:pPr marL="363600" indent="0">
              <a:lnSpc>
                <a:spcPct val="90000"/>
              </a:lnSpc>
              <a:spcBef>
                <a:spcPts val="1001"/>
              </a:spcBef>
              <a:buNone/>
              <a:tabLst>
                <a:tab algn="l" pos="0"/>
              </a:tabLst>
            </a:pPr>
            <a:r>
              <a:rPr b="1" lang="fr-FR" sz="1800" spc="-1" strike="noStrike">
                <a:solidFill>
                  <a:srgbClr val="d9d9d9"/>
                </a:solidFill>
                <a:latin typeface="Calibri"/>
              </a:rPr>
              <a:t>Pour la méthode de calcul ‘IMPACT 2002+’, d’après son guide d’utilisateur·trice :</a:t>
            </a:r>
            <a:endParaRPr b="0" lang="en-US" sz="1800" spc="-1" strike="noStrike">
              <a:solidFill>
                <a:srgbClr val="000000"/>
              </a:solidFill>
              <a:latin typeface="Calibri"/>
            </a:endParaRPr>
          </a:p>
          <a:p>
            <a:pPr marL="363600" indent="0">
              <a:lnSpc>
                <a:spcPct val="90000"/>
              </a:lnSpc>
              <a:spcBef>
                <a:spcPts val="1001"/>
              </a:spcBef>
              <a:buNone/>
              <a:tabLst>
                <a:tab algn="l" pos="0"/>
              </a:tabLst>
            </a:pPr>
            <a:br>
              <a:rPr sz="1800"/>
            </a:br>
            <a:r>
              <a:rPr b="0" lang="en-US" sz="1800" spc="-1" strike="noStrike">
                <a:solidFill>
                  <a:srgbClr val="d9d9d9"/>
                </a:solidFill>
                <a:latin typeface="Calibri"/>
              </a:rPr>
              <a:t>“</a:t>
            </a:r>
            <a:r>
              <a:rPr b="0" lang="en-US" sz="1800" spc="-1" strike="noStrike">
                <a:solidFill>
                  <a:srgbClr val="d9d9d9"/>
                </a:solidFill>
                <a:latin typeface="Calibri"/>
              </a:rPr>
              <a:t>For  a  very  initial  discussion,  </a:t>
            </a:r>
            <a:r>
              <a:rPr b="1" lang="en-US" sz="1800" spc="-1" strike="noStrike">
                <a:solidFill>
                  <a:srgbClr val="d77fc4"/>
                </a:solidFill>
                <a:latin typeface="Calibri"/>
              </a:rPr>
              <a:t>any  difference  lower  than  10%  is  not  considered  significant  for  the energy and global warming scores</a:t>
            </a:r>
            <a:r>
              <a:rPr b="0" lang="en-US" sz="1800" spc="-1" strike="noStrike">
                <a:solidFill>
                  <a:srgbClr val="d9d9d9"/>
                </a:solidFill>
                <a:latin typeface="Calibri"/>
              </a:rPr>
              <a:t>. </a:t>
            </a:r>
            <a:endParaRPr b="0" lang="en-US" sz="1800" spc="-1" strike="noStrike">
              <a:solidFill>
                <a:srgbClr val="000000"/>
              </a:solidFill>
              <a:latin typeface="Calibri"/>
            </a:endParaRPr>
          </a:p>
          <a:p>
            <a:pPr marL="363600" indent="0">
              <a:lnSpc>
                <a:spcPct val="90000"/>
              </a:lnSpc>
              <a:spcBef>
                <a:spcPts val="1001"/>
              </a:spcBef>
              <a:buNone/>
              <a:tabLst>
                <a:tab algn="l" pos="0"/>
              </a:tabLst>
            </a:pPr>
            <a:br>
              <a:rPr sz="1800"/>
            </a:br>
            <a:r>
              <a:rPr b="0" lang="en-US" sz="1800" spc="-1" strike="noStrike">
                <a:solidFill>
                  <a:srgbClr val="d9d9d9"/>
                </a:solidFill>
                <a:latin typeface="Calibri"/>
              </a:rPr>
              <a:t>The difference needs to be </a:t>
            </a:r>
            <a:r>
              <a:rPr b="1" lang="en-US" sz="1800" spc="-1" strike="noStrike">
                <a:solidFill>
                  <a:srgbClr val="d77fc4"/>
                </a:solidFill>
                <a:latin typeface="Calibri"/>
              </a:rPr>
              <a:t>higher than 30% to be significant for respiratory  inorganics  or  acidification  and  eutrophication</a:t>
            </a:r>
            <a:r>
              <a:rPr b="0" lang="en-US" sz="1800" spc="-1" strike="noStrike">
                <a:solidFill>
                  <a:srgbClr val="d9d9d9"/>
                </a:solidFill>
                <a:latin typeface="Calibri"/>
              </a:rPr>
              <a:t>.  </a:t>
            </a:r>
            <a:endParaRPr b="0" lang="en-US" sz="1800" spc="-1" strike="noStrike">
              <a:solidFill>
                <a:srgbClr val="000000"/>
              </a:solidFill>
              <a:latin typeface="Calibri"/>
            </a:endParaRPr>
          </a:p>
          <a:p>
            <a:pPr marL="363600" indent="0">
              <a:lnSpc>
                <a:spcPct val="90000"/>
              </a:lnSpc>
              <a:spcBef>
                <a:spcPts val="1001"/>
              </a:spcBef>
              <a:buNone/>
              <a:tabLst>
                <a:tab algn="l" pos="0"/>
              </a:tabLst>
            </a:pPr>
            <a:br>
              <a:rPr sz="1800"/>
            </a:br>
            <a:r>
              <a:rPr b="0" lang="en-US" sz="1800" spc="-1" strike="noStrike">
                <a:solidFill>
                  <a:srgbClr val="d9d9d9"/>
                </a:solidFill>
                <a:latin typeface="Calibri"/>
              </a:rPr>
              <a:t>For  the  </a:t>
            </a:r>
            <a:r>
              <a:rPr b="1" lang="en-US" sz="1800" spc="-1" strike="noStrike">
                <a:solidFill>
                  <a:srgbClr val="d77fc4"/>
                </a:solidFill>
                <a:latin typeface="Calibri"/>
              </a:rPr>
              <a:t>toxicity  categories,  an  order  of magnitude (factor 10) </a:t>
            </a:r>
            <a:r>
              <a:rPr b="0" lang="en-US" sz="1800" spc="-1" strike="noStrike">
                <a:solidFill>
                  <a:srgbClr val="d9d9d9"/>
                </a:solidFill>
                <a:latin typeface="Calibri"/>
              </a:rPr>
              <a:t>difference is typically required for a difference to be significant, especially if the  dominant  emissions  are  different  between  scenarios  or  are  dominated  by  long-term  emissions from  landfill  that  can  be  highly  uncertain.”</a:t>
            </a:r>
            <a:r>
              <a:rPr b="0" lang="fr-FR" sz="1800" spc="-1" strike="noStrike">
                <a:solidFill>
                  <a:srgbClr val="d9d9d9"/>
                </a:solidFill>
                <a:latin typeface="Calibri"/>
              </a:rPr>
              <a:t> </a:t>
            </a:r>
            <a:endParaRPr b="0" lang="en-US" sz="1800" spc="-1" strike="noStrike">
              <a:solidFill>
                <a:srgbClr val="000000"/>
              </a:solidFill>
              <a:latin typeface="Calibri"/>
            </a:endParaRPr>
          </a:p>
          <a:p>
            <a:pPr marL="363600" indent="0">
              <a:lnSpc>
                <a:spcPct val="90000"/>
              </a:lnSpc>
              <a:spcBef>
                <a:spcPts val="1001"/>
              </a:spcBef>
              <a:buNone/>
              <a:tabLst>
                <a:tab algn="l" pos="0"/>
              </a:tabLst>
            </a:pPr>
            <a:endParaRPr b="0" lang="en-US" sz="1800" spc="-1" strike="noStrike">
              <a:solidFill>
                <a:srgbClr val="000000"/>
              </a:solidFill>
              <a:latin typeface="Calibri"/>
            </a:endParaRPr>
          </a:p>
          <a:p>
            <a:pPr marL="363600" indent="0">
              <a:lnSpc>
                <a:spcPct val="90000"/>
              </a:lnSpc>
              <a:spcBef>
                <a:spcPts val="1001"/>
              </a:spcBef>
              <a:buNone/>
              <a:tabLst>
                <a:tab algn="l" pos="0"/>
              </a:tabLst>
            </a:pP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	</a:t>
            </a:r>
            <a:r>
              <a:rPr b="0" lang="fr-FR" sz="1800" spc="-1" strike="noStrike">
                <a:solidFill>
                  <a:srgbClr val="d9d9d9"/>
                </a:solidFill>
                <a:latin typeface="Calibri"/>
              </a:rPr>
              <a:t>[Jolliet et al. 2003]</a:t>
            </a:r>
            <a:endParaRPr b="0" lang="en-US" sz="1800" spc="-1" strike="noStrike">
              <a:solidFill>
                <a:srgbClr val="000000"/>
              </a:solidFill>
              <a:latin typeface="Calibri"/>
            </a:endParaRPr>
          </a:p>
        </p:txBody>
      </p:sp>
      <p:pic>
        <p:nvPicPr>
          <p:cNvPr id="2006" name="Image 9" descr=""/>
          <p:cNvPicPr/>
          <p:nvPr/>
        </p:nvPicPr>
        <p:blipFill>
          <a:blip r:embed="rId1"/>
          <a:stretch/>
        </p:blipFill>
        <p:spPr>
          <a:xfrm>
            <a:off x="10647720" y="69840"/>
            <a:ext cx="1449000" cy="1085040"/>
          </a:xfrm>
          <a:prstGeom prst="rect">
            <a:avLst/>
          </a:prstGeom>
          <a:ln w="0">
            <a:noFill/>
          </a:ln>
        </p:spPr>
      </p:pic>
    </p:spTree>
  </p:cSld>
  <mc:AlternateContent>
    <mc:Choice Requires="p14">
      <p:transition spd="slow" p14:dur="2000"/>
    </mc:Choice>
    <mc:Fallback>
      <p:transition spd="slow"/>
    </mc:Fallback>
  </mc:AlternateContent>
</p:sld>
</file>

<file path=ppt/slides/slide10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07" name="Image 10" descr=""/>
          <p:cNvPicPr/>
          <p:nvPr/>
        </p:nvPicPr>
        <p:blipFill>
          <a:blip r:embed="rId1"/>
          <a:stretch/>
        </p:blipFill>
        <p:spPr>
          <a:xfrm>
            <a:off x="1644480" y="1632600"/>
            <a:ext cx="3622680" cy="5111640"/>
          </a:xfrm>
          <a:prstGeom prst="rect">
            <a:avLst/>
          </a:prstGeom>
          <a:ln w="0">
            <a:solidFill>
              <a:srgbClr val="ffa300"/>
            </a:solidFill>
          </a:ln>
        </p:spPr>
      </p:pic>
      <p:pic>
        <p:nvPicPr>
          <p:cNvPr id="2008" name="Image 9" descr=""/>
          <p:cNvPicPr/>
          <p:nvPr/>
        </p:nvPicPr>
        <p:blipFill>
          <a:blip r:embed="rId2"/>
          <a:stretch/>
        </p:blipFill>
        <p:spPr>
          <a:xfrm>
            <a:off x="1350000" y="1465560"/>
            <a:ext cx="3622680" cy="5111640"/>
          </a:xfrm>
          <a:prstGeom prst="rect">
            <a:avLst/>
          </a:prstGeom>
          <a:ln w="0">
            <a:solidFill>
              <a:srgbClr val="ffa300"/>
            </a:solidFill>
          </a:ln>
        </p:spPr>
      </p:pic>
      <p:pic>
        <p:nvPicPr>
          <p:cNvPr id="2009" name="Image 8" descr=""/>
          <p:cNvPicPr/>
          <p:nvPr/>
        </p:nvPicPr>
        <p:blipFill>
          <a:blip r:embed="rId3"/>
          <a:stretch/>
        </p:blipFill>
        <p:spPr>
          <a:xfrm>
            <a:off x="1059480" y="1304640"/>
            <a:ext cx="3618720" cy="5105880"/>
          </a:xfrm>
          <a:prstGeom prst="rect">
            <a:avLst/>
          </a:prstGeom>
          <a:ln w="0">
            <a:solidFill>
              <a:srgbClr val="ffa300"/>
            </a:solidFill>
          </a:ln>
        </p:spPr>
      </p:pic>
      <p:grpSp>
        <p:nvGrpSpPr>
          <p:cNvPr id="2010" name="Groupe 14"/>
          <p:cNvGrpSpPr/>
          <p:nvPr/>
        </p:nvGrpSpPr>
        <p:grpSpPr>
          <a:xfrm>
            <a:off x="1017720" y="5196960"/>
            <a:ext cx="3306960" cy="417240"/>
            <a:chOff x="1017720" y="5196960"/>
            <a:chExt cx="3306960" cy="417240"/>
          </a:xfrm>
        </p:grpSpPr>
        <p:sp>
          <p:nvSpPr>
            <p:cNvPr id="2011" name="Rectangle à coins arrondis 15"/>
            <p:cNvSpPr/>
            <p:nvPr/>
          </p:nvSpPr>
          <p:spPr>
            <a:xfrm>
              <a:off x="1445040" y="5196960"/>
              <a:ext cx="2879640" cy="417240"/>
            </a:xfrm>
            <a:prstGeom prst="roundRect">
              <a:avLst>
                <a:gd name="adj" fmla="val 14463"/>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012" name="ZoneTexte 19"/>
            <p:cNvSpPr/>
            <p:nvPr/>
          </p:nvSpPr>
          <p:spPr>
            <a:xfrm>
              <a:off x="1017720" y="5276880"/>
              <a:ext cx="533160" cy="334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600" spc="-1" strike="noStrike">
                  <a:solidFill>
                    <a:srgbClr val="80276c"/>
                  </a:solidFill>
                  <a:latin typeface="Calibri"/>
                </a:rPr>
                <a:t>III.</a:t>
              </a:r>
              <a:endParaRPr b="0" lang="fr-FR" sz="1600" spc="-1" strike="noStrike">
                <a:solidFill>
                  <a:srgbClr val="ffffff"/>
                </a:solidFill>
                <a:latin typeface="Arial"/>
              </a:endParaRPr>
            </a:p>
          </p:txBody>
        </p:sp>
      </p:grpSp>
      <p:sp>
        <p:nvSpPr>
          <p:cNvPr id="2013" name="Espace réservé du texte 2"/>
          <p:cNvSpPr/>
          <p:nvPr/>
        </p:nvSpPr>
        <p:spPr>
          <a:xfrm>
            <a:off x="5616000" y="1476000"/>
            <a:ext cx="6225480" cy="38664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2409"/>
              </a:spcBef>
              <a:spcAft>
                <a:spcPts val="567"/>
              </a:spcAft>
              <a:tabLst>
                <a:tab algn="l" pos="0"/>
              </a:tabLst>
            </a:pPr>
            <a:r>
              <a:rPr b="1" lang="fr-FR" sz="1800" spc="-1" strike="noStrike">
                <a:solidFill>
                  <a:srgbClr val="d77fc4"/>
                </a:solidFill>
                <a:latin typeface="Calibri"/>
              </a:rPr>
              <a:t>III. Émissions de particules (usage unique)</a:t>
            </a:r>
            <a:endParaRPr b="0" lang="fr-FR" sz="1800" spc="-1" strike="noStrike">
              <a:solidFill>
                <a:srgbClr val="ffffff"/>
              </a:solidFill>
              <a:latin typeface="Arial"/>
            </a:endParaRPr>
          </a:p>
          <a:p>
            <a:pPr>
              <a:lnSpc>
                <a:spcPct val="90000"/>
              </a:lnSpc>
              <a:spcBef>
                <a:spcPts val="2409"/>
              </a:spcBef>
              <a:spcAft>
                <a:spcPts val="567"/>
              </a:spcAft>
              <a:tabLst>
                <a:tab algn="l" pos="0"/>
              </a:tabLst>
            </a:pPr>
            <a:endParaRPr b="0" lang="fr-FR" sz="1800" spc="-1" strike="noStrike">
              <a:solidFill>
                <a:srgbClr val="ffffff"/>
              </a:solidFill>
              <a:latin typeface="Arial"/>
            </a:endParaRPr>
          </a:p>
          <a:p>
            <a:pPr>
              <a:lnSpc>
                <a:spcPct val="90000"/>
              </a:lnSpc>
              <a:spcBef>
                <a:spcPts val="2409"/>
              </a:spcBef>
              <a:spcAft>
                <a:spcPts val="567"/>
              </a:spcAft>
              <a:tabLst>
                <a:tab algn="l" pos="0"/>
              </a:tabLst>
            </a:pPr>
            <a:endParaRPr b="0" lang="fr-FR" sz="1800" spc="-1" strike="noStrike">
              <a:solidFill>
                <a:srgbClr val="ffffff"/>
              </a:solidFill>
              <a:latin typeface="Arial"/>
            </a:endParaRPr>
          </a:p>
        </p:txBody>
      </p:sp>
      <p:pic>
        <p:nvPicPr>
          <p:cNvPr id="2014" name="Image 5" descr=""/>
          <p:cNvPicPr/>
          <p:nvPr/>
        </p:nvPicPr>
        <p:blipFill>
          <a:blip r:embed="rId4"/>
          <a:stretch/>
        </p:blipFill>
        <p:spPr>
          <a:xfrm>
            <a:off x="5593680" y="1970640"/>
            <a:ext cx="6299640" cy="3994560"/>
          </a:xfrm>
          <a:prstGeom prst="rect">
            <a:avLst/>
          </a:prstGeom>
          <a:ln w="0">
            <a:noFill/>
          </a:ln>
        </p:spPr>
      </p:pic>
      <p:pic>
        <p:nvPicPr>
          <p:cNvPr id="2015" name="Image 16" descr=""/>
          <p:cNvPicPr/>
          <p:nvPr/>
        </p:nvPicPr>
        <p:blipFill>
          <a:blip r:embed="rId5"/>
          <a:stretch/>
        </p:blipFill>
        <p:spPr>
          <a:xfrm>
            <a:off x="10647720" y="69840"/>
            <a:ext cx="1449000" cy="1085040"/>
          </a:xfrm>
          <a:prstGeom prst="rect">
            <a:avLst/>
          </a:prstGeom>
          <a:ln w="0">
            <a:noFill/>
          </a:ln>
        </p:spPr>
      </p:pic>
      <p:sp>
        <p:nvSpPr>
          <p:cNvPr id="2016" name="PlaceHolder 1"/>
          <p:cNvSpPr>
            <a:spLocks noGrp="1"/>
          </p:cNvSpPr>
          <p:nvPr>
            <p:ph type="title"/>
          </p:nvPr>
        </p:nvSpPr>
        <p:spPr>
          <a:xfrm>
            <a:off x="683280" y="31608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2017" name="Rectangle 7_8"/>
          <p:cNvSpPr/>
          <p:nvPr/>
        </p:nvSpPr>
        <p:spPr>
          <a:xfrm>
            <a:off x="22320" y="76032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2018" name="Rectangle 6_8"/>
          <p:cNvSpPr/>
          <p:nvPr/>
        </p:nvSpPr>
        <p:spPr>
          <a:xfrm>
            <a:off x="10800000" y="129996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pic>
        <p:nvPicPr>
          <p:cNvPr id="2019" name="Image 23" descr=""/>
          <p:cNvPicPr/>
          <p:nvPr/>
        </p:nvPicPr>
        <p:blipFill>
          <a:blip r:embed="rId7"/>
          <a:stretch/>
        </p:blipFill>
        <p:spPr>
          <a:xfrm>
            <a:off x="6687000" y="99360"/>
            <a:ext cx="2468160" cy="1372320"/>
          </a:xfrm>
          <a:prstGeom prst="rect">
            <a:avLst/>
          </a:prstGeom>
          <a:ln w="0">
            <a:noFill/>
          </a:ln>
        </p:spPr>
      </p:pic>
    </p:spTree>
  </p:cSld>
  <mc:AlternateContent>
    <mc:Choice Requires="p14">
      <p:transition spd="slow" p14:dur="2000"/>
    </mc:Choice>
    <mc:Fallback>
      <p:transition spd="slow"/>
    </mc:Fallback>
  </mc:AlternateContent>
</p:sld>
</file>

<file path=ppt/slides/slide10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20" name="Image 10" descr=""/>
          <p:cNvPicPr/>
          <p:nvPr/>
        </p:nvPicPr>
        <p:blipFill>
          <a:blip r:embed="rId1"/>
          <a:stretch/>
        </p:blipFill>
        <p:spPr>
          <a:xfrm>
            <a:off x="1644480" y="1632600"/>
            <a:ext cx="3622680" cy="5111640"/>
          </a:xfrm>
          <a:prstGeom prst="rect">
            <a:avLst/>
          </a:prstGeom>
          <a:ln w="0">
            <a:solidFill>
              <a:srgbClr val="ffa300"/>
            </a:solidFill>
          </a:ln>
        </p:spPr>
      </p:pic>
      <p:pic>
        <p:nvPicPr>
          <p:cNvPr id="2021" name="Image 9" descr=""/>
          <p:cNvPicPr/>
          <p:nvPr/>
        </p:nvPicPr>
        <p:blipFill>
          <a:blip r:embed="rId2"/>
          <a:stretch/>
        </p:blipFill>
        <p:spPr>
          <a:xfrm>
            <a:off x="1350000" y="1465560"/>
            <a:ext cx="3622680" cy="5111640"/>
          </a:xfrm>
          <a:prstGeom prst="rect">
            <a:avLst/>
          </a:prstGeom>
          <a:ln w="0">
            <a:solidFill>
              <a:srgbClr val="ffa300"/>
            </a:solidFill>
          </a:ln>
        </p:spPr>
      </p:pic>
      <p:pic>
        <p:nvPicPr>
          <p:cNvPr id="2022" name="Image 8" descr=""/>
          <p:cNvPicPr/>
          <p:nvPr/>
        </p:nvPicPr>
        <p:blipFill>
          <a:blip r:embed="rId3"/>
          <a:stretch/>
        </p:blipFill>
        <p:spPr>
          <a:xfrm>
            <a:off x="1059480" y="1304640"/>
            <a:ext cx="3618720" cy="5105880"/>
          </a:xfrm>
          <a:prstGeom prst="rect">
            <a:avLst/>
          </a:prstGeom>
          <a:ln w="0">
            <a:solidFill>
              <a:srgbClr val="ffa300"/>
            </a:solidFill>
          </a:ln>
        </p:spPr>
      </p:pic>
      <p:grpSp>
        <p:nvGrpSpPr>
          <p:cNvPr id="2023" name="Groupe 14"/>
          <p:cNvGrpSpPr/>
          <p:nvPr/>
        </p:nvGrpSpPr>
        <p:grpSpPr>
          <a:xfrm>
            <a:off x="1017720" y="5196960"/>
            <a:ext cx="3306960" cy="417240"/>
            <a:chOff x="1017720" y="5196960"/>
            <a:chExt cx="3306960" cy="417240"/>
          </a:xfrm>
        </p:grpSpPr>
        <p:sp>
          <p:nvSpPr>
            <p:cNvPr id="2024" name="Rectangle à coins arrondis 15"/>
            <p:cNvSpPr/>
            <p:nvPr/>
          </p:nvSpPr>
          <p:spPr>
            <a:xfrm>
              <a:off x="1445040" y="5196960"/>
              <a:ext cx="2879640" cy="417240"/>
            </a:xfrm>
            <a:prstGeom prst="roundRect">
              <a:avLst>
                <a:gd name="adj" fmla="val 14463"/>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025" name="ZoneTexte 19"/>
            <p:cNvSpPr/>
            <p:nvPr/>
          </p:nvSpPr>
          <p:spPr>
            <a:xfrm>
              <a:off x="1017720" y="5276880"/>
              <a:ext cx="533160" cy="334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600" spc="-1" strike="noStrike">
                  <a:solidFill>
                    <a:srgbClr val="80276c"/>
                  </a:solidFill>
                  <a:latin typeface="Calibri"/>
                </a:rPr>
                <a:t>III.</a:t>
              </a:r>
              <a:endParaRPr b="0" lang="fr-FR" sz="1600" spc="-1" strike="noStrike">
                <a:solidFill>
                  <a:srgbClr val="ffffff"/>
                </a:solidFill>
                <a:latin typeface="Arial"/>
              </a:endParaRPr>
            </a:p>
          </p:txBody>
        </p:sp>
      </p:grpSp>
      <p:sp>
        <p:nvSpPr>
          <p:cNvPr id="2026" name="Espace réservé du texte 2"/>
          <p:cNvSpPr/>
          <p:nvPr/>
        </p:nvSpPr>
        <p:spPr>
          <a:xfrm>
            <a:off x="5623200" y="1471680"/>
            <a:ext cx="6225480" cy="38664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2000" spc="-1" strike="noStrike">
                <a:solidFill>
                  <a:srgbClr val="d77fc4"/>
                </a:solidFill>
                <a:latin typeface="Calibri"/>
              </a:rPr>
              <a:t>III. Ozone photochimique (usage unique)</a:t>
            </a:r>
            <a:endParaRPr b="0" lang="fr-FR" sz="20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p:txBody>
      </p:sp>
      <p:pic>
        <p:nvPicPr>
          <p:cNvPr id="2027" name="Image 11" descr=""/>
          <p:cNvPicPr/>
          <p:nvPr/>
        </p:nvPicPr>
        <p:blipFill>
          <a:blip r:embed="rId4"/>
          <a:stretch/>
        </p:blipFill>
        <p:spPr>
          <a:xfrm>
            <a:off x="5593680" y="1970640"/>
            <a:ext cx="6299640" cy="4149720"/>
          </a:xfrm>
          <a:prstGeom prst="rect">
            <a:avLst/>
          </a:prstGeom>
          <a:ln w="0">
            <a:noFill/>
          </a:ln>
        </p:spPr>
      </p:pic>
      <p:pic>
        <p:nvPicPr>
          <p:cNvPr id="2028" name="Image 16" descr=""/>
          <p:cNvPicPr/>
          <p:nvPr/>
        </p:nvPicPr>
        <p:blipFill>
          <a:blip r:embed="rId5"/>
          <a:stretch/>
        </p:blipFill>
        <p:spPr>
          <a:xfrm>
            <a:off x="10647720" y="69840"/>
            <a:ext cx="1449000" cy="1085040"/>
          </a:xfrm>
          <a:prstGeom prst="rect">
            <a:avLst/>
          </a:prstGeom>
          <a:ln w="0">
            <a:noFill/>
          </a:ln>
        </p:spPr>
      </p:pic>
      <p:sp>
        <p:nvSpPr>
          <p:cNvPr id="2029" name="PlaceHolder 1"/>
          <p:cNvSpPr>
            <a:spLocks noGrp="1"/>
          </p:cNvSpPr>
          <p:nvPr>
            <p:ph type="title"/>
          </p:nvPr>
        </p:nvSpPr>
        <p:spPr>
          <a:xfrm>
            <a:off x="683280" y="31608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2030" name="Rectangle 7_9"/>
          <p:cNvSpPr/>
          <p:nvPr/>
        </p:nvSpPr>
        <p:spPr>
          <a:xfrm>
            <a:off x="22320" y="76032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2031" name="Rectangle 6_9"/>
          <p:cNvSpPr/>
          <p:nvPr/>
        </p:nvSpPr>
        <p:spPr>
          <a:xfrm>
            <a:off x="10800000" y="129996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pic>
        <p:nvPicPr>
          <p:cNvPr id="2032" name="Image 18" descr=""/>
          <p:cNvPicPr/>
          <p:nvPr/>
        </p:nvPicPr>
        <p:blipFill>
          <a:blip r:embed="rId7"/>
          <a:stretch/>
        </p:blipFill>
        <p:spPr>
          <a:xfrm>
            <a:off x="6687000" y="99360"/>
            <a:ext cx="2468160" cy="1372320"/>
          </a:xfrm>
          <a:prstGeom prst="rect">
            <a:avLst/>
          </a:prstGeom>
          <a:ln w="0">
            <a:noFill/>
          </a:ln>
        </p:spPr>
      </p:pic>
    </p:spTree>
  </p:cSld>
  <mc:AlternateContent>
    <mc:Choice Requires="p14">
      <p:transition spd="slow" p14:dur="2000"/>
    </mc:Choice>
    <mc:Fallback>
      <p:transition spd="slow"/>
    </mc:Fallback>
  </mc:AlternateContent>
</p:sld>
</file>

<file path=ppt/slides/slide10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33" name="Image 10" descr=""/>
          <p:cNvPicPr/>
          <p:nvPr/>
        </p:nvPicPr>
        <p:blipFill>
          <a:blip r:embed="rId1"/>
          <a:stretch/>
        </p:blipFill>
        <p:spPr>
          <a:xfrm>
            <a:off x="1644480" y="1632600"/>
            <a:ext cx="3622680" cy="5111640"/>
          </a:xfrm>
          <a:prstGeom prst="rect">
            <a:avLst/>
          </a:prstGeom>
          <a:ln w="0">
            <a:solidFill>
              <a:srgbClr val="ffa300"/>
            </a:solidFill>
          </a:ln>
        </p:spPr>
      </p:pic>
      <p:pic>
        <p:nvPicPr>
          <p:cNvPr id="2034" name="Image 8" descr=""/>
          <p:cNvPicPr/>
          <p:nvPr/>
        </p:nvPicPr>
        <p:blipFill>
          <a:blip r:embed="rId2"/>
          <a:stretch/>
        </p:blipFill>
        <p:spPr>
          <a:xfrm>
            <a:off x="1059480" y="1304640"/>
            <a:ext cx="3618720" cy="5105880"/>
          </a:xfrm>
          <a:prstGeom prst="rect">
            <a:avLst/>
          </a:prstGeom>
          <a:ln w="0">
            <a:solidFill>
              <a:srgbClr val="ffa300"/>
            </a:solidFill>
          </a:ln>
        </p:spPr>
      </p:pic>
      <p:sp>
        <p:nvSpPr>
          <p:cNvPr id="2035" name="Rectangle à coins arrondis 17"/>
          <p:cNvSpPr/>
          <p:nvPr/>
        </p:nvSpPr>
        <p:spPr>
          <a:xfrm>
            <a:off x="1445040" y="5644080"/>
            <a:ext cx="2879640" cy="347040"/>
          </a:xfrm>
          <a:prstGeom prst="roundRect">
            <a:avLst>
              <a:gd name="adj" fmla="val 21184"/>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2036" name="Image 9" descr=""/>
          <p:cNvPicPr/>
          <p:nvPr/>
        </p:nvPicPr>
        <p:blipFill>
          <a:blip r:embed="rId3"/>
          <a:stretch/>
        </p:blipFill>
        <p:spPr>
          <a:xfrm>
            <a:off x="1350000" y="1465560"/>
            <a:ext cx="3622680" cy="5111640"/>
          </a:xfrm>
          <a:prstGeom prst="rect">
            <a:avLst/>
          </a:prstGeom>
          <a:ln w="0">
            <a:solidFill>
              <a:srgbClr val="ffa300"/>
            </a:solidFill>
          </a:ln>
        </p:spPr>
      </p:pic>
      <p:grpSp>
        <p:nvGrpSpPr>
          <p:cNvPr id="2037" name="Groupe 24"/>
          <p:cNvGrpSpPr/>
          <p:nvPr/>
        </p:nvGrpSpPr>
        <p:grpSpPr>
          <a:xfrm>
            <a:off x="1265040" y="1883520"/>
            <a:ext cx="3298680" cy="3958920"/>
            <a:chOff x="1265040" y="1883520"/>
            <a:chExt cx="3298680" cy="3958920"/>
          </a:xfrm>
        </p:grpSpPr>
        <p:sp>
          <p:nvSpPr>
            <p:cNvPr id="2038" name="Rectangle à coins arrondis 26"/>
            <p:cNvSpPr/>
            <p:nvPr/>
          </p:nvSpPr>
          <p:spPr>
            <a:xfrm>
              <a:off x="1684080" y="1883520"/>
              <a:ext cx="2879640" cy="65340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039" name="Rectangle à coins arrondis 27"/>
            <p:cNvSpPr/>
            <p:nvPr/>
          </p:nvSpPr>
          <p:spPr>
            <a:xfrm>
              <a:off x="1684080" y="3516120"/>
              <a:ext cx="2879640" cy="199296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040" name="ZoneTexte 28"/>
            <p:cNvSpPr/>
            <p:nvPr/>
          </p:nvSpPr>
          <p:spPr>
            <a:xfrm>
              <a:off x="1270440" y="3029760"/>
              <a:ext cx="38988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IV.</a:t>
              </a:r>
              <a:endParaRPr b="0" lang="fr-FR" sz="1600" spc="-1" strike="noStrike">
                <a:solidFill>
                  <a:srgbClr val="ffffff"/>
                </a:solidFill>
                <a:latin typeface="Arial"/>
              </a:endParaRPr>
            </a:p>
          </p:txBody>
        </p:sp>
        <p:sp>
          <p:nvSpPr>
            <p:cNvPr id="2041" name="Arc 29"/>
            <p:cNvSpPr/>
            <p:nvPr/>
          </p:nvSpPr>
          <p:spPr>
            <a:xfrm flipH="1">
              <a:off x="1567440" y="2164680"/>
              <a:ext cx="234720" cy="1871640"/>
            </a:xfrm>
            <a:prstGeom prst="arc">
              <a:avLst>
                <a:gd name="adj1" fmla="val 16200000"/>
                <a:gd name="adj2" fmla="val 5422397"/>
              </a:avLst>
            </a:pr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042" name="Forme libre 30"/>
            <p:cNvSpPr/>
            <p:nvPr/>
          </p:nvSpPr>
          <p:spPr>
            <a:xfrm>
              <a:off x="1265040" y="3352680"/>
              <a:ext cx="289080" cy="2489760"/>
            </a:xfrm>
            <a:custGeom>
              <a:avLst/>
              <a:gdLst>
                <a:gd name="textAreaLeft" fmla="*/ 0 w 289080"/>
                <a:gd name="textAreaRight" fmla="*/ 289440 w 289080"/>
                <a:gd name="textAreaTop" fmla="*/ 0 h 2489760"/>
                <a:gd name="textAreaBottom" fmla="*/ 2490120 h 2489760"/>
              </a:gdLst>
              <a:ahLst/>
              <a:rect l="textAreaLeft" t="textAreaTop" r="textAreaRight" b="textAreaBottom"/>
              <a:pathLst>
                <a:path w="289354" h="2573363">
                  <a:moveTo>
                    <a:pt x="81074" y="2573337"/>
                  </a:moveTo>
                  <a:cubicBezTo>
                    <a:pt x="-153241" y="2578095"/>
                    <a:pt x="193681" y="1943999"/>
                    <a:pt x="205534" y="1623060"/>
                  </a:cubicBezTo>
                  <a:cubicBezTo>
                    <a:pt x="217387" y="1302121"/>
                    <a:pt x="157274" y="913288"/>
                    <a:pt x="152194" y="647700"/>
                  </a:cubicBezTo>
                  <a:cubicBezTo>
                    <a:pt x="147114" y="382112"/>
                    <a:pt x="138224" y="104390"/>
                    <a:pt x="289354" y="0"/>
                  </a:cubicBezTo>
                </a:path>
              </a:pathLst>
            </a:cu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
        <p:nvSpPr>
          <p:cNvPr id="2043" name="Espace réservé du texte 2"/>
          <p:cNvSpPr/>
          <p:nvPr/>
        </p:nvSpPr>
        <p:spPr>
          <a:xfrm>
            <a:off x="5623200" y="1471680"/>
            <a:ext cx="6225480" cy="38664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2000" spc="-1" strike="noStrike">
                <a:solidFill>
                  <a:srgbClr val="d77fc4"/>
                </a:solidFill>
                <a:latin typeface="Calibri"/>
              </a:rPr>
              <a:t>IV. Analyse de sensibilité (nb réutilisations →</a:t>
            </a:r>
            <a:r>
              <a:rPr b="1" lang="fr-FR" sz="2000" spc="-1" strike="noStrike">
                <a:solidFill>
                  <a:srgbClr val="d77fc4"/>
                </a:solidFill>
                <a:latin typeface="Wingdings"/>
              </a:rPr>
              <a:t> </a:t>
            </a:r>
            <a:r>
              <a:rPr b="1" lang="fr-FR" sz="2000" spc="-1" strike="noStrike">
                <a:solidFill>
                  <a:srgbClr val="d77fc4"/>
                </a:solidFill>
                <a:latin typeface="Calibri"/>
              </a:rPr>
              <a:t>5.3.2)</a:t>
            </a:r>
            <a:endParaRPr b="0" lang="fr-FR" sz="20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p:txBody>
      </p:sp>
      <p:pic>
        <p:nvPicPr>
          <p:cNvPr id="2044" name="Image 18" descr=""/>
          <p:cNvPicPr/>
          <p:nvPr/>
        </p:nvPicPr>
        <p:blipFill>
          <a:blip r:embed="rId4"/>
          <a:stretch/>
        </p:blipFill>
        <p:spPr>
          <a:xfrm>
            <a:off x="5855040" y="1818360"/>
            <a:ext cx="5707440" cy="5079960"/>
          </a:xfrm>
          <a:prstGeom prst="rect">
            <a:avLst/>
          </a:prstGeom>
          <a:ln w="0">
            <a:noFill/>
          </a:ln>
        </p:spPr>
      </p:pic>
      <p:pic>
        <p:nvPicPr>
          <p:cNvPr id="2045" name="Image 21" descr=""/>
          <p:cNvPicPr/>
          <p:nvPr/>
        </p:nvPicPr>
        <p:blipFill>
          <a:blip r:embed="rId5"/>
          <a:stretch/>
        </p:blipFill>
        <p:spPr>
          <a:xfrm>
            <a:off x="10647720" y="69840"/>
            <a:ext cx="1449000" cy="1085040"/>
          </a:xfrm>
          <a:prstGeom prst="rect">
            <a:avLst/>
          </a:prstGeom>
          <a:ln w="0">
            <a:noFill/>
          </a:ln>
        </p:spPr>
      </p:pic>
      <p:sp>
        <p:nvSpPr>
          <p:cNvPr id="2046" name="PlaceHolder 1"/>
          <p:cNvSpPr>
            <a:spLocks noGrp="1"/>
          </p:cNvSpPr>
          <p:nvPr>
            <p:ph type="title"/>
          </p:nvPr>
        </p:nvSpPr>
        <p:spPr>
          <a:xfrm>
            <a:off x="683280" y="31608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2047" name="Rectangle 7_10"/>
          <p:cNvSpPr/>
          <p:nvPr/>
        </p:nvSpPr>
        <p:spPr>
          <a:xfrm>
            <a:off x="22320" y="76032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2048" name="Rectangle 6_10"/>
          <p:cNvSpPr/>
          <p:nvPr/>
        </p:nvSpPr>
        <p:spPr>
          <a:xfrm>
            <a:off x="10800000" y="129996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pic>
        <p:nvPicPr>
          <p:cNvPr id="2049" name="Image 20" descr=""/>
          <p:cNvPicPr/>
          <p:nvPr/>
        </p:nvPicPr>
        <p:blipFill>
          <a:blip r:embed="rId7"/>
          <a:stretch/>
        </p:blipFill>
        <p:spPr>
          <a:xfrm>
            <a:off x="6687000" y="99360"/>
            <a:ext cx="2468160" cy="1372320"/>
          </a:xfrm>
          <a:prstGeom prst="rect">
            <a:avLst/>
          </a:prstGeom>
          <a:ln w="0">
            <a:noFill/>
          </a:ln>
        </p:spPr>
      </p:pic>
    </p:spTree>
  </p:cSld>
  <mc:AlternateContent>
    <mc:Choice Requires="p14">
      <p:transition spd="slow" p14:dur="2000"/>
    </mc:Choice>
    <mc:Fallback>
      <p:transition spd="slow"/>
    </mc:Fallback>
  </mc:AlternateContent>
</p:sld>
</file>

<file path=ppt/slides/slide10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50" name="PlaceHolder 1"/>
          <p:cNvSpPr>
            <a:spLocks noGrp="1"/>
          </p:cNvSpPr>
          <p:nvPr>
            <p:ph type="title"/>
          </p:nvPr>
        </p:nvSpPr>
        <p:spPr>
          <a:xfrm>
            <a:off x="683280" y="315000"/>
            <a:ext cx="9324720" cy="694080"/>
          </a:xfrm>
          <a:prstGeom prst="rect">
            <a:avLst/>
          </a:prstGeom>
          <a:noFill/>
          <a:ln w="0">
            <a:noFill/>
          </a:ln>
        </p:spPr>
        <p:txBody>
          <a:bodyPr lIns="91440" rIns="91440" tIns="45720" bIns="45720" anchor="t">
            <a:noAutofit/>
          </a:bodyPr>
          <a:p>
            <a:pPr indent="0">
              <a:lnSpc>
                <a:spcPct val="90000"/>
              </a:lnSpc>
              <a:buNone/>
            </a:pPr>
            <a:r>
              <a:rPr b="1" lang="fr-FR" sz="2400" spc="-1" strike="noStrike">
                <a:solidFill>
                  <a:srgbClr val="ffa300"/>
                </a:solidFill>
                <a:latin typeface="Calibri"/>
              </a:rPr>
              <a:t>Quelques précisions sur les analyses de sensibilité</a:t>
            </a:r>
            <a:endParaRPr b="0" lang="en-US" sz="2400" spc="-1" strike="noStrike">
              <a:solidFill>
                <a:srgbClr val="000000"/>
              </a:solidFill>
              <a:latin typeface="Calibri"/>
            </a:endParaRPr>
          </a:p>
        </p:txBody>
      </p:sp>
      <p:sp>
        <p:nvSpPr>
          <p:cNvPr id="2051" name="PlaceHolder 2"/>
          <p:cNvSpPr>
            <a:spLocks noGrp="1"/>
          </p:cNvSpPr>
          <p:nvPr>
            <p:ph/>
          </p:nvPr>
        </p:nvSpPr>
        <p:spPr>
          <a:xfrm>
            <a:off x="683280" y="1386000"/>
            <a:ext cx="10799640" cy="4325760"/>
          </a:xfrm>
          <a:prstGeom prst="rect">
            <a:avLst/>
          </a:prstGeom>
          <a:noFill/>
          <a:ln w="0">
            <a:noFill/>
          </a:ln>
        </p:spPr>
        <p:txBody>
          <a:bodyPr lIns="91440" rIns="91440" tIns="45720" bIns="45720" anchor="t">
            <a:noAutofit/>
          </a:bodyPr>
          <a:p>
            <a:pPr marL="228600" indent="-228240">
              <a:lnSpc>
                <a:spcPct val="90000"/>
              </a:lnSpc>
              <a:spcBef>
                <a:spcPts val="1001"/>
              </a:spcBef>
              <a:buClr>
                <a:srgbClr val="d9d9d9"/>
              </a:buClr>
              <a:buFont typeface="Arial"/>
              <a:buChar char="•"/>
            </a:pPr>
            <a:r>
              <a:rPr b="0" lang="fr-FR" sz="2200" spc="-1" strike="noStrike">
                <a:solidFill>
                  <a:srgbClr val="d9d9d9"/>
                </a:solidFill>
                <a:latin typeface="Calibri"/>
              </a:rPr>
              <a:t>Objectif : </a:t>
            </a:r>
            <a:r>
              <a:rPr b="0" lang="fr-FR" sz="2200" spc="-1" strike="noStrike">
                <a:solidFill>
                  <a:srgbClr val="d9d9d9"/>
                </a:solidFill>
                <a:latin typeface="Calibri"/>
              </a:rPr>
              <a:t>évaluer la fiabilité des résultats et des conclusions</a:t>
            </a:r>
            <a:endParaRPr b="0" lang="en-US" sz="2200" spc="-1" strike="noStrike">
              <a:solidFill>
                <a:srgbClr val="000000"/>
              </a:solidFill>
              <a:latin typeface="Calibri"/>
            </a:endParaRPr>
          </a:p>
          <a:p>
            <a:pPr indent="0">
              <a:lnSpc>
                <a:spcPct val="90000"/>
              </a:lnSpc>
              <a:spcBef>
                <a:spcPts val="1417"/>
              </a:spcBef>
              <a:buNone/>
            </a:pPr>
            <a:endParaRPr b="0" lang="en-US" sz="20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2200" spc="-1" strike="noStrike">
                <a:solidFill>
                  <a:srgbClr val="d9d9d9"/>
                </a:solidFill>
                <a:latin typeface="Calibri"/>
              </a:rPr>
              <a:t>Procédure systématique pour estimer les effets sur les résultats d'une étude, des choix concernant les méthodes et les données.</a:t>
            </a:r>
            <a:endParaRPr b="0" lang="en-US" sz="2200" spc="-1" strike="noStrike">
              <a:solidFill>
                <a:srgbClr val="000000"/>
              </a:solidFill>
              <a:latin typeface="Calibri"/>
            </a:endParaRPr>
          </a:p>
          <a:p>
            <a:pPr indent="0">
              <a:lnSpc>
                <a:spcPct val="90000"/>
              </a:lnSpc>
              <a:spcBef>
                <a:spcPts val="1001"/>
              </a:spcBef>
              <a:buNone/>
            </a:pPr>
            <a:endParaRPr b="0" lang="en-US" sz="24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2200" spc="-1" strike="noStrike">
                <a:solidFill>
                  <a:srgbClr val="d9d9d9"/>
                </a:solidFill>
                <a:latin typeface="Calibri"/>
              </a:rPr>
              <a:t>Elle doit prendre en considération</a:t>
            </a:r>
            <a:endParaRPr b="0" lang="en-US" sz="2200" spc="-1" strike="noStrike">
              <a:solidFill>
                <a:srgbClr val="000000"/>
              </a:solidFill>
              <a:latin typeface="Calibri"/>
            </a:endParaRPr>
          </a:p>
          <a:p>
            <a:pPr lvl="1" marL="685800" indent="-228240">
              <a:lnSpc>
                <a:spcPct val="90000"/>
              </a:lnSpc>
              <a:spcBef>
                <a:spcPts val="499"/>
              </a:spcBef>
              <a:buClr>
                <a:srgbClr val="d9d9d9"/>
              </a:buClr>
              <a:buFont typeface="Arial"/>
              <a:buChar char="•"/>
            </a:pPr>
            <a:r>
              <a:rPr b="0" lang="fr-FR" sz="1800" spc="-1" strike="noStrike">
                <a:solidFill>
                  <a:srgbClr val="d9d9d9"/>
                </a:solidFill>
                <a:latin typeface="Calibri"/>
              </a:rPr>
              <a:t>les problèmes prédéterminés par les objectifs et le champ de l'étude,</a:t>
            </a:r>
            <a:endParaRPr b="0" lang="en-US" sz="1800" spc="-1" strike="noStrike">
              <a:solidFill>
                <a:srgbClr val="000000"/>
              </a:solidFill>
              <a:latin typeface="Calibri"/>
            </a:endParaRPr>
          </a:p>
          <a:p>
            <a:pPr lvl="1" marL="685800" indent="-228240">
              <a:lnSpc>
                <a:spcPct val="90000"/>
              </a:lnSpc>
              <a:spcBef>
                <a:spcPts val="499"/>
              </a:spcBef>
              <a:buClr>
                <a:srgbClr val="d9d9d9"/>
              </a:buClr>
              <a:buFont typeface="Arial"/>
              <a:buChar char="•"/>
            </a:pPr>
            <a:r>
              <a:rPr b="0" lang="fr-FR" sz="1800" spc="-1" strike="noStrike">
                <a:solidFill>
                  <a:srgbClr val="d9d9d9"/>
                </a:solidFill>
                <a:latin typeface="Calibri"/>
              </a:rPr>
              <a:t>les résultats de toutes les autres phases de l'étude,</a:t>
            </a:r>
            <a:endParaRPr b="0" lang="en-US" sz="1800" spc="-1" strike="noStrike">
              <a:solidFill>
                <a:srgbClr val="000000"/>
              </a:solidFill>
              <a:latin typeface="Calibri"/>
            </a:endParaRPr>
          </a:p>
          <a:p>
            <a:pPr lvl="1" marL="685800" indent="-228240">
              <a:lnSpc>
                <a:spcPct val="90000"/>
              </a:lnSpc>
              <a:spcBef>
                <a:spcPts val="499"/>
              </a:spcBef>
              <a:buClr>
                <a:srgbClr val="d9d9d9"/>
              </a:buClr>
              <a:buFont typeface="Arial"/>
              <a:buChar char="•"/>
            </a:pPr>
            <a:r>
              <a:rPr b="0" lang="fr-FR" sz="1800" spc="-1" strike="noStrike">
                <a:solidFill>
                  <a:srgbClr val="d9d9d9"/>
                </a:solidFill>
                <a:latin typeface="Calibri"/>
              </a:rPr>
              <a:t>les appréciations d'expert et les expériences précédentes</a:t>
            </a:r>
            <a:r>
              <a:rPr b="0" lang="fr-FR" sz="1800" spc="-1" strike="noStrike">
                <a:solidFill>
                  <a:srgbClr val="d9d9d9"/>
                </a:solidFill>
                <a:latin typeface="Arial"/>
              </a:rPr>
              <a:t>.</a:t>
            </a:r>
            <a:endParaRPr b="0" lang="en-US" sz="1800" spc="-1" strike="noStrike">
              <a:solidFill>
                <a:srgbClr val="000000"/>
              </a:solidFill>
              <a:latin typeface="Calibri"/>
            </a:endParaRPr>
          </a:p>
          <a:p>
            <a:pPr indent="0">
              <a:lnSpc>
                <a:spcPct val="90000"/>
              </a:lnSpc>
              <a:spcBef>
                <a:spcPts val="1001"/>
              </a:spcBef>
              <a:buNone/>
            </a:pPr>
            <a:endParaRPr b="0" lang="en-US" sz="2400" spc="-1" strike="noStrike">
              <a:solidFill>
                <a:srgbClr val="000000"/>
              </a:solidFill>
              <a:latin typeface="Calibri"/>
            </a:endParaRPr>
          </a:p>
        </p:txBody>
      </p:sp>
      <p:pic>
        <p:nvPicPr>
          <p:cNvPr id="2052" name="Image 8" descr=""/>
          <p:cNvPicPr/>
          <p:nvPr/>
        </p:nvPicPr>
        <p:blipFill>
          <a:blip r:embed="rId1"/>
          <a:stretch/>
        </p:blipFill>
        <p:spPr>
          <a:xfrm>
            <a:off x="10647720" y="69840"/>
            <a:ext cx="1449000" cy="1085040"/>
          </a:xfrm>
          <a:prstGeom prst="rect">
            <a:avLst/>
          </a:prstGeom>
          <a:ln w="0">
            <a:noFill/>
          </a:ln>
        </p:spPr>
      </p:pic>
      <p:sp>
        <p:nvSpPr>
          <p:cNvPr id="2053" name="ZoneTexte 7"/>
          <p:cNvSpPr/>
          <p:nvPr/>
        </p:nvSpPr>
        <p:spPr>
          <a:xfrm>
            <a:off x="40320" y="5527440"/>
            <a:ext cx="221112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Calibri Light"/>
                <a:ea typeface="Verdana"/>
              </a:rPr>
              <a:t>[ISO 14040-44, 2006 +A2]</a:t>
            </a:r>
            <a:endParaRPr b="0" lang="fr-FR" sz="12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845" dur="indefinite" restart="never" nodeType="tmRoot">
          <p:childTnLst>
            <p:seq>
              <p:cTn id="846" dur="indefinite" nodeType="mainSeq">
                <p:childTnLst>
                  <p:par>
                    <p:cTn id="847" fill="hold">
                      <p:stCondLst>
                        <p:cond delay="indefinite"/>
                      </p:stCondLst>
                      <p:childTnLst>
                        <p:par>
                          <p:cTn id="848" fill="hold">
                            <p:stCondLst>
                              <p:cond delay="0"/>
                            </p:stCondLst>
                            <p:childTnLst>
                              <p:par>
                                <p:cTn id="849" nodeType="clickEffect" fill="hold" presetClass="entr" presetID="1">
                                  <p:stCondLst>
                                    <p:cond delay="0"/>
                                  </p:stCondLst>
                                  <p:childTnLst>
                                    <p:set>
                                      <p:cBhvr>
                                        <p:cTn id="850" dur="1" fill="hold">
                                          <p:stCondLst>
                                            <p:cond delay="0"/>
                                          </p:stCondLst>
                                        </p:cTn>
                                        <p:tgtEl>
                                          <p:spTgt spid="2051">
                                            <p:txEl>
                                              <p:pRg st="2" end="2"/>
                                            </p:txEl>
                                          </p:spTgt>
                                        </p:tgtEl>
                                        <p:attrNameLst>
                                          <p:attrName>style.visibility</p:attrName>
                                        </p:attrNameLst>
                                      </p:cBhvr>
                                      <p:to>
                                        <p:strVal val="visible"/>
                                      </p:to>
                                    </p:set>
                                  </p:childTnLst>
                                </p:cTn>
                              </p:par>
                            </p:childTnLst>
                          </p:cTn>
                        </p:par>
                      </p:childTnLst>
                    </p:cTn>
                  </p:par>
                  <p:par>
                    <p:cTn id="851" fill="hold">
                      <p:stCondLst>
                        <p:cond delay="indefinite"/>
                      </p:stCondLst>
                      <p:childTnLst>
                        <p:par>
                          <p:cTn id="852" fill="hold">
                            <p:stCondLst>
                              <p:cond delay="0"/>
                            </p:stCondLst>
                            <p:childTnLst>
                              <p:par>
                                <p:cTn id="853" nodeType="clickEffect" fill="hold" presetClass="entr" presetID="1">
                                  <p:stCondLst>
                                    <p:cond delay="0"/>
                                  </p:stCondLst>
                                  <p:childTnLst>
                                    <p:set>
                                      <p:cBhvr>
                                        <p:cTn id="854" dur="1" fill="hold">
                                          <p:stCondLst>
                                            <p:cond delay="0"/>
                                          </p:stCondLst>
                                        </p:cTn>
                                        <p:tgtEl>
                                          <p:spTgt spid="2051">
                                            <p:txEl>
                                              <p:pRg st="4" end="4"/>
                                            </p:txEl>
                                          </p:spTgt>
                                        </p:tgtEl>
                                        <p:attrNameLst>
                                          <p:attrName>style.visibility</p:attrName>
                                        </p:attrNameLst>
                                      </p:cBhvr>
                                      <p:to>
                                        <p:strVal val="visible"/>
                                      </p:to>
                                    </p:set>
                                  </p:childTnLst>
                                </p:cTn>
                              </p:par>
                              <p:par>
                                <p:cTn id="855" nodeType="withEffect" fill="hold" presetClass="entr" presetID="1">
                                  <p:stCondLst>
                                    <p:cond delay="0"/>
                                  </p:stCondLst>
                                  <p:childTnLst>
                                    <p:set>
                                      <p:cBhvr>
                                        <p:cTn id="856" dur="1" fill="hold">
                                          <p:stCondLst>
                                            <p:cond delay="0"/>
                                          </p:stCondLst>
                                        </p:cTn>
                                        <p:tgtEl>
                                          <p:spTgt spid="2051">
                                            <p:txEl>
                                              <p:pRg st="5" end="5"/>
                                            </p:txEl>
                                          </p:spTgt>
                                        </p:tgtEl>
                                        <p:attrNameLst>
                                          <p:attrName>style.visibility</p:attrName>
                                        </p:attrNameLst>
                                      </p:cBhvr>
                                      <p:to>
                                        <p:strVal val="visible"/>
                                      </p:to>
                                    </p:set>
                                  </p:childTnLst>
                                </p:cTn>
                              </p:par>
                              <p:par>
                                <p:cTn id="857" nodeType="withEffect" fill="hold" presetClass="entr" presetID="1">
                                  <p:stCondLst>
                                    <p:cond delay="0"/>
                                  </p:stCondLst>
                                  <p:childTnLst>
                                    <p:set>
                                      <p:cBhvr>
                                        <p:cTn id="858" dur="1" fill="hold">
                                          <p:stCondLst>
                                            <p:cond delay="0"/>
                                          </p:stCondLst>
                                        </p:cTn>
                                        <p:tgtEl>
                                          <p:spTgt spid="2051">
                                            <p:txEl>
                                              <p:pRg st="6" end="6"/>
                                            </p:txEl>
                                          </p:spTgt>
                                        </p:tgtEl>
                                        <p:attrNameLst>
                                          <p:attrName>style.visibility</p:attrName>
                                        </p:attrNameLst>
                                      </p:cBhvr>
                                      <p:to>
                                        <p:strVal val="visible"/>
                                      </p:to>
                                    </p:set>
                                  </p:childTnLst>
                                </p:cTn>
                              </p:par>
                              <p:par>
                                <p:cTn id="859" nodeType="withEffect" fill="hold" presetClass="entr" presetID="1">
                                  <p:stCondLst>
                                    <p:cond delay="0"/>
                                  </p:stCondLst>
                                  <p:childTnLst>
                                    <p:set>
                                      <p:cBhvr>
                                        <p:cTn id="860" dur="1" fill="hold">
                                          <p:stCondLst>
                                            <p:cond delay="0"/>
                                          </p:stCondLst>
                                        </p:cTn>
                                        <p:tgtEl>
                                          <p:spTgt spid="2051">
                                            <p:txEl>
                                              <p:pRg st="7" end="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54" name="PlaceHolder 1"/>
          <p:cNvSpPr>
            <a:spLocks noGrp="1"/>
          </p:cNvSpPr>
          <p:nvPr>
            <p:ph type="title"/>
          </p:nvPr>
        </p:nvSpPr>
        <p:spPr>
          <a:xfrm>
            <a:off x="683280" y="315000"/>
            <a:ext cx="7719840" cy="694080"/>
          </a:xfrm>
          <a:prstGeom prst="rect">
            <a:avLst/>
          </a:prstGeom>
          <a:noFill/>
          <a:ln w="0">
            <a:noFill/>
          </a:ln>
        </p:spPr>
        <p:txBody>
          <a:bodyPr lIns="91440" rIns="91440" tIns="45720" bIns="45720" anchor="t">
            <a:noAutofit/>
          </a:bodyPr>
          <a:p>
            <a:pPr indent="0">
              <a:lnSpc>
                <a:spcPct val="90000"/>
              </a:lnSpc>
              <a:buNone/>
            </a:pPr>
            <a:r>
              <a:rPr b="1" lang="fr-FR" sz="2400" spc="-1" strike="noStrike">
                <a:solidFill>
                  <a:srgbClr val="ffa300"/>
                </a:solidFill>
                <a:latin typeface="Calibri"/>
              </a:rPr>
              <a:t>Quelques précisions sur les analyses de sensibilité</a:t>
            </a:r>
            <a:endParaRPr b="0" lang="en-US" sz="2400" spc="-1" strike="noStrike">
              <a:solidFill>
                <a:srgbClr val="000000"/>
              </a:solidFill>
              <a:latin typeface="Calibri"/>
            </a:endParaRPr>
          </a:p>
        </p:txBody>
      </p:sp>
      <p:sp>
        <p:nvSpPr>
          <p:cNvPr id="2055" name="PlaceHolder 2"/>
          <p:cNvSpPr>
            <a:spLocks noGrp="1"/>
          </p:cNvSpPr>
          <p:nvPr>
            <p:ph/>
          </p:nvPr>
        </p:nvSpPr>
        <p:spPr>
          <a:xfrm>
            <a:off x="683280" y="1386000"/>
            <a:ext cx="10799640" cy="4325760"/>
          </a:xfrm>
          <a:prstGeom prst="rect">
            <a:avLst/>
          </a:prstGeom>
          <a:noFill/>
          <a:ln w="0">
            <a:noFill/>
          </a:ln>
        </p:spPr>
        <p:txBody>
          <a:bodyPr lIns="91440" rIns="91440" tIns="45720" bIns="45720" anchor="t">
            <a:normAutofit/>
          </a:bodyPr>
          <a:p>
            <a:pPr indent="0">
              <a:lnSpc>
                <a:spcPct val="90000"/>
              </a:lnSpc>
              <a:spcBef>
                <a:spcPts val="1001"/>
              </a:spcBef>
              <a:buNone/>
              <a:tabLst>
                <a:tab algn="l" pos="0"/>
              </a:tabLst>
            </a:pPr>
            <a:r>
              <a:rPr b="0" lang="fr-FR" sz="2400" spc="-1" strike="noStrike">
                <a:solidFill>
                  <a:srgbClr val="d9d9d9"/>
                </a:solidFill>
                <a:latin typeface="Calibri"/>
              </a:rPr>
              <a:t>L'analyse de sensibilité peut concerner :</a:t>
            </a:r>
            <a:endParaRPr b="0" lang="en-US" sz="24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règles d'affectation ;</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critères de coupure ;</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établissement de la frontière et définition du système ;</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appréciations et hypothèses concernant les données ;</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sélection des catégories d'impact ;</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calcul des résultats d'indicateurs de catégorie </a:t>
            </a:r>
            <a:br>
              <a:rPr sz="2000"/>
            </a:br>
            <a:r>
              <a:rPr b="0" lang="fr-FR" sz="2000" spc="-1" strike="noStrike">
                <a:solidFill>
                  <a:srgbClr val="d9d9d9"/>
                </a:solidFill>
                <a:latin typeface="Calibri"/>
              </a:rPr>
              <a:t>(caractérisation) ;</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données normalisées et/ou pondérées ;</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méthode de pondération ;</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qualité des données.</a:t>
            </a:r>
            <a:endParaRPr b="0" lang="en-US" sz="2000" spc="-1" strike="noStrike">
              <a:solidFill>
                <a:srgbClr val="000000"/>
              </a:solidFill>
              <a:latin typeface="Calibri"/>
            </a:endParaRPr>
          </a:p>
          <a:p>
            <a:pPr indent="0">
              <a:lnSpc>
                <a:spcPct val="90000"/>
              </a:lnSpc>
              <a:spcBef>
                <a:spcPts val="1001"/>
              </a:spcBef>
              <a:buNone/>
              <a:tabLst>
                <a:tab algn="l" pos="0"/>
              </a:tabLst>
            </a:pPr>
            <a:endParaRPr b="0" lang="en-US" sz="2800" spc="-1" strike="noStrike">
              <a:solidFill>
                <a:srgbClr val="000000"/>
              </a:solidFill>
              <a:latin typeface="Calibri"/>
            </a:endParaRPr>
          </a:p>
        </p:txBody>
      </p:sp>
      <p:grpSp>
        <p:nvGrpSpPr>
          <p:cNvPr id="2056" name="Groupe 13"/>
          <p:cNvGrpSpPr/>
          <p:nvPr/>
        </p:nvGrpSpPr>
        <p:grpSpPr>
          <a:xfrm>
            <a:off x="8313480" y="2842560"/>
            <a:ext cx="3602160" cy="577800"/>
            <a:chOff x="8313480" y="2842560"/>
            <a:chExt cx="3602160" cy="577800"/>
          </a:xfrm>
        </p:grpSpPr>
        <p:sp>
          <p:nvSpPr>
            <p:cNvPr id="2057" name="Arc 11"/>
            <p:cNvSpPr/>
            <p:nvPr/>
          </p:nvSpPr>
          <p:spPr>
            <a:xfrm>
              <a:off x="8313480" y="2867040"/>
              <a:ext cx="217440" cy="359640"/>
            </a:xfrm>
            <a:prstGeom prst="arc">
              <a:avLst>
                <a:gd name="adj1" fmla="val 16200000"/>
                <a:gd name="adj2" fmla="val 5371935"/>
              </a:avLst>
            </a:prstGeom>
            <a:noFill/>
            <a:ln w="38160">
              <a:solidFill>
                <a:srgbClr val="d77fc4"/>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058" name="ZoneTexte 12"/>
            <p:cNvSpPr/>
            <p:nvPr/>
          </p:nvSpPr>
          <p:spPr>
            <a:xfrm>
              <a:off x="8684640" y="2842560"/>
              <a:ext cx="3231000" cy="5778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600" spc="-1" strike="noStrike">
                  <a:solidFill>
                    <a:srgbClr val="d77fc4"/>
                  </a:solidFill>
                  <a:latin typeface="Calibri"/>
                </a:rPr>
                <a:t>Nombre de réutilisations, localisation, mode de transport</a:t>
              </a:r>
              <a:endParaRPr b="0" lang="fr-FR" sz="1600" spc="-1" strike="noStrike">
                <a:solidFill>
                  <a:srgbClr val="ffffff"/>
                </a:solidFill>
                <a:latin typeface="Arial"/>
              </a:endParaRPr>
            </a:p>
          </p:txBody>
        </p:sp>
      </p:grpSp>
      <p:pic>
        <p:nvPicPr>
          <p:cNvPr id="2059" name="Image 10" descr=""/>
          <p:cNvPicPr/>
          <p:nvPr/>
        </p:nvPicPr>
        <p:blipFill>
          <a:blip r:embed="rId1"/>
          <a:stretch/>
        </p:blipFill>
        <p:spPr>
          <a:xfrm>
            <a:off x="10647720" y="69840"/>
            <a:ext cx="1449000" cy="1085040"/>
          </a:xfrm>
          <a:prstGeom prst="rect">
            <a:avLst/>
          </a:prstGeom>
          <a:ln w="0">
            <a:noFill/>
          </a:ln>
        </p:spPr>
      </p:pic>
      <p:sp>
        <p:nvSpPr>
          <p:cNvPr id="2060" name="ZoneTexte 14"/>
          <p:cNvSpPr/>
          <p:nvPr/>
        </p:nvSpPr>
        <p:spPr>
          <a:xfrm>
            <a:off x="40320" y="5527440"/>
            <a:ext cx="221112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Calibri Light"/>
                <a:ea typeface="Verdana"/>
              </a:rPr>
              <a:t>[ISO 14040-44, 2006 +A2]</a:t>
            </a:r>
            <a:endParaRPr b="0" lang="fr-FR" sz="1200" spc="-1" strike="noStrike">
              <a:solidFill>
                <a:srgbClr val="ffffff"/>
              </a:solidFill>
              <a:latin typeface="Arial"/>
            </a:endParaRPr>
          </a:p>
        </p:txBody>
      </p:sp>
      <p:grpSp>
        <p:nvGrpSpPr>
          <p:cNvPr id="2061" name="Groupe 16"/>
          <p:cNvGrpSpPr/>
          <p:nvPr/>
        </p:nvGrpSpPr>
        <p:grpSpPr>
          <a:xfrm>
            <a:off x="8406360" y="2481480"/>
            <a:ext cx="2993400" cy="371880"/>
            <a:chOff x="8406360" y="2481480"/>
            <a:chExt cx="2993400" cy="371880"/>
          </a:xfrm>
        </p:grpSpPr>
        <p:sp>
          <p:nvSpPr>
            <p:cNvPr id="2062" name="Arc 17"/>
            <p:cNvSpPr/>
            <p:nvPr/>
          </p:nvSpPr>
          <p:spPr>
            <a:xfrm>
              <a:off x="8406360" y="2493720"/>
              <a:ext cx="217440" cy="359640"/>
            </a:xfrm>
            <a:prstGeom prst="arc">
              <a:avLst>
                <a:gd name="adj1" fmla="val 16200000"/>
                <a:gd name="adj2" fmla="val 5371935"/>
              </a:avLst>
            </a:prstGeom>
            <a:noFill/>
            <a:ln w="38160">
              <a:solidFill>
                <a:srgbClr val="d77fc4"/>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063" name="ZoneTexte 18"/>
            <p:cNvSpPr/>
            <p:nvPr/>
          </p:nvSpPr>
          <p:spPr>
            <a:xfrm>
              <a:off x="8777520" y="2481480"/>
              <a:ext cx="2622240" cy="334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600" spc="-1" strike="noStrike">
                  <a:solidFill>
                    <a:srgbClr val="d77fc4"/>
                  </a:solidFill>
                  <a:latin typeface="Calibri"/>
                </a:rPr>
                <a:t>Périmètre France ou UE</a:t>
              </a:r>
              <a:endParaRPr b="0" lang="fr-FR" sz="1600" spc="-1" strike="noStrike">
                <a:solidFill>
                  <a:srgbClr val="ffffff"/>
                </a:solidFill>
                <a:latin typeface="Arial"/>
              </a:endParaRPr>
            </a:p>
          </p:txBody>
        </p:sp>
      </p:grpSp>
    </p:spTree>
  </p:cSld>
  <mc:AlternateContent>
    <mc:Choice Requires="p14">
      <p:transition spd="slow" p14:dur="2000"/>
    </mc:Choice>
    <mc:Fallback>
      <p:transition spd="slow"/>
    </mc:Fallback>
  </mc:AlternateContent>
</p:sld>
</file>

<file path=ppt/slides/slide10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4" name="PlaceHolder 1"/>
          <p:cNvSpPr>
            <a:spLocks noGrp="1"/>
          </p:cNvSpPr>
          <p:nvPr>
            <p:ph type="title"/>
          </p:nvPr>
        </p:nvSpPr>
        <p:spPr>
          <a:xfrm>
            <a:off x="683280" y="315000"/>
            <a:ext cx="7873200" cy="694080"/>
          </a:xfrm>
          <a:prstGeom prst="rect">
            <a:avLst/>
          </a:prstGeom>
          <a:noFill/>
          <a:ln w="0">
            <a:noFill/>
          </a:ln>
        </p:spPr>
        <p:txBody>
          <a:bodyPr lIns="91440" rIns="91440" tIns="45720" bIns="45720" anchor="t">
            <a:normAutofit fontScale="93740"/>
          </a:bodyPr>
          <a:p>
            <a:pPr indent="0">
              <a:lnSpc>
                <a:spcPct val="90000"/>
              </a:lnSpc>
              <a:buNone/>
            </a:pPr>
            <a:r>
              <a:rPr b="1" lang="fr-FR" sz="3200" spc="-1" strike="noStrike">
                <a:solidFill>
                  <a:srgbClr val="ffa300"/>
                </a:solidFill>
                <a:latin typeface="Calibri"/>
              </a:rPr>
              <a:t>Comment choisir les paramètres de sensibilité ?</a:t>
            </a:r>
            <a:endParaRPr b="0" lang="en-US" sz="3200" spc="-1" strike="noStrike">
              <a:solidFill>
                <a:srgbClr val="000000"/>
              </a:solidFill>
              <a:latin typeface="Calibri"/>
            </a:endParaRPr>
          </a:p>
        </p:txBody>
      </p:sp>
      <p:sp>
        <p:nvSpPr>
          <p:cNvPr id="2065" name="PlaceHolder 2"/>
          <p:cNvSpPr>
            <a:spLocks noGrp="1"/>
          </p:cNvSpPr>
          <p:nvPr>
            <p:ph/>
          </p:nvPr>
        </p:nvSpPr>
        <p:spPr>
          <a:xfrm>
            <a:off x="683280" y="1386000"/>
            <a:ext cx="10799640" cy="4325760"/>
          </a:xfrm>
          <a:prstGeom prst="rect">
            <a:avLst/>
          </a:prstGeom>
          <a:noFill/>
          <a:ln w="0">
            <a:noFill/>
          </a:ln>
        </p:spPr>
        <p:txBody>
          <a:bodyPr lIns="91440" rIns="91440" tIns="45720" bIns="45720" anchor="t">
            <a:noAutofit/>
          </a:bodyPr>
          <a:p>
            <a:pPr marL="228600" indent="-228240">
              <a:lnSpc>
                <a:spcPct val="150000"/>
              </a:lnSpc>
              <a:spcBef>
                <a:spcPts val="1001"/>
              </a:spcBef>
              <a:buClr>
                <a:srgbClr val="d9d9d9"/>
              </a:buClr>
              <a:buFont typeface="Arial"/>
              <a:buChar char="•"/>
            </a:pPr>
            <a:r>
              <a:rPr b="0" lang="fr-FR" sz="2800" spc="-1" strike="noStrike">
                <a:solidFill>
                  <a:srgbClr val="d9d9d9"/>
                </a:solidFill>
                <a:latin typeface="Calibri"/>
              </a:rPr>
              <a:t>Enjeux les plus significatifs ; </a:t>
            </a:r>
            <a:endParaRPr b="0" lang="en-US" sz="2800" spc="-1" strike="noStrike">
              <a:solidFill>
                <a:srgbClr val="000000"/>
              </a:solidFill>
              <a:latin typeface="Calibri"/>
            </a:endParaRPr>
          </a:p>
          <a:p>
            <a:pPr marL="228600" indent="-228240">
              <a:lnSpc>
                <a:spcPct val="150000"/>
              </a:lnSpc>
              <a:spcBef>
                <a:spcPts val="1001"/>
              </a:spcBef>
              <a:buClr>
                <a:srgbClr val="d9d9d9"/>
              </a:buClr>
              <a:buFont typeface="Arial"/>
              <a:buChar char="•"/>
            </a:pPr>
            <a:r>
              <a:rPr b="0" lang="fr-FR" sz="2800" spc="-1" strike="noStrike">
                <a:solidFill>
                  <a:srgbClr val="d9d9d9"/>
                </a:solidFill>
                <a:latin typeface="Calibri"/>
              </a:rPr>
              <a:t>Hypothèses fortes :</a:t>
            </a:r>
            <a:endParaRPr b="0" lang="en-US" sz="2800" spc="-1" strike="noStrike">
              <a:solidFill>
                <a:srgbClr val="000000"/>
              </a:solidFill>
              <a:latin typeface="Calibri"/>
            </a:endParaRPr>
          </a:p>
          <a:p>
            <a:pPr lvl="1" marL="685800" indent="-228240">
              <a:lnSpc>
                <a:spcPct val="110000"/>
              </a:lnSpc>
              <a:spcBef>
                <a:spcPts val="499"/>
              </a:spcBef>
              <a:buClr>
                <a:srgbClr val="d9d9d9"/>
              </a:buClr>
              <a:buFont typeface="Arial"/>
              <a:buChar char="•"/>
            </a:pPr>
            <a:r>
              <a:rPr b="0" lang="fr-FR" sz="2400" spc="-1" strike="noStrike">
                <a:solidFill>
                  <a:srgbClr val="d9d9d9"/>
                </a:solidFill>
                <a:latin typeface="Calibri"/>
              </a:rPr>
              <a:t>Scénarios non maîtrisés (tq usage, lieu d’utilisation)</a:t>
            </a:r>
            <a:endParaRPr b="0" lang="en-US" sz="2400" spc="-1" strike="noStrike">
              <a:solidFill>
                <a:srgbClr val="000000"/>
              </a:solidFill>
              <a:latin typeface="Calibri"/>
            </a:endParaRPr>
          </a:p>
          <a:p>
            <a:pPr lvl="1" marL="685800" indent="-228240">
              <a:lnSpc>
                <a:spcPct val="110000"/>
              </a:lnSpc>
              <a:spcBef>
                <a:spcPts val="499"/>
              </a:spcBef>
              <a:buClr>
                <a:srgbClr val="d9d9d9"/>
              </a:buClr>
              <a:buFont typeface="Arial"/>
              <a:buChar char="•"/>
            </a:pPr>
            <a:r>
              <a:rPr b="0" lang="fr-FR" sz="2400" spc="-1" strike="noStrike">
                <a:solidFill>
                  <a:srgbClr val="d9d9d9"/>
                </a:solidFill>
                <a:latin typeface="Calibri"/>
              </a:rPr>
              <a:t>Valeurs estimées, avec beaucoup d'incertitudes</a:t>
            </a:r>
            <a:endParaRPr b="0" lang="en-US" sz="2400" spc="-1" strike="noStrike">
              <a:solidFill>
                <a:srgbClr val="000000"/>
              </a:solidFill>
              <a:latin typeface="Calibri"/>
            </a:endParaRPr>
          </a:p>
          <a:p>
            <a:pPr marL="228600" indent="-228240">
              <a:lnSpc>
                <a:spcPct val="150000"/>
              </a:lnSpc>
              <a:spcBef>
                <a:spcPts val="1001"/>
              </a:spcBef>
              <a:buClr>
                <a:srgbClr val="d9d9d9"/>
              </a:buClr>
              <a:buFont typeface="Arial"/>
              <a:buChar char="•"/>
            </a:pPr>
            <a:r>
              <a:rPr b="0" lang="fr-FR" sz="2800" spc="-1" strike="noStrike">
                <a:solidFill>
                  <a:srgbClr val="d9d9d9"/>
                </a:solidFill>
                <a:latin typeface="Calibri"/>
              </a:rPr>
              <a:t>Données initiales (de BdD) modifiées</a:t>
            </a:r>
            <a:endParaRPr b="0" lang="en-US" sz="2800" spc="-1" strike="noStrike">
              <a:solidFill>
                <a:srgbClr val="000000"/>
              </a:solidFill>
              <a:latin typeface="Calibri"/>
            </a:endParaRPr>
          </a:p>
          <a:p>
            <a:pPr indent="0">
              <a:lnSpc>
                <a:spcPct val="90000"/>
              </a:lnSpc>
              <a:spcBef>
                <a:spcPts val="1001"/>
              </a:spcBef>
              <a:buNone/>
            </a:pPr>
            <a:endParaRPr b="0" lang="en-US" sz="2800" spc="-1" strike="noStrike">
              <a:solidFill>
                <a:srgbClr val="000000"/>
              </a:solidFill>
              <a:latin typeface="Calibri"/>
            </a:endParaRPr>
          </a:p>
        </p:txBody>
      </p:sp>
      <p:pic>
        <p:nvPicPr>
          <p:cNvPr id="2066" name="Image 9" descr=""/>
          <p:cNvPicPr/>
          <p:nvPr/>
        </p:nvPicPr>
        <p:blipFill>
          <a:blip r:embed="rId1"/>
          <a:stretch/>
        </p:blipFill>
        <p:spPr>
          <a:xfrm>
            <a:off x="10647720" y="69840"/>
            <a:ext cx="1449000" cy="1085040"/>
          </a:xfrm>
          <a:prstGeom prst="rect">
            <a:avLst/>
          </a:prstGeom>
          <a:ln w="0">
            <a:noFill/>
          </a:ln>
        </p:spPr>
      </p:pic>
      <p:sp>
        <p:nvSpPr>
          <p:cNvPr id="2067" name="ZoneTexte 77"/>
          <p:cNvSpPr/>
          <p:nvPr/>
        </p:nvSpPr>
        <p:spPr>
          <a:xfrm>
            <a:off x="40320" y="5527440"/>
            <a:ext cx="221112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Calibri Light"/>
                <a:ea typeface="Verdana"/>
              </a:rPr>
              <a:t>[ISO 14040-44, 2006 +A2]</a:t>
            </a:r>
            <a:endParaRPr b="0" lang="fr-FR" sz="1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4" name="Rectangle à coins arrondis 2"/>
          <p:cNvSpPr/>
          <p:nvPr/>
        </p:nvSpPr>
        <p:spPr>
          <a:xfrm>
            <a:off x="1320480" y="2423160"/>
            <a:ext cx="3378240" cy="2022120"/>
          </a:xfrm>
          <a:prstGeom prst="roundRect">
            <a:avLst>
              <a:gd name="adj" fmla="val 9000"/>
            </a:avLst>
          </a:prstGeom>
          <a:noFill/>
          <a:ln w="19080">
            <a:solidFill>
              <a:srgbClr val="ffa300"/>
            </a:solidFill>
            <a:miter/>
          </a:ln>
        </p:spPr>
        <p:style>
          <a:lnRef idx="0"/>
          <a:fillRef idx="0"/>
          <a:effectRef idx="0"/>
          <a:fontRef idx="minor"/>
        </p:style>
        <p:txBody>
          <a:bodyPr lIns="90000" rIns="90000" tIns="45000" bIns="45000" anchor="t" rot="16200000">
            <a:noAutofit/>
          </a:bodyPr>
          <a:p>
            <a:pPr algn="ctr">
              <a:lnSpc>
                <a:spcPct val="100000"/>
              </a:lnSpc>
            </a:pPr>
            <a:endParaRPr b="0" lang="fr-FR" sz="1800" spc="-1" strike="noStrike">
              <a:solidFill>
                <a:srgbClr val="ffffff"/>
              </a:solidFill>
              <a:latin typeface="Arial"/>
            </a:endParaRPr>
          </a:p>
        </p:txBody>
      </p:sp>
      <p:sp>
        <p:nvSpPr>
          <p:cNvPr id="525"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Cadre normatif autour de l’ACV</a:t>
            </a:r>
            <a:br>
              <a:rPr sz="2800"/>
            </a:br>
            <a:endParaRPr b="0" lang="en-US" sz="2800" spc="-1" strike="noStrike">
              <a:solidFill>
                <a:srgbClr val="000000"/>
              </a:solidFill>
              <a:latin typeface="Calibri"/>
            </a:endParaRPr>
          </a:p>
        </p:txBody>
      </p:sp>
      <p:grpSp>
        <p:nvGrpSpPr>
          <p:cNvPr id="526" name="Diagramme 1"/>
          <p:cNvGrpSpPr/>
          <p:nvPr/>
        </p:nvGrpSpPr>
        <p:grpSpPr>
          <a:xfrm>
            <a:off x="1792080" y="1238400"/>
            <a:ext cx="9104040" cy="4928040"/>
            <a:chOff x="1792080" y="1238400"/>
            <a:chExt cx="9104040" cy="4928040"/>
          </a:xfrm>
        </p:grpSpPr>
        <p:sp>
          <p:nvSpPr>
            <p:cNvPr id="527" name=""/>
            <p:cNvSpPr/>
            <p:nvPr/>
          </p:nvSpPr>
          <p:spPr>
            <a:xfrm>
              <a:off x="1792080" y="1238400"/>
              <a:ext cx="9104040" cy="4928040"/>
            </a:xfrm>
            <a:prstGeom prst="rect">
              <a:avLst/>
            </a:prstGeom>
            <a:noFill/>
            <a:ln w="0">
              <a:noFill/>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528" name=""/>
            <p:cNvSpPr/>
            <p:nvPr/>
          </p:nvSpPr>
          <p:spPr>
            <a:xfrm>
              <a:off x="1830240" y="1238400"/>
              <a:ext cx="2884680" cy="4928040"/>
            </a:xfrm>
            <a:prstGeom prst="roundRect">
              <a:avLst>
                <a:gd name="adj" fmla="val 10000"/>
              </a:avLst>
            </a:prstGeom>
            <a:solidFill>
              <a:srgbClr val="ffa300">
                <a:alpha val="20000"/>
              </a:srgbClr>
            </a:solidFill>
            <a:ln w="0">
              <a:noFill/>
            </a:ln>
          </p:spPr>
          <p:style>
            <a:lnRef idx="0"/>
            <a:fillRef idx="0"/>
            <a:effectRef idx="0"/>
            <a:fontRef idx="minor"/>
          </p:style>
          <p:txBody>
            <a:bodyPr lIns="36000" rIns="36000" tIns="0" bIns="3449880" anchor="ctr">
              <a:noAutofit/>
            </a:bodyPr>
            <a:p>
              <a:pPr algn="ctr">
                <a:lnSpc>
                  <a:spcPct val="90000"/>
                </a:lnSpc>
                <a:spcAft>
                  <a:spcPts val="700"/>
                </a:spcAft>
              </a:pPr>
              <a:r>
                <a:rPr b="0" lang="fr-FR" sz="2000" spc="-1" strike="noStrike">
                  <a:solidFill>
                    <a:srgbClr val="d77fc4"/>
                  </a:solidFill>
                  <a:latin typeface="Verdana"/>
                  <a:ea typeface="Verdana"/>
                </a:rPr>
                <a:t>Éco-conception</a:t>
              </a:r>
              <a:endParaRPr b="0" lang="fr-FR" sz="2000" spc="-1" strike="noStrike">
                <a:solidFill>
                  <a:srgbClr val="000000"/>
                </a:solidFill>
                <a:latin typeface="Arial"/>
              </a:endParaRPr>
            </a:p>
          </p:txBody>
        </p:sp>
        <p:sp>
          <p:nvSpPr>
            <p:cNvPr id="529" name=""/>
            <p:cNvSpPr/>
            <p:nvPr/>
          </p:nvSpPr>
          <p:spPr>
            <a:xfrm>
              <a:off x="1940760" y="2443320"/>
              <a:ext cx="2597400" cy="968040"/>
            </a:xfrm>
            <a:prstGeom prst="roundRect">
              <a:avLst>
                <a:gd name="adj" fmla="val 10000"/>
              </a:avLst>
            </a:prstGeom>
            <a:noFill/>
            <a:ln w="28440">
              <a:noFill/>
            </a:ln>
          </p:spPr>
          <p:style>
            <a:lnRef idx="0"/>
            <a:fillRef idx="0"/>
            <a:effectRef idx="0"/>
            <a:fontRef idx="minor"/>
          </p:style>
          <p:txBody>
            <a:bodyPr lIns="53640" rIns="25200" tIns="28440" bIns="28440" anchor="ctr">
              <a:noAutofit/>
            </a:bodyPr>
            <a:p>
              <a:pPr algn="ctr">
                <a:lnSpc>
                  <a:spcPct val="90000"/>
                </a:lnSpc>
                <a:spcAft>
                  <a:spcPts val="386"/>
                </a:spcAft>
              </a:pPr>
              <a:r>
                <a:rPr b="1" lang="fr-FR" sz="1100" spc="-1" strike="sngStrike">
                  <a:solidFill>
                    <a:srgbClr val="ffffff"/>
                  </a:solidFill>
                  <a:latin typeface="Verdana"/>
                  <a:ea typeface="Verdana"/>
                </a:rPr>
                <a:t>ISO 14062 (2002)</a:t>
              </a:r>
              <a:endParaRPr b="0" lang="fr-FR" sz="1100" spc="-1" strike="noStrike">
                <a:solidFill>
                  <a:srgbClr val="ffffff"/>
                </a:solidFill>
                <a:latin typeface="Arial"/>
              </a:endParaRPr>
            </a:p>
            <a:p>
              <a:pPr algn="ctr">
                <a:lnSpc>
                  <a:spcPct val="90000"/>
                </a:lnSpc>
                <a:spcAft>
                  <a:spcPts val="386"/>
                </a:spcAft>
              </a:pPr>
              <a:r>
                <a:rPr b="0" lang="fr-FR" sz="1100" spc="-1" strike="sngStrike">
                  <a:solidFill>
                    <a:srgbClr val="ffffff"/>
                  </a:solidFill>
                  <a:latin typeface="Verdana"/>
                  <a:ea typeface="Verdana"/>
                </a:rPr>
                <a:t>Intégration des aspects environnementaux dans la conception et le développement de produits</a:t>
              </a:r>
              <a:endParaRPr b="0" lang="fr-FR" sz="1100" spc="-1" strike="noStrike">
                <a:solidFill>
                  <a:srgbClr val="ffffff"/>
                </a:solidFill>
                <a:latin typeface="Arial"/>
              </a:endParaRPr>
            </a:p>
          </p:txBody>
        </p:sp>
        <p:sp>
          <p:nvSpPr>
            <p:cNvPr id="530" name=""/>
            <p:cNvSpPr/>
            <p:nvPr/>
          </p:nvSpPr>
          <p:spPr>
            <a:xfrm>
              <a:off x="1940760" y="3468960"/>
              <a:ext cx="2597400" cy="968040"/>
            </a:xfrm>
            <a:prstGeom prst="roundRect">
              <a:avLst>
                <a:gd name="adj" fmla="val 10000"/>
              </a:avLst>
            </a:prstGeom>
            <a:noFill/>
            <a:ln w="28440">
              <a:noFill/>
            </a:ln>
          </p:spPr>
          <p:style>
            <a:lnRef idx="0"/>
            <a:fillRef idx="0"/>
            <a:effectRef idx="0"/>
            <a:fontRef idx="minor"/>
          </p:style>
          <p:txBody>
            <a:bodyPr lIns="53640" rIns="25200" tIns="28440" bIns="28440" anchor="ctr">
              <a:noAutofit/>
            </a:bodyPr>
            <a:p>
              <a:pPr algn="ctr">
                <a:lnSpc>
                  <a:spcPct val="90000"/>
                </a:lnSpc>
                <a:spcAft>
                  <a:spcPts val="386"/>
                </a:spcAft>
              </a:pPr>
              <a:r>
                <a:rPr b="1" lang="fr-FR" sz="1100" spc="-1" strike="noStrike">
                  <a:solidFill>
                    <a:srgbClr val="ffffff"/>
                  </a:solidFill>
                  <a:latin typeface="Verdana"/>
                  <a:ea typeface="Verdana"/>
                </a:rPr>
                <a:t>ISO 14 006 (2020)</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Lignes directrices pour intégrer l’éco-conception</a:t>
              </a:r>
              <a:endParaRPr b="0" lang="fr-FR" sz="1100" spc="-1" strike="noStrike">
                <a:solidFill>
                  <a:srgbClr val="ffffff"/>
                </a:solidFill>
                <a:latin typeface="Arial"/>
              </a:endParaRPr>
            </a:p>
          </p:txBody>
        </p:sp>
        <p:sp>
          <p:nvSpPr>
            <p:cNvPr id="531" name=""/>
            <p:cNvSpPr/>
            <p:nvPr/>
          </p:nvSpPr>
          <p:spPr>
            <a:xfrm>
              <a:off x="1939680" y="4951440"/>
              <a:ext cx="2599200" cy="968040"/>
            </a:xfrm>
            <a:prstGeom prst="roundRect">
              <a:avLst>
                <a:gd name="adj" fmla="val 10000"/>
              </a:avLst>
            </a:prstGeom>
            <a:noFill/>
            <a:ln w="28440">
              <a:noFill/>
            </a:ln>
          </p:spPr>
          <p:style>
            <a:lnRef idx="0"/>
            <a:fillRef idx="0"/>
            <a:effectRef idx="0"/>
            <a:fontRef idx="minor"/>
          </p:style>
          <p:txBody>
            <a:bodyPr lIns="53640" rIns="25200" tIns="28440" bIns="28440" anchor="ctr">
              <a:noAutofit/>
            </a:bodyPr>
            <a:p>
              <a:pPr algn="ctr">
                <a:lnSpc>
                  <a:spcPct val="90000"/>
                </a:lnSpc>
                <a:spcAft>
                  <a:spcPts val="386"/>
                </a:spcAft>
              </a:pPr>
              <a:r>
                <a:rPr b="1" lang="fr-FR" sz="1100" spc="-1" strike="noStrike">
                  <a:solidFill>
                    <a:srgbClr val="ffffff"/>
                  </a:solidFill>
                  <a:latin typeface="Verdana"/>
                  <a:ea typeface="Verdana"/>
                </a:rPr>
                <a:t>ISO 14 001 (2015)</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Système de management environnemental – Exigences et lignes directrices pour son utilisation</a:t>
              </a:r>
              <a:endParaRPr b="0" lang="fr-FR" sz="1100" spc="-1" strike="noStrike">
                <a:solidFill>
                  <a:srgbClr val="ffffff"/>
                </a:solidFill>
                <a:latin typeface="Arial"/>
              </a:endParaRPr>
            </a:p>
          </p:txBody>
        </p:sp>
        <p:sp>
          <p:nvSpPr>
            <p:cNvPr id="532" name=""/>
            <p:cNvSpPr/>
            <p:nvPr/>
          </p:nvSpPr>
          <p:spPr>
            <a:xfrm>
              <a:off x="4898520" y="1238400"/>
              <a:ext cx="2884680" cy="4928040"/>
            </a:xfrm>
            <a:prstGeom prst="roundRect">
              <a:avLst>
                <a:gd name="adj" fmla="val 10000"/>
              </a:avLst>
            </a:prstGeom>
            <a:solidFill>
              <a:srgbClr val="ffa300">
                <a:alpha val="20000"/>
              </a:srgbClr>
            </a:solidFill>
            <a:ln w="0">
              <a:noFill/>
            </a:ln>
          </p:spPr>
          <p:style>
            <a:lnRef idx="0"/>
            <a:fillRef idx="0"/>
            <a:effectRef idx="0"/>
            <a:fontRef idx="minor"/>
          </p:style>
          <p:txBody>
            <a:bodyPr lIns="68760" rIns="68760" tIns="68760" bIns="3518640" anchor="ctr">
              <a:noAutofit/>
            </a:bodyPr>
            <a:p>
              <a:pPr algn="ctr">
                <a:lnSpc>
                  <a:spcPct val="90000"/>
                </a:lnSpc>
                <a:spcAft>
                  <a:spcPts val="629"/>
                </a:spcAft>
              </a:pPr>
              <a:r>
                <a:rPr b="0" lang="fr-FR" sz="1800" spc="-1" strike="noStrike">
                  <a:solidFill>
                    <a:srgbClr val="d77fc4"/>
                  </a:solidFill>
                  <a:latin typeface="Verdana"/>
                  <a:ea typeface="Verdana"/>
                </a:rPr>
                <a:t>ACV</a:t>
              </a:r>
              <a:endParaRPr b="0" lang="fr-FR" sz="1800" spc="-1" strike="noStrike">
                <a:solidFill>
                  <a:srgbClr val="000000"/>
                </a:solidFill>
                <a:latin typeface="Arial"/>
              </a:endParaRPr>
            </a:p>
          </p:txBody>
        </p:sp>
        <p:sp>
          <p:nvSpPr>
            <p:cNvPr id="533" name=""/>
            <p:cNvSpPr/>
            <p:nvPr/>
          </p:nvSpPr>
          <p:spPr>
            <a:xfrm>
              <a:off x="4923360" y="2442960"/>
              <a:ext cx="2835000" cy="717480"/>
            </a:xfrm>
            <a:prstGeom prst="roundRect">
              <a:avLst>
                <a:gd name="adj" fmla="val 10000"/>
              </a:avLst>
            </a:prstGeom>
            <a:noFill/>
            <a:ln w="28440">
              <a:noFill/>
            </a:ln>
          </p:spPr>
          <p:style>
            <a:lnRef idx="0"/>
            <a:fillRef idx="0"/>
            <a:effectRef idx="0"/>
            <a:fontRef idx="minor"/>
          </p:style>
          <p:txBody>
            <a:bodyPr lIns="48960" rIns="28080" tIns="20880" bIns="21240" anchor="ctr">
              <a:noAutofit/>
            </a:bodyPr>
            <a:p>
              <a:pPr algn="ctr">
                <a:lnSpc>
                  <a:spcPct val="90000"/>
                </a:lnSpc>
                <a:spcAft>
                  <a:spcPts val="386"/>
                </a:spcAft>
              </a:pPr>
              <a:r>
                <a:rPr b="1" lang="fr-FR" sz="1100" spc="-1" strike="noStrike">
                  <a:solidFill>
                    <a:srgbClr val="ffffff"/>
                  </a:solidFill>
                  <a:latin typeface="Verdana"/>
                  <a:ea typeface="Verdana"/>
                </a:rPr>
                <a:t>ISO 14 040 (2006)</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Analyse de Cycle de Vie (ACV) – Principes et cadres</a:t>
              </a:r>
              <a:endParaRPr b="0" lang="fr-FR" sz="1100" spc="-1" strike="noStrike">
                <a:solidFill>
                  <a:srgbClr val="ffffff"/>
                </a:solidFill>
                <a:latin typeface="Arial"/>
              </a:endParaRPr>
            </a:p>
          </p:txBody>
        </p:sp>
        <p:sp>
          <p:nvSpPr>
            <p:cNvPr id="534" name=""/>
            <p:cNvSpPr/>
            <p:nvPr/>
          </p:nvSpPr>
          <p:spPr>
            <a:xfrm>
              <a:off x="4908240" y="3367440"/>
              <a:ext cx="2865600" cy="717480"/>
            </a:xfrm>
            <a:prstGeom prst="roundRect">
              <a:avLst>
                <a:gd name="adj" fmla="val 10000"/>
              </a:avLst>
            </a:prstGeom>
            <a:noFill/>
            <a:ln w="28440">
              <a:noFill/>
            </a:ln>
          </p:spPr>
          <p:style>
            <a:lnRef idx="0"/>
            <a:fillRef idx="0"/>
            <a:effectRef idx="0"/>
            <a:fontRef idx="minor"/>
          </p:style>
          <p:txBody>
            <a:bodyPr lIns="48960" rIns="28080" tIns="20880" bIns="21240" anchor="ctr">
              <a:noAutofit/>
            </a:bodyPr>
            <a:p>
              <a:pPr algn="ctr">
                <a:lnSpc>
                  <a:spcPct val="90000"/>
                </a:lnSpc>
                <a:spcAft>
                  <a:spcPts val="386"/>
                </a:spcAft>
              </a:pPr>
              <a:r>
                <a:rPr b="1" lang="fr-FR" sz="1100" spc="-1" strike="noStrike">
                  <a:solidFill>
                    <a:srgbClr val="ffffff"/>
                  </a:solidFill>
                  <a:latin typeface="Verdana"/>
                  <a:ea typeface="Verdana"/>
                </a:rPr>
                <a:t>ISO 14 044 (2006)</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Analyse de Cycle de Vie (ACV) – Exigences et lignes directrices</a:t>
              </a:r>
              <a:endParaRPr b="0" lang="fr-FR" sz="1100" spc="-1" strike="noStrike">
                <a:solidFill>
                  <a:srgbClr val="ffffff"/>
                </a:solidFill>
                <a:latin typeface="Arial"/>
              </a:endParaRPr>
            </a:p>
          </p:txBody>
        </p:sp>
        <p:sp>
          <p:nvSpPr>
            <p:cNvPr id="535" name=""/>
            <p:cNvSpPr/>
            <p:nvPr/>
          </p:nvSpPr>
          <p:spPr>
            <a:xfrm>
              <a:off x="5079600" y="4277880"/>
              <a:ext cx="2522160" cy="717480"/>
            </a:xfrm>
            <a:prstGeom prst="roundRect">
              <a:avLst>
                <a:gd name="adj" fmla="val 10000"/>
              </a:avLst>
            </a:prstGeom>
            <a:noFill/>
            <a:ln w="28440">
              <a:noFill/>
            </a:ln>
          </p:spPr>
          <p:style>
            <a:lnRef idx="0"/>
            <a:fillRef idx="0"/>
            <a:effectRef idx="0"/>
            <a:fontRef idx="minor"/>
          </p:style>
          <p:txBody>
            <a:bodyPr lIns="48960" rIns="28080" tIns="20880" bIns="21240" anchor="ctr">
              <a:noAutofit/>
            </a:bodyPr>
            <a:p>
              <a:pPr algn="ctr">
                <a:lnSpc>
                  <a:spcPct val="90000"/>
                </a:lnSpc>
                <a:spcAft>
                  <a:spcPts val="386"/>
                </a:spcAft>
              </a:pPr>
              <a:r>
                <a:rPr b="1" lang="fr-FR" sz="1100" spc="-1" strike="noStrike">
                  <a:solidFill>
                    <a:srgbClr val="ffffff"/>
                  </a:solidFill>
                  <a:latin typeface="Verdana"/>
                  <a:ea typeface="Verdana"/>
                </a:rPr>
                <a:t>ISO 14 048 (2002)</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Format de documentation des données</a:t>
              </a:r>
              <a:endParaRPr b="0" lang="fr-FR" sz="1100" spc="-1" strike="noStrike">
                <a:solidFill>
                  <a:srgbClr val="ffffff"/>
                </a:solidFill>
                <a:latin typeface="Arial"/>
              </a:endParaRPr>
            </a:p>
          </p:txBody>
        </p:sp>
        <p:sp>
          <p:nvSpPr>
            <p:cNvPr id="536" name=""/>
            <p:cNvSpPr/>
            <p:nvPr/>
          </p:nvSpPr>
          <p:spPr>
            <a:xfrm>
              <a:off x="5186880" y="5202360"/>
              <a:ext cx="2307600" cy="717480"/>
            </a:xfrm>
            <a:prstGeom prst="roundRect">
              <a:avLst>
                <a:gd name="adj" fmla="val 10000"/>
              </a:avLst>
            </a:prstGeom>
            <a:noFill/>
            <a:ln w="28440">
              <a:noFill/>
            </a:ln>
          </p:spPr>
          <p:style>
            <a:lnRef idx="0"/>
            <a:fillRef idx="0"/>
            <a:effectRef idx="0"/>
            <a:fontRef idx="minor"/>
          </p:style>
          <p:txBody>
            <a:bodyPr lIns="48960" rIns="28080" tIns="20880" bIns="21240" anchor="ctr">
              <a:noAutofit/>
            </a:bodyPr>
            <a:p>
              <a:pPr algn="ctr">
                <a:lnSpc>
                  <a:spcPct val="90000"/>
                </a:lnSpc>
                <a:spcAft>
                  <a:spcPts val="386"/>
                </a:spcAft>
              </a:pPr>
              <a:r>
                <a:rPr b="1" lang="fr-FR" sz="1100" spc="-1" strike="noStrike">
                  <a:solidFill>
                    <a:srgbClr val="ffffff"/>
                  </a:solidFill>
                  <a:latin typeface="Verdana"/>
                  <a:ea typeface="Verdana"/>
                </a:rPr>
                <a:t>ISO 14 049 (2012)</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Exemples d’analyses d’inventaires</a:t>
              </a:r>
              <a:endParaRPr b="0" lang="fr-FR" sz="1100" spc="-1" strike="noStrike">
                <a:solidFill>
                  <a:srgbClr val="ffffff"/>
                </a:solidFill>
                <a:latin typeface="Arial"/>
              </a:endParaRPr>
            </a:p>
          </p:txBody>
        </p:sp>
        <p:sp>
          <p:nvSpPr>
            <p:cNvPr id="537" name=""/>
            <p:cNvSpPr/>
            <p:nvPr/>
          </p:nvSpPr>
          <p:spPr>
            <a:xfrm>
              <a:off x="8003520" y="1238400"/>
              <a:ext cx="2884680" cy="4928040"/>
            </a:xfrm>
            <a:prstGeom prst="roundRect">
              <a:avLst>
                <a:gd name="adj" fmla="val 10000"/>
              </a:avLst>
            </a:prstGeom>
            <a:solidFill>
              <a:srgbClr val="ffa300">
                <a:alpha val="20000"/>
              </a:srgbClr>
            </a:solidFill>
            <a:ln w="0">
              <a:noFill/>
            </a:ln>
          </p:spPr>
          <p:style>
            <a:lnRef idx="0"/>
            <a:fillRef idx="0"/>
            <a:effectRef idx="0"/>
            <a:fontRef idx="minor"/>
          </p:style>
          <p:txBody>
            <a:bodyPr lIns="68760" rIns="68760" tIns="68760" bIns="3518640" anchor="ctr">
              <a:noAutofit/>
            </a:bodyPr>
            <a:p>
              <a:pPr algn="ctr">
                <a:lnSpc>
                  <a:spcPct val="90000"/>
                </a:lnSpc>
                <a:spcAft>
                  <a:spcPts val="629"/>
                </a:spcAft>
              </a:pPr>
              <a:r>
                <a:rPr b="0" lang="fr-FR" sz="1800" spc="-1" strike="noStrike">
                  <a:solidFill>
                    <a:srgbClr val="d77fc4"/>
                  </a:solidFill>
                  <a:latin typeface="Verdana"/>
                  <a:ea typeface="Verdana"/>
                </a:rPr>
                <a:t>Déclaration environnementale produit</a:t>
              </a:r>
              <a:endParaRPr b="0" lang="fr-FR" sz="1800" spc="-1" strike="noStrike">
                <a:solidFill>
                  <a:srgbClr val="000000"/>
                </a:solidFill>
                <a:latin typeface="Arial"/>
              </a:endParaRPr>
            </a:p>
          </p:txBody>
        </p:sp>
        <p:sp>
          <p:nvSpPr>
            <p:cNvPr id="538" name=""/>
            <p:cNvSpPr/>
            <p:nvPr/>
          </p:nvSpPr>
          <p:spPr>
            <a:xfrm>
              <a:off x="8146080" y="2488320"/>
              <a:ext cx="2599200" cy="569880"/>
            </a:xfrm>
            <a:prstGeom prst="roundRect">
              <a:avLst>
                <a:gd name="adj" fmla="val 10000"/>
              </a:avLst>
            </a:prstGeom>
            <a:noFill/>
            <a:ln w="28440">
              <a:noFill/>
            </a:ln>
          </p:spPr>
          <p:style>
            <a:lnRef idx="0"/>
            <a:fillRef idx="0"/>
            <a:effectRef idx="0"/>
            <a:fontRef idx="minor"/>
          </p:style>
          <p:txBody>
            <a:bodyPr lIns="44640" rIns="28080" tIns="37440" bIns="37800" anchor="ctr">
              <a:noAutofit/>
            </a:bodyPr>
            <a:p>
              <a:pPr algn="ctr">
                <a:lnSpc>
                  <a:spcPct val="90000"/>
                </a:lnSpc>
                <a:spcAft>
                  <a:spcPts val="386"/>
                </a:spcAft>
              </a:pPr>
              <a:r>
                <a:rPr b="1" lang="fr-FR" sz="1100" spc="-1" strike="noStrike">
                  <a:solidFill>
                    <a:srgbClr val="ffffff"/>
                  </a:solidFill>
                  <a:latin typeface="Verdana"/>
                  <a:ea typeface="Verdana"/>
                </a:rPr>
                <a:t>ISO 14 020 (2000)</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Étiquettes et déclarations environnementales – Principes généraux</a:t>
              </a:r>
              <a:endParaRPr b="0" lang="fr-FR" sz="1100" spc="-1" strike="noStrike">
                <a:solidFill>
                  <a:srgbClr val="ffffff"/>
                </a:solidFill>
                <a:latin typeface="Arial"/>
              </a:endParaRPr>
            </a:p>
          </p:txBody>
        </p:sp>
        <p:sp>
          <p:nvSpPr>
            <p:cNvPr id="539" name=""/>
            <p:cNvSpPr/>
            <p:nvPr/>
          </p:nvSpPr>
          <p:spPr>
            <a:xfrm>
              <a:off x="7999920" y="3299040"/>
              <a:ext cx="2891520" cy="569880"/>
            </a:xfrm>
            <a:prstGeom prst="roundRect">
              <a:avLst>
                <a:gd name="adj" fmla="val 10000"/>
              </a:avLst>
            </a:prstGeom>
            <a:noFill/>
            <a:ln w="28440">
              <a:noFill/>
            </a:ln>
          </p:spPr>
          <p:style>
            <a:lnRef idx="0"/>
            <a:fillRef idx="0"/>
            <a:effectRef idx="0"/>
            <a:fontRef idx="minor"/>
          </p:style>
          <p:txBody>
            <a:bodyPr lIns="44640" rIns="28080" tIns="37440" bIns="37800" anchor="ctr">
              <a:noAutofit/>
            </a:bodyPr>
            <a:p>
              <a:pPr algn="ctr">
                <a:lnSpc>
                  <a:spcPct val="90000"/>
                </a:lnSpc>
                <a:spcAft>
                  <a:spcPts val="386"/>
                </a:spcAft>
              </a:pPr>
              <a:r>
                <a:rPr b="1" lang="fr-FR" sz="1100" spc="-1" strike="noStrike">
                  <a:solidFill>
                    <a:srgbClr val="ffffff"/>
                  </a:solidFill>
                  <a:latin typeface="Verdana"/>
                  <a:ea typeface="Verdana"/>
                </a:rPr>
                <a:t>ISO 14 021 (2016)</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Auto-déclarations environnementales (Type II)</a:t>
              </a:r>
              <a:br>
                <a:rPr sz="1100"/>
              </a:br>
              <a:r>
                <a:rPr b="0" lang="fr-FR" sz="1100" spc="-1" strike="noStrike">
                  <a:solidFill>
                    <a:srgbClr val="ffffff"/>
                  </a:solidFill>
                  <a:latin typeface="Verdana"/>
                  <a:ea typeface="Verdana"/>
                </a:rPr>
                <a:t>(AMD. 2021)</a:t>
              </a:r>
              <a:endParaRPr b="0" lang="fr-FR" sz="1100" spc="-1" strike="noStrike">
                <a:solidFill>
                  <a:srgbClr val="ffffff"/>
                </a:solidFill>
                <a:latin typeface="Arial"/>
              </a:endParaRPr>
            </a:p>
          </p:txBody>
        </p:sp>
        <p:sp>
          <p:nvSpPr>
            <p:cNvPr id="540" name=""/>
            <p:cNvSpPr/>
            <p:nvPr/>
          </p:nvSpPr>
          <p:spPr>
            <a:xfrm>
              <a:off x="8193240" y="4034520"/>
              <a:ext cx="2505240" cy="569880"/>
            </a:xfrm>
            <a:prstGeom prst="roundRect">
              <a:avLst>
                <a:gd name="adj" fmla="val 10000"/>
              </a:avLst>
            </a:prstGeom>
            <a:noFill/>
            <a:ln w="28440">
              <a:noFill/>
            </a:ln>
          </p:spPr>
          <p:style>
            <a:lnRef idx="0"/>
            <a:fillRef idx="0"/>
            <a:effectRef idx="0"/>
            <a:fontRef idx="minor"/>
          </p:style>
          <p:txBody>
            <a:bodyPr lIns="44640" rIns="28080" tIns="37440" bIns="37800" anchor="ctr">
              <a:noAutofit/>
            </a:bodyPr>
            <a:p>
              <a:pPr algn="ctr">
                <a:lnSpc>
                  <a:spcPct val="90000"/>
                </a:lnSpc>
                <a:spcAft>
                  <a:spcPts val="386"/>
                </a:spcAft>
              </a:pPr>
              <a:r>
                <a:rPr b="1" lang="fr-FR" sz="1100" spc="-1" strike="noStrike">
                  <a:solidFill>
                    <a:srgbClr val="ffffff"/>
                  </a:solidFill>
                  <a:latin typeface="Verdana"/>
                  <a:ea typeface="Verdana"/>
                </a:rPr>
                <a:t>ISO 14 024 (2018)</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Label environnemental (Type I)</a:t>
              </a:r>
              <a:endParaRPr b="0" lang="fr-FR" sz="1100" spc="-1" strike="noStrike">
                <a:solidFill>
                  <a:srgbClr val="ffffff"/>
                </a:solidFill>
                <a:latin typeface="Arial"/>
              </a:endParaRPr>
            </a:p>
          </p:txBody>
        </p:sp>
        <p:sp>
          <p:nvSpPr>
            <p:cNvPr id="541" name=""/>
            <p:cNvSpPr/>
            <p:nvPr/>
          </p:nvSpPr>
          <p:spPr>
            <a:xfrm>
              <a:off x="8291880" y="4677120"/>
              <a:ext cx="2307600" cy="569880"/>
            </a:xfrm>
            <a:prstGeom prst="roundRect">
              <a:avLst>
                <a:gd name="adj" fmla="val 10000"/>
              </a:avLst>
            </a:prstGeom>
            <a:noFill/>
            <a:ln w="28440">
              <a:noFill/>
            </a:ln>
          </p:spPr>
          <p:style>
            <a:lnRef idx="0"/>
            <a:fillRef idx="0"/>
            <a:effectRef idx="0"/>
            <a:fontRef idx="minor"/>
          </p:style>
          <p:txBody>
            <a:bodyPr lIns="44640" rIns="28080" tIns="37440" bIns="37800" anchor="ctr">
              <a:noAutofit/>
            </a:bodyPr>
            <a:p>
              <a:pPr algn="ctr">
                <a:lnSpc>
                  <a:spcPct val="90000"/>
                </a:lnSpc>
                <a:spcAft>
                  <a:spcPts val="386"/>
                </a:spcAft>
              </a:pPr>
              <a:r>
                <a:rPr b="1" lang="fr-FR" sz="1100" spc="-1" strike="noStrike">
                  <a:solidFill>
                    <a:srgbClr val="ffffff"/>
                  </a:solidFill>
                  <a:latin typeface="Verdana"/>
                  <a:ea typeface="Verdana"/>
                </a:rPr>
                <a:t>ISO 14 025 (2006)</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Écoprofils - DEP (Type III)</a:t>
              </a:r>
              <a:endParaRPr b="0" lang="fr-FR" sz="1100" spc="-1" strike="noStrike">
                <a:solidFill>
                  <a:srgbClr val="ffffff"/>
                </a:solidFill>
                <a:latin typeface="Arial"/>
              </a:endParaRPr>
            </a:p>
          </p:txBody>
        </p:sp>
        <p:sp>
          <p:nvSpPr>
            <p:cNvPr id="542" name=""/>
            <p:cNvSpPr/>
            <p:nvPr/>
          </p:nvSpPr>
          <p:spPr>
            <a:xfrm>
              <a:off x="8291880" y="5349240"/>
              <a:ext cx="2307600" cy="569880"/>
            </a:xfrm>
            <a:prstGeom prst="roundRect">
              <a:avLst>
                <a:gd name="adj" fmla="val 10000"/>
              </a:avLst>
            </a:prstGeom>
            <a:noFill/>
            <a:ln w="28440">
              <a:noFill/>
            </a:ln>
          </p:spPr>
          <p:style>
            <a:lnRef idx="0"/>
            <a:fillRef idx="0"/>
            <a:effectRef idx="0"/>
            <a:fontRef idx="minor"/>
          </p:style>
          <p:txBody>
            <a:bodyPr lIns="44640" rIns="28080" tIns="37440" bIns="37800" anchor="ctr">
              <a:noAutofit/>
            </a:bodyPr>
            <a:p>
              <a:pPr algn="ctr">
                <a:lnSpc>
                  <a:spcPct val="90000"/>
                </a:lnSpc>
                <a:spcAft>
                  <a:spcPts val="386"/>
                </a:spcAft>
              </a:pPr>
              <a:r>
                <a:rPr b="1" lang="fr-FR" sz="1100" spc="-1" strike="noStrike">
                  <a:solidFill>
                    <a:srgbClr val="ffffff"/>
                  </a:solidFill>
                  <a:latin typeface="Verdana"/>
                  <a:ea typeface="Verdana"/>
                </a:rPr>
                <a:t>ISO 14 026 (2017)</a:t>
              </a:r>
              <a:endParaRPr b="0" lang="fr-FR" sz="1100" spc="-1" strike="noStrike">
                <a:solidFill>
                  <a:srgbClr val="ffffff"/>
                </a:solidFill>
                <a:latin typeface="Arial"/>
              </a:endParaRPr>
            </a:p>
            <a:p>
              <a:pPr algn="ctr">
                <a:lnSpc>
                  <a:spcPct val="90000"/>
                </a:lnSpc>
                <a:spcAft>
                  <a:spcPts val="386"/>
                </a:spcAft>
              </a:pPr>
              <a:r>
                <a:rPr b="0" lang="fr-FR" sz="1100" spc="-1" strike="noStrike">
                  <a:solidFill>
                    <a:srgbClr val="ffffff"/>
                  </a:solidFill>
                  <a:latin typeface="Verdana"/>
                  <a:ea typeface="Verdana"/>
                </a:rPr>
                <a:t>Communication des informations d’empreintes</a:t>
              </a:r>
              <a:endParaRPr b="0" lang="fr-FR" sz="1100" spc="-1" strike="noStrike">
                <a:solidFill>
                  <a:srgbClr val="ffffff"/>
                </a:solidFill>
                <a:latin typeface="Arial"/>
              </a:endParaRPr>
            </a:p>
          </p:txBody>
        </p:sp>
      </p:grpSp>
      <p:grpSp>
        <p:nvGrpSpPr>
          <p:cNvPr id="543" name="Groupe 12"/>
          <p:cNvGrpSpPr/>
          <p:nvPr/>
        </p:nvGrpSpPr>
        <p:grpSpPr>
          <a:xfrm>
            <a:off x="1320480" y="4680000"/>
            <a:ext cx="3378240" cy="1477800"/>
            <a:chOff x="1320480" y="4680000"/>
            <a:chExt cx="3378240" cy="1477800"/>
          </a:xfrm>
        </p:grpSpPr>
        <p:sp>
          <p:nvSpPr>
            <p:cNvPr id="544" name="Ellipse 11"/>
            <p:cNvSpPr/>
            <p:nvPr/>
          </p:nvSpPr>
          <p:spPr>
            <a:xfrm>
              <a:off x="1320480" y="5730480"/>
              <a:ext cx="471600" cy="406440"/>
            </a:xfrm>
            <a:prstGeom prst="ellipse">
              <a:avLst/>
            </a:prstGeom>
            <a:solidFill>
              <a:srgbClr val="000000"/>
            </a:solidFill>
            <a:ln w="12600">
              <a:solidFill>
                <a:srgbClr val="0000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545" name="Rectangle à coins arrondis 8"/>
            <p:cNvSpPr/>
            <p:nvPr/>
          </p:nvSpPr>
          <p:spPr>
            <a:xfrm>
              <a:off x="1320480" y="4680000"/>
              <a:ext cx="3378240" cy="1477800"/>
            </a:xfrm>
            <a:prstGeom prst="roundRect">
              <a:avLst>
                <a:gd name="adj" fmla="val 16163"/>
              </a:avLst>
            </a:prstGeom>
            <a:noFill/>
            <a:ln w="19080">
              <a:solidFill>
                <a:srgbClr val="ffa300"/>
              </a:solidFill>
              <a:miter/>
            </a:ln>
          </p:spPr>
          <p:style>
            <a:lnRef idx="0"/>
            <a:fillRef idx="0"/>
            <a:effectRef idx="0"/>
            <a:fontRef idx="minor"/>
          </p:style>
          <p:txBody>
            <a:bodyPr lIns="90000" rIns="90000" tIns="45000" bIns="45000" anchor="t" rot="16200000">
              <a:noAutofit/>
            </a:bodyPr>
            <a:p>
              <a:endParaRPr b="0" lang="fr-FR" sz="1800" spc="-1" strike="noStrike">
                <a:solidFill>
                  <a:srgbClr val="ffffff"/>
                </a:solidFill>
                <a:latin typeface="Arial"/>
              </a:endParaRPr>
            </a:p>
          </p:txBody>
        </p:sp>
      </p:grpSp>
      <p:sp>
        <p:nvSpPr>
          <p:cNvPr id="546" name=""/>
          <p:cNvSpPr txBox="1"/>
          <p:nvPr/>
        </p:nvSpPr>
        <p:spPr>
          <a:xfrm rot="16200000">
            <a:off x="653040" y="3167280"/>
            <a:ext cx="1992600" cy="491040"/>
          </a:xfrm>
          <a:prstGeom prst="rect">
            <a:avLst/>
          </a:prstGeom>
          <a:noFill/>
          <a:ln w="0">
            <a:noFill/>
          </a:ln>
        </p:spPr>
        <p:txBody>
          <a:bodyPr lIns="90000" rIns="90000" tIns="45000" bIns="45000" anchor="t">
            <a:noAutofit/>
          </a:bodyPr>
          <a:p>
            <a:pPr algn="ctr"/>
            <a:r>
              <a:rPr b="0" lang="fr-FR" sz="1600" spc="-1" strike="noStrike">
                <a:solidFill>
                  <a:srgbClr val="ffa300"/>
                </a:solidFill>
                <a:latin typeface="Calibri"/>
              </a:rPr>
              <a:t>Approche produit </a:t>
            </a:r>
            <a:endParaRPr b="0" lang="fr-FR" sz="1600" spc="-1" strike="noStrike">
              <a:solidFill>
                <a:srgbClr val="ffffff"/>
              </a:solidFill>
              <a:latin typeface="Arial"/>
            </a:endParaRPr>
          </a:p>
        </p:txBody>
      </p:sp>
      <p:sp>
        <p:nvSpPr>
          <p:cNvPr id="547" name=""/>
          <p:cNvSpPr txBox="1"/>
          <p:nvPr/>
        </p:nvSpPr>
        <p:spPr>
          <a:xfrm rot="16200000">
            <a:off x="653040" y="5147640"/>
            <a:ext cx="1992600" cy="491040"/>
          </a:xfrm>
          <a:prstGeom prst="rect">
            <a:avLst/>
          </a:prstGeom>
          <a:noFill/>
          <a:ln w="0">
            <a:noFill/>
          </a:ln>
        </p:spPr>
        <p:txBody>
          <a:bodyPr lIns="90000" rIns="90000" tIns="45000" bIns="45000" anchor="t">
            <a:noAutofit/>
          </a:bodyPr>
          <a:p>
            <a:pPr algn="ctr"/>
            <a:r>
              <a:rPr b="0" lang="fr-FR" sz="1600" spc="-1" strike="noStrike">
                <a:solidFill>
                  <a:srgbClr val="ffa300"/>
                </a:solidFill>
                <a:latin typeface="Calibri"/>
              </a:rPr>
              <a:t>Approche site </a:t>
            </a:r>
            <a:endParaRPr b="0" lang="fr-FR" sz="1600" spc="-1" strike="noStrike">
              <a:solidFill>
                <a:srgbClr val="ffffff"/>
              </a:solidFill>
              <a:latin typeface="Arial"/>
            </a:endParaRPr>
          </a:p>
        </p:txBody>
      </p:sp>
      <p:sp>
        <p:nvSpPr>
          <p:cNvPr id="548" name=""/>
          <p:cNvSpPr txBox="1"/>
          <p:nvPr/>
        </p:nvSpPr>
        <p:spPr>
          <a:xfrm>
            <a:off x="9816120" y="144000"/>
            <a:ext cx="2232000" cy="936000"/>
          </a:xfrm>
          <a:prstGeom prst="rect">
            <a:avLst/>
          </a:prstGeom>
          <a:noFill/>
          <a:ln w="0">
            <a:noFill/>
          </a:ln>
        </p:spPr>
        <p:txBody>
          <a:bodyPr lIns="90000" rIns="90000" tIns="45000" bIns="45000" anchor="ctr">
            <a:noAutofit/>
          </a:bodyPr>
          <a:p>
            <a:pPr algn="ctr"/>
            <a:r>
              <a:rPr b="0" lang="fr-FR" sz="1800" spc="-1" strike="noStrike">
                <a:solidFill>
                  <a:srgbClr val="ffffff"/>
                </a:solidFill>
                <a:latin typeface="Arial"/>
              </a:rPr>
              <a:t>ACV Sociale </a:t>
            </a:r>
            <a:endParaRPr b="0" lang="fr-FR" sz="1800" spc="-1" strike="noStrike">
              <a:solidFill>
                <a:srgbClr val="ffffff"/>
              </a:solidFill>
              <a:latin typeface="Arial"/>
            </a:endParaRPr>
          </a:p>
          <a:p>
            <a:pPr algn="ctr"/>
            <a:r>
              <a:rPr b="0" lang="fr-FR" sz="1800" spc="-1" strike="noStrike">
                <a:solidFill>
                  <a:srgbClr val="ffffff"/>
                </a:solidFill>
                <a:latin typeface="Arial"/>
              </a:rPr>
              <a:t>ISO CD14075</a:t>
            </a:r>
            <a:endParaRPr b="0" lang="fr-FR" sz="1800" spc="-1" strike="noStrike">
              <a:solidFill>
                <a:srgbClr val="ffffff"/>
              </a:solidFill>
              <a:latin typeface="Arial"/>
            </a:endParaRPr>
          </a:p>
          <a:p>
            <a:pPr algn="ctr"/>
            <a:r>
              <a:rPr b="0" lang="fr-FR" sz="1800" spc="-1" strike="noStrike">
                <a:solidFill>
                  <a:srgbClr val="ffffff"/>
                </a:solidFill>
                <a:latin typeface="Arial"/>
              </a:rPr>
              <a:t>(en développement)</a:t>
            </a:r>
            <a:endParaRPr b="0" lang="fr-FR" sz="1800" spc="-1" strike="noStrike">
              <a:solidFill>
                <a:srgbClr val="ffffff"/>
              </a:solidFill>
              <a:latin typeface="Arial"/>
            </a:endParaRPr>
          </a:p>
        </p:txBody>
      </p:sp>
      <p:sp>
        <p:nvSpPr>
          <p:cNvPr id="549" name=""/>
          <p:cNvSpPr txBox="1"/>
          <p:nvPr/>
        </p:nvSpPr>
        <p:spPr>
          <a:xfrm>
            <a:off x="2160000" y="6294960"/>
            <a:ext cx="1523520" cy="316080"/>
          </a:xfrm>
          <a:prstGeom prst="rect">
            <a:avLst/>
          </a:prstGeom>
          <a:noFill/>
          <a:ln w="0">
            <a:noFill/>
          </a:ln>
        </p:spPr>
        <p:txBody>
          <a:bodyPr lIns="90000" rIns="90000" tIns="45000" bIns="45000" anchor="t">
            <a:noAutofit/>
          </a:bodyPr>
          <a:p>
            <a:r>
              <a:rPr b="0" lang="fr-FR" sz="1600" spc="-1" strike="noStrike">
                <a:solidFill>
                  <a:srgbClr val="cccccc"/>
                </a:solidFill>
                <a:latin typeface="Arial"/>
              </a:rPr>
              <a:t>[C. Charbuillet]</a:t>
            </a:r>
            <a:endParaRPr b="0" lang="fr-FR" sz="1600" spc="-1" strike="noStrike">
              <a:solidFill>
                <a:srgbClr val="ffffff"/>
              </a:solidFill>
              <a:latin typeface="Arial"/>
            </a:endParaRPr>
          </a:p>
        </p:txBody>
      </p:sp>
      <p:sp>
        <p:nvSpPr>
          <p:cNvPr id="550" name=""/>
          <p:cNvSpPr/>
          <p:nvPr/>
        </p:nvSpPr>
        <p:spPr>
          <a:xfrm>
            <a:off x="29160" y="186840"/>
            <a:ext cx="720000" cy="720000"/>
          </a:xfrm>
          <a:prstGeom prst="ellipse">
            <a:avLst/>
          </a:prstGeom>
          <a:solidFill>
            <a:srgbClr val="ffa300"/>
          </a:solidFill>
          <a:ln w="0">
            <a:noFill/>
          </a:ln>
        </p:spPr>
        <p:style>
          <a:lnRef idx="0"/>
          <a:fillRef idx="0"/>
          <a:effectRef idx="0"/>
          <a:fontRef idx="minor"/>
        </p:style>
        <p:txBody>
          <a:bodyPr wrap="none" lIns="90000" rIns="90000" tIns="45000" bIns="45000" anchor="ctr">
            <a:noAutofit/>
          </a:bodyPr>
          <a:p>
            <a:pPr algn="ctr"/>
            <a:r>
              <a:rPr b="1" lang="fr-FR" sz="1800" spc="-1" strike="noStrike">
                <a:solidFill>
                  <a:srgbClr val="000000"/>
                </a:solidFill>
                <a:latin typeface="Arial"/>
              </a:rPr>
              <a:t>Pour</a:t>
            </a:r>
            <a:endParaRPr b="1" lang="fr-FR" sz="1800" spc="-1" strike="noStrike">
              <a:solidFill>
                <a:srgbClr val="000000"/>
              </a:solidFill>
              <a:latin typeface="Arial"/>
            </a:endParaRPr>
          </a:p>
          <a:p>
            <a:pPr algn="ctr"/>
            <a:r>
              <a:rPr b="1" lang="fr-FR" sz="1800" spc="-1" strike="noStrike">
                <a:solidFill>
                  <a:srgbClr val="000000"/>
                </a:solidFill>
                <a:latin typeface="Arial"/>
              </a:rPr>
              <a:t>info</a:t>
            </a:r>
            <a:endParaRPr b="1" lang="fr-FR" sz="1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61" dur="indefinite" restart="never" nodeType="tmRoot">
          <p:childTnLst>
            <p:seq>
              <p:cTn id="62" dur="indefinite" nodeType="mainSeq">
                <p:childTnLst>
                  <p:par>
                    <p:cTn id="63" fill="hold">
                      <p:stCondLst>
                        <p:cond delay="indefinite"/>
                      </p:stCondLst>
                      <p:childTnLst>
                        <p:par>
                          <p:cTn id="64" fill="hold">
                            <p:stCondLst>
                              <p:cond delay="0"/>
                            </p:stCondLst>
                            <p:childTnLst>
                              <p:par>
                                <p:cTn id="65" nodeType="clickEffect" fill="hold" presetClass="entr" presetID="1">
                                  <p:stCondLst>
                                    <p:cond delay="0"/>
                                  </p:stCondLst>
                                  <p:childTnLst>
                                    <p:set>
                                      <p:cBhvr>
                                        <p:cTn id="66" dur="1" fill="hold">
                                          <p:stCondLst>
                                            <p:cond delay="0"/>
                                          </p:stCondLst>
                                        </p:cTn>
                                        <p:tgtEl>
                                          <p:spTgt spid="5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68" name="Image 10" descr=""/>
          <p:cNvPicPr/>
          <p:nvPr/>
        </p:nvPicPr>
        <p:blipFill>
          <a:blip r:embed="rId1"/>
          <a:stretch/>
        </p:blipFill>
        <p:spPr>
          <a:xfrm>
            <a:off x="1644480" y="1632600"/>
            <a:ext cx="3622680" cy="5111640"/>
          </a:xfrm>
          <a:prstGeom prst="rect">
            <a:avLst/>
          </a:prstGeom>
          <a:ln w="0">
            <a:solidFill>
              <a:srgbClr val="ffa300"/>
            </a:solidFill>
          </a:ln>
        </p:spPr>
      </p:pic>
      <p:pic>
        <p:nvPicPr>
          <p:cNvPr id="2069" name="Image 8" descr=""/>
          <p:cNvPicPr/>
          <p:nvPr/>
        </p:nvPicPr>
        <p:blipFill>
          <a:blip r:embed="rId2"/>
          <a:stretch/>
        </p:blipFill>
        <p:spPr>
          <a:xfrm>
            <a:off x="1059480" y="1304640"/>
            <a:ext cx="3618720" cy="5105880"/>
          </a:xfrm>
          <a:prstGeom prst="rect">
            <a:avLst/>
          </a:prstGeom>
          <a:ln w="0">
            <a:solidFill>
              <a:srgbClr val="ffa300"/>
            </a:solidFill>
          </a:ln>
        </p:spPr>
      </p:pic>
      <p:sp>
        <p:nvSpPr>
          <p:cNvPr id="2070" name="Rectangle à coins arrondis 17"/>
          <p:cNvSpPr/>
          <p:nvPr/>
        </p:nvSpPr>
        <p:spPr>
          <a:xfrm>
            <a:off x="1445040" y="5644080"/>
            <a:ext cx="2879640" cy="347040"/>
          </a:xfrm>
          <a:prstGeom prst="roundRect">
            <a:avLst>
              <a:gd name="adj" fmla="val 21184"/>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2071" name="Image 9" descr=""/>
          <p:cNvPicPr/>
          <p:nvPr/>
        </p:nvPicPr>
        <p:blipFill>
          <a:blip r:embed="rId3"/>
          <a:stretch/>
        </p:blipFill>
        <p:spPr>
          <a:xfrm>
            <a:off x="1350000" y="1465560"/>
            <a:ext cx="3622680" cy="5111640"/>
          </a:xfrm>
          <a:prstGeom prst="rect">
            <a:avLst/>
          </a:prstGeom>
          <a:ln w="0">
            <a:solidFill>
              <a:srgbClr val="ffa300"/>
            </a:solidFill>
          </a:ln>
        </p:spPr>
      </p:pic>
      <p:grpSp>
        <p:nvGrpSpPr>
          <p:cNvPr id="2072" name="Groupe 24"/>
          <p:cNvGrpSpPr/>
          <p:nvPr/>
        </p:nvGrpSpPr>
        <p:grpSpPr>
          <a:xfrm>
            <a:off x="1265040" y="1883520"/>
            <a:ext cx="3298680" cy="3958920"/>
            <a:chOff x="1265040" y="1883520"/>
            <a:chExt cx="3298680" cy="3958920"/>
          </a:xfrm>
        </p:grpSpPr>
        <p:sp>
          <p:nvSpPr>
            <p:cNvPr id="2073" name="Rectangle à coins arrondis 26"/>
            <p:cNvSpPr/>
            <p:nvPr/>
          </p:nvSpPr>
          <p:spPr>
            <a:xfrm>
              <a:off x="1684080" y="1883520"/>
              <a:ext cx="2879640" cy="65340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074" name="Rectangle à coins arrondis 27"/>
            <p:cNvSpPr/>
            <p:nvPr/>
          </p:nvSpPr>
          <p:spPr>
            <a:xfrm>
              <a:off x="1684080" y="3516120"/>
              <a:ext cx="2879640" cy="199296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075" name="ZoneTexte 28"/>
            <p:cNvSpPr/>
            <p:nvPr/>
          </p:nvSpPr>
          <p:spPr>
            <a:xfrm>
              <a:off x="1270440" y="3029760"/>
              <a:ext cx="38988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IV.</a:t>
              </a:r>
              <a:endParaRPr b="0" lang="fr-FR" sz="1600" spc="-1" strike="noStrike">
                <a:solidFill>
                  <a:srgbClr val="ffffff"/>
                </a:solidFill>
                <a:latin typeface="Arial"/>
              </a:endParaRPr>
            </a:p>
          </p:txBody>
        </p:sp>
        <p:sp>
          <p:nvSpPr>
            <p:cNvPr id="2076" name="Arc 29"/>
            <p:cNvSpPr/>
            <p:nvPr/>
          </p:nvSpPr>
          <p:spPr>
            <a:xfrm flipH="1">
              <a:off x="1567440" y="2164680"/>
              <a:ext cx="234720" cy="1871640"/>
            </a:xfrm>
            <a:prstGeom prst="arc">
              <a:avLst>
                <a:gd name="adj1" fmla="val 16200000"/>
                <a:gd name="adj2" fmla="val 5422397"/>
              </a:avLst>
            </a:pr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077" name="Forme libre 30"/>
            <p:cNvSpPr/>
            <p:nvPr/>
          </p:nvSpPr>
          <p:spPr>
            <a:xfrm>
              <a:off x="1265040" y="3352680"/>
              <a:ext cx="289080" cy="2489760"/>
            </a:xfrm>
            <a:custGeom>
              <a:avLst/>
              <a:gdLst>
                <a:gd name="textAreaLeft" fmla="*/ 0 w 289080"/>
                <a:gd name="textAreaRight" fmla="*/ 289440 w 289080"/>
                <a:gd name="textAreaTop" fmla="*/ 0 h 2489760"/>
                <a:gd name="textAreaBottom" fmla="*/ 2490120 h 2489760"/>
              </a:gdLst>
              <a:ahLst/>
              <a:rect l="textAreaLeft" t="textAreaTop" r="textAreaRight" b="textAreaBottom"/>
              <a:pathLst>
                <a:path w="289354" h="2573363">
                  <a:moveTo>
                    <a:pt x="81074" y="2573337"/>
                  </a:moveTo>
                  <a:cubicBezTo>
                    <a:pt x="-153241" y="2578095"/>
                    <a:pt x="193681" y="1943999"/>
                    <a:pt x="205534" y="1623060"/>
                  </a:cubicBezTo>
                  <a:cubicBezTo>
                    <a:pt x="217387" y="1302121"/>
                    <a:pt x="157274" y="913288"/>
                    <a:pt x="152194" y="647700"/>
                  </a:cubicBezTo>
                  <a:cubicBezTo>
                    <a:pt x="147114" y="382112"/>
                    <a:pt x="138224" y="104390"/>
                    <a:pt x="289354" y="0"/>
                  </a:cubicBezTo>
                </a:path>
              </a:pathLst>
            </a:cu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
        <p:nvSpPr>
          <p:cNvPr id="2078" name="Espace réservé du texte 2"/>
          <p:cNvSpPr/>
          <p:nvPr/>
        </p:nvSpPr>
        <p:spPr>
          <a:xfrm>
            <a:off x="5623200" y="1471680"/>
            <a:ext cx="6225480" cy="38664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2000" spc="-1" strike="noStrike">
                <a:solidFill>
                  <a:srgbClr val="d77fc4"/>
                </a:solidFill>
                <a:latin typeface="Calibri"/>
              </a:rPr>
              <a:t>IV. Analyse de sensibilité (nb réutilisations →</a:t>
            </a:r>
            <a:r>
              <a:rPr b="1" lang="fr-FR" sz="2000" spc="-1" strike="noStrike">
                <a:solidFill>
                  <a:srgbClr val="d77fc4"/>
                </a:solidFill>
                <a:latin typeface="Wingdings"/>
              </a:rPr>
              <a:t> </a:t>
            </a:r>
            <a:r>
              <a:rPr b="1" lang="fr-FR" sz="2000" spc="-1" strike="noStrike">
                <a:solidFill>
                  <a:srgbClr val="d77fc4"/>
                </a:solidFill>
                <a:latin typeface="Calibri"/>
              </a:rPr>
              <a:t>5.3.2)</a:t>
            </a:r>
            <a:endParaRPr b="0" lang="fr-FR" sz="20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p:txBody>
      </p:sp>
      <p:pic>
        <p:nvPicPr>
          <p:cNvPr id="2079" name="Image 18" descr=""/>
          <p:cNvPicPr/>
          <p:nvPr/>
        </p:nvPicPr>
        <p:blipFill>
          <a:blip r:embed="rId4"/>
          <a:stretch/>
        </p:blipFill>
        <p:spPr>
          <a:xfrm>
            <a:off x="5855040" y="1818360"/>
            <a:ext cx="5707440" cy="5079960"/>
          </a:xfrm>
          <a:prstGeom prst="rect">
            <a:avLst/>
          </a:prstGeom>
          <a:ln w="0">
            <a:noFill/>
          </a:ln>
        </p:spPr>
      </p:pic>
      <p:pic>
        <p:nvPicPr>
          <p:cNvPr id="2080" name="Image 21" descr=""/>
          <p:cNvPicPr/>
          <p:nvPr/>
        </p:nvPicPr>
        <p:blipFill>
          <a:blip r:embed="rId5"/>
          <a:stretch/>
        </p:blipFill>
        <p:spPr>
          <a:xfrm>
            <a:off x="10647720" y="69840"/>
            <a:ext cx="1449000" cy="1085040"/>
          </a:xfrm>
          <a:prstGeom prst="rect">
            <a:avLst/>
          </a:prstGeom>
          <a:ln w="0">
            <a:noFill/>
          </a:ln>
        </p:spPr>
      </p:pic>
      <p:sp>
        <p:nvSpPr>
          <p:cNvPr id="2081" name="PlaceHolder 1"/>
          <p:cNvSpPr>
            <a:spLocks noGrp="1"/>
          </p:cNvSpPr>
          <p:nvPr>
            <p:ph type="title"/>
          </p:nvPr>
        </p:nvSpPr>
        <p:spPr>
          <a:xfrm>
            <a:off x="683280" y="31608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2082" name="Rectangle 7_11"/>
          <p:cNvSpPr/>
          <p:nvPr/>
        </p:nvSpPr>
        <p:spPr>
          <a:xfrm>
            <a:off x="22320" y="76032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2083" name="Rectangle 6_11"/>
          <p:cNvSpPr/>
          <p:nvPr/>
        </p:nvSpPr>
        <p:spPr>
          <a:xfrm>
            <a:off x="10800000" y="129996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pic>
        <p:nvPicPr>
          <p:cNvPr id="2084" name="Image 20" descr=""/>
          <p:cNvPicPr/>
          <p:nvPr/>
        </p:nvPicPr>
        <p:blipFill>
          <a:blip r:embed="rId7"/>
          <a:stretch/>
        </p:blipFill>
        <p:spPr>
          <a:xfrm>
            <a:off x="6687000" y="99360"/>
            <a:ext cx="2468160" cy="1372320"/>
          </a:xfrm>
          <a:prstGeom prst="rect">
            <a:avLst/>
          </a:prstGeom>
          <a:ln w="0">
            <a:noFill/>
          </a:ln>
        </p:spPr>
      </p:pic>
    </p:spTree>
  </p:cSld>
  <mc:AlternateContent>
    <mc:Choice Requires="p14">
      <p:transition spd="slow" p14:dur="2000"/>
    </mc:Choice>
    <mc:Fallback>
      <p:transition spd="slow"/>
    </mc:Fallback>
  </mc:AlternateContent>
</p:sld>
</file>

<file path=ppt/slides/slide1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85" name="Image 10" descr=""/>
          <p:cNvPicPr/>
          <p:nvPr/>
        </p:nvPicPr>
        <p:blipFill>
          <a:blip r:embed="rId1"/>
          <a:stretch/>
        </p:blipFill>
        <p:spPr>
          <a:xfrm>
            <a:off x="1644480" y="1632600"/>
            <a:ext cx="3622680" cy="5111640"/>
          </a:xfrm>
          <a:prstGeom prst="rect">
            <a:avLst/>
          </a:prstGeom>
          <a:ln w="0">
            <a:solidFill>
              <a:srgbClr val="ffa300"/>
            </a:solidFill>
          </a:ln>
        </p:spPr>
      </p:pic>
      <p:pic>
        <p:nvPicPr>
          <p:cNvPr id="2086" name="Image 8" descr=""/>
          <p:cNvPicPr/>
          <p:nvPr/>
        </p:nvPicPr>
        <p:blipFill>
          <a:blip r:embed="rId2"/>
          <a:stretch/>
        </p:blipFill>
        <p:spPr>
          <a:xfrm>
            <a:off x="1059480" y="1304640"/>
            <a:ext cx="3618720" cy="5105880"/>
          </a:xfrm>
          <a:prstGeom prst="rect">
            <a:avLst/>
          </a:prstGeom>
          <a:ln w="0">
            <a:solidFill>
              <a:srgbClr val="ffa300"/>
            </a:solidFill>
          </a:ln>
        </p:spPr>
      </p:pic>
      <p:sp>
        <p:nvSpPr>
          <p:cNvPr id="2087" name="Rectangle à coins arrondis 17"/>
          <p:cNvSpPr/>
          <p:nvPr/>
        </p:nvSpPr>
        <p:spPr>
          <a:xfrm>
            <a:off x="1445040" y="5644080"/>
            <a:ext cx="2879640" cy="347040"/>
          </a:xfrm>
          <a:prstGeom prst="roundRect">
            <a:avLst>
              <a:gd name="adj" fmla="val 21184"/>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2088" name="Image 9" descr=""/>
          <p:cNvPicPr/>
          <p:nvPr/>
        </p:nvPicPr>
        <p:blipFill>
          <a:blip r:embed="rId3"/>
          <a:stretch/>
        </p:blipFill>
        <p:spPr>
          <a:xfrm>
            <a:off x="1350000" y="1465560"/>
            <a:ext cx="3622680" cy="5111640"/>
          </a:xfrm>
          <a:prstGeom prst="rect">
            <a:avLst/>
          </a:prstGeom>
          <a:ln w="0">
            <a:solidFill>
              <a:srgbClr val="ffa300"/>
            </a:solidFill>
          </a:ln>
        </p:spPr>
      </p:pic>
      <p:grpSp>
        <p:nvGrpSpPr>
          <p:cNvPr id="2089" name="Groupe 24"/>
          <p:cNvGrpSpPr/>
          <p:nvPr/>
        </p:nvGrpSpPr>
        <p:grpSpPr>
          <a:xfrm>
            <a:off x="1265040" y="1883520"/>
            <a:ext cx="3298680" cy="3958920"/>
            <a:chOff x="1265040" y="1883520"/>
            <a:chExt cx="3298680" cy="3958920"/>
          </a:xfrm>
        </p:grpSpPr>
        <p:sp>
          <p:nvSpPr>
            <p:cNvPr id="2090" name="Rectangle à coins arrondis 26"/>
            <p:cNvSpPr/>
            <p:nvPr/>
          </p:nvSpPr>
          <p:spPr>
            <a:xfrm>
              <a:off x="1684080" y="1883520"/>
              <a:ext cx="2879640" cy="65340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091" name="Rectangle à coins arrondis 27"/>
            <p:cNvSpPr/>
            <p:nvPr/>
          </p:nvSpPr>
          <p:spPr>
            <a:xfrm>
              <a:off x="1684080" y="3516120"/>
              <a:ext cx="2879640" cy="199296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092" name="ZoneTexte 28"/>
            <p:cNvSpPr/>
            <p:nvPr/>
          </p:nvSpPr>
          <p:spPr>
            <a:xfrm>
              <a:off x="1270440" y="3029760"/>
              <a:ext cx="38988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IV.</a:t>
              </a:r>
              <a:endParaRPr b="0" lang="fr-FR" sz="1600" spc="-1" strike="noStrike">
                <a:solidFill>
                  <a:srgbClr val="ffffff"/>
                </a:solidFill>
                <a:latin typeface="Arial"/>
              </a:endParaRPr>
            </a:p>
          </p:txBody>
        </p:sp>
        <p:sp>
          <p:nvSpPr>
            <p:cNvPr id="2093" name="Arc 29"/>
            <p:cNvSpPr/>
            <p:nvPr/>
          </p:nvSpPr>
          <p:spPr>
            <a:xfrm flipH="1">
              <a:off x="1567440" y="2164680"/>
              <a:ext cx="234720" cy="1871640"/>
            </a:xfrm>
            <a:prstGeom prst="arc">
              <a:avLst>
                <a:gd name="adj1" fmla="val 16200000"/>
                <a:gd name="adj2" fmla="val 5422397"/>
              </a:avLst>
            </a:pr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094" name="Forme libre 30"/>
            <p:cNvSpPr/>
            <p:nvPr/>
          </p:nvSpPr>
          <p:spPr>
            <a:xfrm>
              <a:off x="1265040" y="3352680"/>
              <a:ext cx="289080" cy="2489760"/>
            </a:xfrm>
            <a:custGeom>
              <a:avLst/>
              <a:gdLst>
                <a:gd name="textAreaLeft" fmla="*/ 0 w 289080"/>
                <a:gd name="textAreaRight" fmla="*/ 289440 w 289080"/>
                <a:gd name="textAreaTop" fmla="*/ 0 h 2489760"/>
                <a:gd name="textAreaBottom" fmla="*/ 2490120 h 2489760"/>
              </a:gdLst>
              <a:ahLst/>
              <a:rect l="textAreaLeft" t="textAreaTop" r="textAreaRight" b="textAreaBottom"/>
              <a:pathLst>
                <a:path w="289354" h="2573363">
                  <a:moveTo>
                    <a:pt x="81074" y="2573337"/>
                  </a:moveTo>
                  <a:cubicBezTo>
                    <a:pt x="-153241" y="2578095"/>
                    <a:pt x="193681" y="1943999"/>
                    <a:pt x="205534" y="1623060"/>
                  </a:cubicBezTo>
                  <a:cubicBezTo>
                    <a:pt x="217387" y="1302121"/>
                    <a:pt x="157274" y="913288"/>
                    <a:pt x="152194" y="647700"/>
                  </a:cubicBezTo>
                  <a:cubicBezTo>
                    <a:pt x="147114" y="382112"/>
                    <a:pt x="138224" y="104390"/>
                    <a:pt x="289354" y="0"/>
                  </a:cubicBezTo>
                </a:path>
              </a:pathLst>
            </a:cu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
        <p:nvSpPr>
          <p:cNvPr id="2095" name="Espace réservé du texte 2"/>
          <p:cNvSpPr/>
          <p:nvPr/>
        </p:nvSpPr>
        <p:spPr>
          <a:xfrm>
            <a:off x="5623200" y="1471680"/>
            <a:ext cx="6225480" cy="38664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1800" spc="-1" strike="noStrike">
                <a:solidFill>
                  <a:srgbClr val="d77fc4"/>
                </a:solidFill>
                <a:latin typeface="Calibri"/>
              </a:rPr>
              <a:t>V. Conclusions (nb réutilisations →</a:t>
            </a:r>
            <a:r>
              <a:rPr b="1" lang="fr-FR" sz="1800" spc="-1" strike="noStrike">
                <a:solidFill>
                  <a:srgbClr val="d77fc4"/>
                </a:solidFill>
                <a:latin typeface="Wingdings"/>
              </a:rPr>
              <a:t> </a:t>
            </a:r>
            <a:r>
              <a:rPr b="1" lang="fr-FR" sz="1800" spc="-1" strike="noStrike">
                <a:solidFill>
                  <a:srgbClr val="d77fc4"/>
                </a:solidFill>
                <a:latin typeface="Calibri"/>
              </a:rPr>
              <a:t>5.3.3)</a:t>
            </a:r>
            <a:endParaRPr b="0" lang="fr-FR" sz="18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p:txBody>
      </p:sp>
      <p:pic>
        <p:nvPicPr>
          <p:cNvPr id="2096" name="Image 5" descr=""/>
          <p:cNvPicPr/>
          <p:nvPr/>
        </p:nvPicPr>
        <p:blipFill>
          <a:blip r:embed="rId4"/>
          <a:stretch/>
        </p:blipFill>
        <p:spPr>
          <a:xfrm>
            <a:off x="5378040" y="1967040"/>
            <a:ext cx="6697080" cy="3570480"/>
          </a:xfrm>
          <a:prstGeom prst="rect">
            <a:avLst/>
          </a:prstGeom>
          <a:ln w="0">
            <a:noFill/>
          </a:ln>
        </p:spPr>
      </p:pic>
      <p:pic>
        <p:nvPicPr>
          <p:cNvPr id="2097" name="Image 20" descr=""/>
          <p:cNvPicPr/>
          <p:nvPr/>
        </p:nvPicPr>
        <p:blipFill>
          <a:blip r:embed="rId5"/>
          <a:stretch/>
        </p:blipFill>
        <p:spPr>
          <a:xfrm>
            <a:off x="10647720" y="69840"/>
            <a:ext cx="1449000" cy="1085040"/>
          </a:xfrm>
          <a:prstGeom prst="rect">
            <a:avLst/>
          </a:prstGeom>
          <a:ln w="0">
            <a:noFill/>
          </a:ln>
        </p:spPr>
      </p:pic>
      <p:sp>
        <p:nvSpPr>
          <p:cNvPr id="2098" name="PlaceHolder 1"/>
          <p:cNvSpPr>
            <a:spLocks noGrp="1"/>
          </p:cNvSpPr>
          <p:nvPr>
            <p:ph type="title"/>
          </p:nvPr>
        </p:nvSpPr>
        <p:spPr>
          <a:xfrm>
            <a:off x="683280" y="31608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2099" name="Rectangle 7_12"/>
          <p:cNvSpPr/>
          <p:nvPr/>
        </p:nvSpPr>
        <p:spPr>
          <a:xfrm>
            <a:off x="22320" y="76032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2100" name="Rectangle 6_12"/>
          <p:cNvSpPr/>
          <p:nvPr/>
        </p:nvSpPr>
        <p:spPr>
          <a:xfrm>
            <a:off x="10800000" y="129996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pic>
        <p:nvPicPr>
          <p:cNvPr id="2101" name="Image 35" descr=""/>
          <p:cNvPicPr/>
          <p:nvPr/>
        </p:nvPicPr>
        <p:blipFill>
          <a:blip r:embed="rId7"/>
          <a:stretch/>
        </p:blipFill>
        <p:spPr>
          <a:xfrm>
            <a:off x="6685200" y="104760"/>
            <a:ext cx="2482200" cy="1377720"/>
          </a:xfrm>
          <a:prstGeom prst="rect">
            <a:avLst/>
          </a:prstGeom>
          <a:ln w="0">
            <a:noFill/>
          </a:ln>
        </p:spPr>
      </p:pic>
    </p:spTree>
  </p:cSld>
  <mc:AlternateContent>
    <mc:Choice Requires="p14">
      <p:transition spd="slow" p14:dur="2000"/>
    </mc:Choice>
    <mc:Fallback>
      <p:transition spd="slow"/>
    </mc:Fallback>
  </mc:AlternateContent>
</p:sld>
</file>

<file path=ppt/slides/slide1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02" name="Image 10" descr=""/>
          <p:cNvPicPr/>
          <p:nvPr/>
        </p:nvPicPr>
        <p:blipFill>
          <a:blip r:embed="rId1"/>
          <a:stretch/>
        </p:blipFill>
        <p:spPr>
          <a:xfrm>
            <a:off x="1644480" y="1632600"/>
            <a:ext cx="3622680" cy="5111640"/>
          </a:xfrm>
          <a:prstGeom prst="rect">
            <a:avLst/>
          </a:prstGeom>
          <a:ln w="0">
            <a:solidFill>
              <a:srgbClr val="ffa300"/>
            </a:solidFill>
          </a:ln>
        </p:spPr>
      </p:pic>
      <p:pic>
        <p:nvPicPr>
          <p:cNvPr id="2103" name="Image 8" descr=""/>
          <p:cNvPicPr/>
          <p:nvPr/>
        </p:nvPicPr>
        <p:blipFill>
          <a:blip r:embed="rId2"/>
          <a:stretch/>
        </p:blipFill>
        <p:spPr>
          <a:xfrm>
            <a:off x="1059480" y="1304640"/>
            <a:ext cx="3618720" cy="5105880"/>
          </a:xfrm>
          <a:prstGeom prst="rect">
            <a:avLst/>
          </a:prstGeom>
          <a:ln w="0">
            <a:solidFill>
              <a:srgbClr val="ffa300"/>
            </a:solidFill>
          </a:ln>
        </p:spPr>
      </p:pic>
      <p:sp>
        <p:nvSpPr>
          <p:cNvPr id="2104" name="Rectangle à coins arrondis 17"/>
          <p:cNvSpPr/>
          <p:nvPr/>
        </p:nvSpPr>
        <p:spPr>
          <a:xfrm>
            <a:off x="1445040" y="5644080"/>
            <a:ext cx="2879640" cy="347040"/>
          </a:xfrm>
          <a:prstGeom prst="roundRect">
            <a:avLst>
              <a:gd name="adj" fmla="val 21184"/>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2105" name="Image 9" descr=""/>
          <p:cNvPicPr/>
          <p:nvPr/>
        </p:nvPicPr>
        <p:blipFill>
          <a:blip r:embed="rId3"/>
          <a:stretch/>
        </p:blipFill>
        <p:spPr>
          <a:xfrm>
            <a:off x="1350000" y="1465560"/>
            <a:ext cx="3622680" cy="5111640"/>
          </a:xfrm>
          <a:prstGeom prst="rect">
            <a:avLst/>
          </a:prstGeom>
          <a:ln w="0">
            <a:solidFill>
              <a:srgbClr val="ffa300"/>
            </a:solidFill>
          </a:ln>
        </p:spPr>
      </p:pic>
      <p:grpSp>
        <p:nvGrpSpPr>
          <p:cNvPr id="2106" name="Groupe 24"/>
          <p:cNvGrpSpPr/>
          <p:nvPr/>
        </p:nvGrpSpPr>
        <p:grpSpPr>
          <a:xfrm>
            <a:off x="1265040" y="1883520"/>
            <a:ext cx="3298680" cy="3958920"/>
            <a:chOff x="1265040" y="1883520"/>
            <a:chExt cx="3298680" cy="3958920"/>
          </a:xfrm>
        </p:grpSpPr>
        <p:sp>
          <p:nvSpPr>
            <p:cNvPr id="2107" name="Rectangle à coins arrondis 26"/>
            <p:cNvSpPr/>
            <p:nvPr/>
          </p:nvSpPr>
          <p:spPr>
            <a:xfrm>
              <a:off x="1684080" y="1883520"/>
              <a:ext cx="2879640" cy="65340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108" name="Rectangle à coins arrondis 27"/>
            <p:cNvSpPr/>
            <p:nvPr/>
          </p:nvSpPr>
          <p:spPr>
            <a:xfrm>
              <a:off x="1684080" y="3516120"/>
              <a:ext cx="2879640" cy="199296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109" name="ZoneTexte 28"/>
            <p:cNvSpPr/>
            <p:nvPr/>
          </p:nvSpPr>
          <p:spPr>
            <a:xfrm>
              <a:off x="1270440" y="3029760"/>
              <a:ext cx="38988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IV.</a:t>
              </a:r>
              <a:endParaRPr b="0" lang="fr-FR" sz="1600" spc="-1" strike="noStrike">
                <a:solidFill>
                  <a:srgbClr val="ffffff"/>
                </a:solidFill>
                <a:latin typeface="Arial"/>
              </a:endParaRPr>
            </a:p>
          </p:txBody>
        </p:sp>
        <p:sp>
          <p:nvSpPr>
            <p:cNvPr id="2110" name="Arc 29"/>
            <p:cNvSpPr/>
            <p:nvPr/>
          </p:nvSpPr>
          <p:spPr>
            <a:xfrm flipH="1">
              <a:off x="1567440" y="2164680"/>
              <a:ext cx="234720" cy="1871640"/>
            </a:xfrm>
            <a:prstGeom prst="arc">
              <a:avLst>
                <a:gd name="adj1" fmla="val 16200000"/>
                <a:gd name="adj2" fmla="val 5422397"/>
              </a:avLst>
            </a:pr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111" name="Forme libre 30"/>
            <p:cNvSpPr/>
            <p:nvPr/>
          </p:nvSpPr>
          <p:spPr>
            <a:xfrm>
              <a:off x="1265040" y="3352680"/>
              <a:ext cx="289080" cy="2489760"/>
            </a:xfrm>
            <a:custGeom>
              <a:avLst/>
              <a:gdLst>
                <a:gd name="textAreaLeft" fmla="*/ 0 w 289080"/>
                <a:gd name="textAreaRight" fmla="*/ 289440 w 289080"/>
                <a:gd name="textAreaTop" fmla="*/ 0 h 2489760"/>
                <a:gd name="textAreaBottom" fmla="*/ 2490120 h 2489760"/>
              </a:gdLst>
              <a:ahLst/>
              <a:rect l="textAreaLeft" t="textAreaTop" r="textAreaRight" b="textAreaBottom"/>
              <a:pathLst>
                <a:path w="289354" h="2573363">
                  <a:moveTo>
                    <a:pt x="81074" y="2573337"/>
                  </a:moveTo>
                  <a:cubicBezTo>
                    <a:pt x="-153241" y="2578095"/>
                    <a:pt x="193681" y="1943999"/>
                    <a:pt x="205534" y="1623060"/>
                  </a:cubicBezTo>
                  <a:cubicBezTo>
                    <a:pt x="217387" y="1302121"/>
                    <a:pt x="157274" y="913288"/>
                    <a:pt x="152194" y="647700"/>
                  </a:cubicBezTo>
                  <a:cubicBezTo>
                    <a:pt x="147114" y="382112"/>
                    <a:pt x="138224" y="104390"/>
                    <a:pt x="289354" y="0"/>
                  </a:cubicBezTo>
                </a:path>
              </a:pathLst>
            </a:cu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
        <p:nvSpPr>
          <p:cNvPr id="2112" name="Espace réservé du texte 2"/>
          <p:cNvSpPr/>
          <p:nvPr/>
        </p:nvSpPr>
        <p:spPr>
          <a:xfrm>
            <a:off x="5623200" y="1471680"/>
            <a:ext cx="6225480" cy="466452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1800" spc="-1" strike="noStrike">
                <a:solidFill>
                  <a:srgbClr val="d77fc4"/>
                </a:solidFill>
                <a:latin typeface="Calibri"/>
              </a:rPr>
              <a:t>IV. Qualité des données (→</a:t>
            </a:r>
            <a:r>
              <a:rPr b="1" lang="fr-FR" sz="1800" spc="-1" strike="noStrike">
                <a:solidFill>
                  <a:srgbClr val="d77fc4"/>
                </a:solidFill>
                <a:latin typeface="Wingdings"/>
              </a:rPr>
              <a:t> </a:t>
            </a:r>
            <a:r>
              <a:rPr b="1" lang="fr-FR" sz="1800" spc="-1" strike="noStrike">
                <a:solidFill>
                  <a:srgbClr val="d77fc4"/>
                </a:solidFill>
                <a:latin typeface="Calibri"/>
              </a:rPr>
              <a:t>7)</a:t>
            </a:r>
            <a:endParaRPr b="0" lang="fr-FR" sz="18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a:p>
            <a:pPr>
              <a:lnSpc>
                <a:spcPct val="90000"/>
              </a:lnSpc>
              <a:spcBef>
                <a:spcPts val="1001"/>
              </a:spcBef>
              <a:tabLst>
                <a:tab algn="l" pos="0"/>
              </a:tabLst>
            </a:pPr>
            <a:r>
              <a:rPr b="0" lang="fr-FR" sz="1800" spc="-1" strike="noStrike">
                <a:solidFill>
                  <a:srgbClr val="ffffff"/>
                </a:solidFill>
                <a:latin typeface="Calibri"/>
              </a:rPr>
              <a:t>Voir p 104 à 109 du rapport.</a:t>
            </a:r>
            <a:endParaRPr b="0" lang="fr-FR" sz="18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a:p>
            <a:pPr marL="457200" indent="-456840">
              <a:lnSpc>
                <a:spcPct val="90000"/>
              </a:lnSpc>
              <a:spcBef>
                <a:spcPts val="1001"/>
              </a:spcBef>
              <a:buClr>
                <a:srgbClr val="ffffff"/>
              </a:buClr>
              <a:buFont typeface="OpenSymbol"/>
              <a:buAutoNum type="arabicPeriod"/>
              <a:tabLst>
                <a:tab algn="l" pos="0"/>
              </a:tabLst>
            </a:pPr>
            <a:r>
              <a:rPr b="0" lang="fr-FR" sz="1800" spc="-1" strike="noStrike">
                <a:solidFill>
                  <a:srgbClr val="ffffff"/>
                </a:solidFill>
                <a:latin typeface="Calibri"/>
              </a:rPr>
              <a:t>Méthode</a:t>
            </a:r>
            <a:endParaRPr b="0" lang="fr-FR" sz="18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a:p>
            <a:pPr marL="457200" indent="-456840">
              <a:lnSpc>
                <a:spcPct val="90000"/>
              </a:lnSpc>
              <a:spcBef>
                <a:spcPts val="1001"/>
              </a:spcBef>
              <a:buClr>
                <a:srgbClr val="ffffff"/>
              </a:buClr>
              <a:buFont typeface="OpenSymbol"/>
              <a:buAutoNum type="arabicPeriod"/>
              <a:tabLst>
                <a:tab algn="l" pos="0"/>
              </a:tabLst>
            </a:pPr>
            <a:r>
              <a:rPr b="0" lang="fr-FR" sz="1800" spc="-1" strike="noStrike">
                <a:solidFill>
                  <a:srgbClr val="ffffff"/>
                </a:solidFill>
                <a:latin typeface="Calibri"/>
              </a:rPr>
              <a:t>Répartition des contributeurs</a:t>
            </a:r>
            <a:endParaRPr b="0" lang="fr-FR" sz="18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a:p>
            <a:pPr marL="457200" indent="-456840">
              <a:lnSpc>
                <a:spcPct val="90000"/>
              </a:lnSpc>
              <a:spcBef>
                <a:spcPts val="1001"/>
              </a:spcBef>
              <a:buClr>
                <a:srgbClr val="ffffff"/>
              </a:buClr>
              <a:buFont typeface="OpenSymbol"/>
              <a:buAutoNum type="arabicPeriod"/>
              <a:tabLst>
                <a:tab algn="l" pos="0"/>
              </a:tabLst>
            </a:pPr>
            <a:r>
              <a:rPr b="0" lang="fr-FR" sz="1800" spc="-1" strike="noStrike">
                <a:solidFill>
                  <a:srgbClr val="ffffff"/>
                </a:solidFill>
                <a:latin typeface="Calibri"/>
              </a:rPr>
              <a:t>Notes</a:t>
            </a:r>
            <a:endParaRPr b="0" lang="fr-FR" sz="18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a:p>
            <a:pPr marL="457200" indent="-456840">
              <a:lnSpc>
                <a:spcPct val="90000"/>
              </a:lnSpc>
              <a:spcBef>
                <a:spcPts val="1001"/>
              </a:spcBef>
              <a:buClr>
                <a:srgbClr val="ffffff"/>
              </a:buClr>
              <a:buFont typeface="OpenSymbol"/>
              <a:buAutoNum type="arabicPeriod"/>
              <a:tabLst>
                <a:tab algn="l" pos="0"/>
              </a:tabLst>
            </a:pPr>
            <a:r>
              <a:rPr b="0" lang="fr-FR" sz="1800" spc="-1" strike="noStrike">
                <a:solidFill>
                  <a:srgbClr val="ffffff"/>
                </a:solidFill>
                <a:latin typeface="Calibri"/>
              </a:rPr>
              <a:t>Évaluation de la qualité →</a:t>
            </a:r>
            <a:r>
              <a:rPr b="0" lang="fr-FR" sz="1800" spc="-1" strike="noStrike">
                <a:solidFill>
                  <a:srgbClr val="ffffff"/>
                </a:solidFill>
                <a:latin typeface="Wingdings"/>
              </a:rPr>
              <a:t> </a:t>
            </a:r>
            <a:r>
              <a:rPr b="0" lang="fr-FR" sz="1800" spc="-1" strike="noStrike">
                <a:solidFill>
                  <a:srgbClr val="ffffff"/>
                </a:solidFill>
                <a:latin typeface="Calibri"/>
              </a:rPr>
              <a:t>Bonne mais disparate</a:t>
            </a:r>
            <a:endParaRPr b="0" lang="fr-FR" sz="18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p:txBody>
      </p:sp>
      <p:pic>
        <p:nvPicPr>
          <p:cNvPr id="2113" name="Image 11" descr=""/>
          <p:cNvPicPr/>
          <p:nvPr/>
        </p:nvPicPr>
        <p:blipFill>
          <a:blip r:embed="rId4"/>
          <a:stretch/>
        </p:blipFill>
        <p:spPr>
          <a:xfrm>
            <a:off x="7383960" y="2736360"/>
            <a:ext cx="1282680" cy="1133280"/>
          </a:xfrm>
          <a:prstGeom prst="rect">
            <a:avLst/>
          </a:prstGeom>
          <a:ln w="0">
            <a:noFill/>
          </a:ln>
        </p:spPr>
      </p:pic>
      <p:sp>
        <p:nvSpPr>
          <p:cNvPr id="2114" name="ZoneTexte 12"/>
          <p:cNvSpPr/>
          <p:nvPr/>
        </p:nvSpPr>
        <p:spPr>
          <a:xfrm rot="20310000">
            <a:off x="7518240" y="3183840"/>
            <a:ext cx="101160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800" spc="-1" strike="noStrike">
                <a:solidFill>
                  <a:srgbClr val="d77fc4"/>
                </a:solidFill>
                <a:latin typeface="Calibri"/>
              </a:rPr>
              <a:t>Pedigree</a:t>
            </a:r>
            <a:endParaRPr b="0" lang="fr-FR" sz="1800" spc="-1" strike="noStrike">
              <a:solidFill>
                <a:srgbClr val="ffffff"/>
              </a:solidFill>
              <a:latin typeface="Arial"/>
            </a:endParaRPr>
          </a:p>
        </p:txBody>
      </p:sp>
      <p:pic>
        <p:nvPicPr>
          <p:cNvPr id="2115" name="Image 13" descr=""/>
          <p:cNvPicPr/>
          <p:nvPr/>
        </p:nvPicPr>
        <p:blipFill>
          <a:blip r:embed="rId5"/>
          <a:stretch/>
        </p:blipFill>
        <p:spPr>
          <a:xfrm>
            <a:off x="9022320" y="2946240"/>
            <a:ext cx="2610720" cy="660240"/>
          </a:xfrm>
          <a:prstGeom prst="rect">
            <a:avLst/>
          </a:prstGeom>
          <a:ln w="0">
            <a:noFill/>
          </a:ln>
        </p:spPr>
      </p:pic>
      <p:sp>
        <p:nvSpPr>
          <p:cNvPr id="2116" name="ZoneTexte 23"/>
          <p:cNvSpPr/>
          <p:nvPr/>
        </p:nvSpPr>
        <p:spPr>
          <a:xfrm rot="20310000">
            <a:off x="9124560" y="3115800"/>
            <a:ext cx="17506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800" spc="-1" strike="noStrike">
                <a:solidFill>
                  <a:srgbClr val="d77fc4"/>
                </a:solidFill>
                <a:latin typeface="Calibri"/>
              </a:rPr>
              <a:t>Qualité générale</a:t>
            </a:r>
            <a:endParaRPr b="0" lang="fr-FR" sz="1800" spc="-1" strike="noStrike">
              <a:solidFill>
                <a:srgbClr val="ffffff"/>
              </a:solidFill>
              <a:latin typeface="Arial"/>
            </a:endParaRPr>
          </a:p>
        </p:txBody>
      </p:sp>
      <p:pic>
        <p:nvPicPr>
          <p:cNvPr id="2117" name="Image 14" descr=""/>
          <p:cNvPicPr/>
          <p:nvPr/>
        </p:nvPicPr>
        <p:blipFill>
          <a:blip r:embed="rId6"/>
          <a:stretch/>
        </p:blipFill>
        <p:spPr>
          <a:xfrm>
            <a:off x="9643320" y="3798000"/>
            <a:ext cx="2457720" cy="1127520"/>
          </a:xfrm>
          <a:prstGeom prst="rect">
            <a:avLst/>
          </a:prstGeom>
          <a:ln w="0">
            <a:noFill/>
          </a:ln>
        </p:spPr>
      </p:pic>
      <p:pic>
        <p:nvPicPr>
          <p:cNvPr id="2118" name="Image 15" descr=""/>
          <p:cNvPicPr/>
          <p:nvPr/>
        </p:nvPicPr>
        <p:blipFill>
          <a:blip r:embed="rId7"/>
          <a:stretch/>
        </p:blipFill>
        <p:spPr>
          <a:xfrm>
            <a:off x="6889320" y="4378680"/>
            <a:ext cx="2368800" cy="905760"/>
          </a:xfrm>
          <a:prstGeom prst="rect">
            <a:avLst/>
          </a:prstGeom>
          <a:ln w="0">
            <a:noFill/>
          </a:ln>
        </p:spPr>
      </p:pic>
      <p:pic>
        <p:nvPicPr>
          <p:cNvPr id="2119" name="Image 25" descr=""/>
          <p:cNvPicPr/>
          <p:nvPr/>
        </p:nvPicPr>
        <p:blipFill>
          <a:blip r:embed="rId8"/>
          <a:stretch/>
        </p:blipFill>
        <p:spPr>
          <a:xfrm>
            <a:off x="10647720" y="69840"/>
            <a:ext cx="1449000" cy="1085040"/>
          </a:xfrm>
          <a:prstGeom prst="rect">
            <a:avLst/>
          </a:prstGeom>
          <a:ln w="0">
            <a:noFill/>
          </a:ln>
        </p:spPr>
      </p:pic>
      <p:sp>
        <p:nvSpPr>
          <p:cNvPr id="2120" name="PlaceHolder 1"/>
          <p:cNvSpPr>
            <a:spLocks noGrp="1"/>
          </p:cNvSpPr>
          <p:nvPr>
            <p:ph type="title"/>
          </p:nvPr>
        </p:nvSpPr>
        <p:spPr>
          <a:xfrm>
            <a:off x="683280" y="31608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2121" name="Rectangle 7_13"/>
          <p:cNvSpPr/>
          <p:nvPr/>
        </p:nvSpPr>
        <p:spPr>
          <a:xfrm>
            <a:off x="22320" y="76032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2122" name="Rectangle 6_13"/>
          <p:cNvSpPr/>
          <p:nvPr/>
        </p:nvSpPr>
        <p:spPr>
          <a:xfrm>
            <a:off x="10800000" y="129996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9"/>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pic>
        <p:nvPicPr>
          <p:cNvPr id="2123" name="Image 36" descr=""/>
          <p:cNvPicPr/>
          <p:nvPr/>
        </p:nvPicPr>
        <p:blipFill>
          <a:blip r:embed="rId10"/>
          <a:stretch/>
        </p:blipFill>
        <p:spPr>
          <a:xfrm>
            <a:off x="6673680" y="104760"/>
            <a:ext cx="2494080" cy="1377720"/>
          </a:xfrm>
          <a:prstGeom prst="rect">
            <a:avLst/>
          </a:prstGeom>
          <a:ln w="0">
            <a:noFill/>
          </a:ln>
        </p:spPr>
      </p:pic>
    </p:spTree>
  </p:cSld>
  <mc:AlternateContent>
    <mc:Choice Requires="p14">
      <p:transition spd="slow" p14:dur="2000"/>
    </mc:Choice>
    <mc:Fallback>
      <p:transition spd="slow"/>
    </mc:Fallback>
  </mc:AlternateContent>
  <p:timing>
    <p:tnLst>
      <p:par>
        <p:cTn id="861" dur="indefinite" restart="never" nodeType="tmRoot">
          <p:childTnLst>
            <p:seq>
              <p:cTn id="862" dur="indefinite" nodeType="mainSeq">
                <p:childTnLst>
                  <p:par>
                    <p:cTn id="863" fill="hold">
                      <p:stCondLst>
                        <p:cond delay="indefinite"/>
                      </p:stCondLst>
                      <p:childTnLst>
                        <p:par>
                          <p:cTn id="864" fill="hold">
                            <p:stCondLst>
                              <p:cond delay="0"/>
                            </p:stCondLst>
                            <p:childTnLst>
                              <p:par>
                                <p:cTn id="865" nodeType="clickEffect" fill="hold" presetClass="entr" presetID="1">
                                  <p:stCondLst>
                                    <p:cond delay="0"/>
                                  </p:stCondLst>
                                  <p:childTnLst>
                                    <p:set>
                                      <p:cBhvr>
                                        <p:cTn id="866" dur="1" fill="hold">
                                          <p:stCondLst>
                                            <p:cond delay="0"/>
                                          </p:stCondLst>
                                        </p:cTn>
                                        <p:tgtEl>
                                          <p:spTgt spid="2113"/>
                                        </p:tgtEl>
                                        <p:attrNameLst>
                                          <p:attrName>style.visibility</p:attrName>
                                        </p:attrNameLst>
                                      </p:cBhvr>
                                      <p:to>
                                        <p:strVal val="visible"/>
                                      </p:to>
                                    </p:set>
                                  </p:childTnLst>
                                </p:cTn>
                              </p:par>
                              <p:par>
                                <p:cTn id="867" nodeType="withEffect" fill="hold" presetClass="entr" presetID="1">
                                  <p:stCondLst>
                                    <p:cond delay="0"/>
                                  </p:stCondLst>
                                  <p:childTnLst>
                                    <p:set>
                                      <p:cBhvr>
                                        <p:cTn id="868" dur="1" fill="hold">
                                          <p:stCondLst>
                                            <p:cond delay="0"/>
                                          </p:stCondLst>
                                        </p:cTn>
                                        <p:tgtEl>
                                          <p:spTgt spid="2114"/>
                                        </p:tgtEl>
                                        <p:attrNameLst>
                                          <p:attrName>style.visibility</p:attrName>
                                        </p:attrNameLst>
                                      </p:cBhvr>
                                      <p:to>
                                        <p:strVal val="visible"/>
                                      </p:to>
                                    </p:set>
                                  </p:childTnLst>
                                </p:cTn>
                              </p:par>
                              <p:par>
                                <p:cTn id="869" nodeType="withEffect" fill="hold" presetClass="entr" presetID="1">
                                  <p:stCondLst>
                                    <p:cond delay="0"/>
                                  </p:stCondLst>
                                  <p:childTnLst>
                                    <p:set>
                                      <p:cBhvr>
                                        <p:cTn id="870" dur="1" fill="hold">
                                          <p:stCondLst>
                                            <p:cond delay="0"/>
                                          </p:stCondLst>
                                        </p:cTn>
                                        <p:tgtEl>
                                          <p:spTgt spid="2115"/>
                                        </p:tgtEl>
                                        <p:attrNameLst>
                                          <p:attrName>style.visibility</p:attrName>
                                        </p:attrNameLst>
                                      </p:cBhvr>
                                      <p:to>
                                        <p:strVal val="visible"/>
                                      </p:to>
                                    </p:set>
                                  </p:childTnLst>
                                </p:cTn>
                              </p:par>
                              <p:par>
                                <p:cTn id="871" nodeType="withEffect" fill="hold" presetClass="entr" presetID="1">
                                  <p:stCondLst>
                                    <p:cond delay="0"/>
                                  </p:stCondLst>
                                  <p:childTnLst>
                                    <p:set>
                                      <p:cBhvr>
                                        <p:cTn id="872" dur="1" fill="hold">
                                          <p:stCondLst>
                                            <p:cond delay="0"/>
                                          </p:stCondLst>
                                        </p:cTn>
                                        <p:tgtEl>
                                          <p:spTgt spid="2116"/>
                                        </p:tgtEl>
                                        <p:attrNameLst>
                                          <p:attrName>style.visibility</p:attrName>
                                        </p:attrNameLst>
                                      </p:cBhvr>
                                      <p:to>
                                        <p:strVal val="visible"/>
                                      </p:to>
                                    </p:set>
                                  </p:childTnLst>
                                </p:cTn>
                              </p:par>
                              <p:par>
                                <p:cTn id="873" nodeType="withEffect" fill="hold" presetClass="entr" presetID="1">
                                  <p:stCondLst>
                                    <p:cond delay="0"/>
                                  </p:stCondLst>
                                  <p:childTnLst>
                                    <p:set>
                                      <p:cBhvr>
                                        <p:cTn id="874" dur="1" fill="hold">
                                          <p:stCondLst>
                                            <p:cond delay="0"/>
                                          </p:stCondLst>
                                        </p:cTn>
                                        <p:tgtEl>
                                          <p:spTgt spid="2117"/>
                                        </p:tgtEl>
                                        <p:attrNameLst>
                                          <p:attrName>style.visibility</p:attrName>
                                        </p:attrNameLst>
                                      </p:cBhvr>
                                      <p:to>
                                        <p:strVal val="visible"/>
                                      </p:to>
                                    </p:set>
                                  </p:childTnLst>
                                </p:cTn>
                              </p:par>
                              <p:par>
                                <p:cTn id="875" nodeType="withEffect" fill="hold" presetClass="entr" presetID="1">
                                  <p:stCondLst>
                                    <p:cond delay="0"/>
                                  </p:stCondLst>
                                  <p:childTnLst>
                                    <p:set>
                                      <p:cBhvr>
                                        <p:cTn id="876" dur="1" fill="hold">
                                          <p:stCondLst>
                                            <p:cond delay="0"/>
                                          </p:stCondLst>
                                        </p:cTn>
                                        <p:tgtEl>
                                          <p:spTgt spid="2118"/>
                                        </p:tgtEl>
                                        <p:attrNameLst>
                                          <p:attrName>style.visibility</p:attrName>
                                        </p:attrNameLst>
                                      </p:cBhvr>
                                      <p:to>
                                        <p:strVal val="visible"/>
                                      </p:to>
                                    </p:set>
                                  </p:childTnLst>
                                </p:cTn>
                              </p:par>
                              <p:par>
                                <p:cTn id="877" nodeType="withEffect" fill="hold" presetClass="entr" presetID="1">
                                  <p:stCondLst>
                                    <p:cond delay="0"/>
                                  </p:stCondLst>
                                  <p:childTnLst>
                                    <p:set>
                                      <p:cBhvr>
                                        <p:cTn id="878" dur="1" fill="hold">
                                          <p:stCondLst>
                                            <p:cond delay="0"/>
                                          </p:stCondLst>
                                        </p:cTn>
                                        <p:tgtEl>
                                          <p:spTgt spid="2112">
                                            <p:txEl>
                                              <p:pRg st="4" end="4"/>
                                            </p:txEl>
                                          </p:spTgt>
                                        </p:tgtEl>
                                        <p:attrNameLst>
                                          <p:attrName>style.visibility</p:attrName>
                                        </p:attrNameLst>
                                      </p:cBhvr>
                                      <p:to>
                                        <p:strVal val="visible"/>
                                      </p:to>
                                    </p:set>
                                  </p:childTnLst>
                                </p:cTn>
                              </p:par>
                              <p:par>
                                <p:cTn id="879" nodeType="withEffect" fill="hold" presetClass="entr" presetID="1">
                                  <p:stCondLst>
                                    <p:cond delay="0"/>
                                  </p:stCondLst>
                                  <p:childTnLst>
                                    <p:set>
                                      <p:cBhvr>
                                        <p:cTn id="880" dur="1" fill="hold">
                                          <p:stCondLst>
                                            <p:cond delay="0"/>
                                          </p:stCondLst>
                                        </p:cTn>
                                        <p:tgtEl>
                                          <p:spTgt spid="2112">
                                            <p:txEl>
                                              <p:pRg st="6" end="6"/>
                                            </p:txEl>
                                          </p:spTgt>
                                        </p:tgtEl>
                                        <p:attrNameLst>
                                          <p:attrName>style.visibility</p:attrName>
                                        </p:attrNameLst>
                                      </p:cBhvr>
                                      <p:to>
                                        <p:strVal val="visible"/>
                                      </p:to>
                                    </p:set>
                                  </p:childTnLst>
                                </p:cTn>
                              </p:par>
                              <p:par>
                                <p:cTn id="881" nodeType="withEffect" fill="hold" presetClass="entr" presetID="1">
                                  <p:stCondLst>
                                    <p:cond delay="0"/>
                                  </p:stCondLst>
                                  <p:childTnLst>
                                    <p:set>
                                      <p:cBhvr>
                                        <p:cTn id="882" dur="1" fill="hold">
                                          <p:stCondLst>
                                            <p:cond delay="0"/>
                                          </p:stCondLst>
                                        </p:cTn>
                                        <p:tgtEl>
                                          <p:spTgt spid="2112">
                                            <p:txEl>
                                              <p:pRg st="8" end="8"/>
                                            </p:txEl>
                                          </p:spTgt>
                                        </p:tgtEl>
                                        <p:attrNameLst>
                                          <p:attrName>style.visibility</p:attrName>
                                        </p:attrNameLst>
                                      </p:cBhvr>
                                      <p:to>
                                        <p:strVal val="visible"/>
                                      </p:to>
                                    </p:set>
                                  </p:childTnLst>
                                </p:cTn>
                              </p:par>
                              <p:par>
                                <p:cTn id="883" nodeType="withEffect" fill="hold" presetClass="entr" presetID="1">
                                  <p:stCondLst>
                                    <p:cond delay="0"/>
                                  </p:stCondLst>
                                  <p:childTnLst>
                                    <p:set>
                                      <p:cBhvr>
                                        <p:cTn id="884" dur="1" fill="hold">
                                          <p:stCondLst>
                                            <p:cond delay="0"/>
                                          </p:stCondLst>
                                        </p:cTn>
                                        <p:tgtEl>
                                          <p:spTgt spid="2112">
                                            <p:txEl>
                                              <p:pRg st="10" end="1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24" name="Image 10" descr=""/>
          <p:cNvPicPr/>
          <p:nvPr/>
        </p:nvPicPr>
        <p:blipFill>
          <a:blip r:embed="rId1"/>
          <a:stretch/>
        </p:blipFill>
        <p:spPr>
          <a:xfrm>
            <a:off x="1644480" y="1632600"/>
            <a:ext cx="3622680" cy="5111640"/>
          </a:xfrm>
          <a:prstGeom prst="rect">
            <a:avLst/>
          </a:prstGeom>
          <a:ln w="0">
            <a:solidFill>
              <a:srgbClr val="ffa300"/>
            </a:solidFill>
          </a:ln>
        </p:spPr>
      </p:pic>
      <p:pic>
        <p:nvPicPr>
          <p:cNvPr id="2125" name="Image 8" descr=""/>
          <p:cNvPicPr/>
          <p:nvPr/>
        </p:nvPicPr>
        <p:blipFill>
          <a:blip r:embed="rId2"/>
          <a:stretch/>
        </p:blipFill>
        <p:spPr>
          <a:xfrm>
            <a:off x="1059480" y="1304640"/>
            <a:ext cx="3618720" cy="5105880"/>
          </a:xfrm>
          <a:prstGeom prst="rect">
            <a:avLst/>
          </a:prstGeom>
          <a:ln w="0">
            <a:solidFill>
              <a:srgbClr val="ffa300"/>
            </a:solidFill>
          </a:ln>
        </p:spPr>
      </p:pic>
      <p:sp>
        <p:nvSpPr>
          <p:cNvPr id="2126" name="Rectangle à coins arrondis 17"/>
          <p:cNvSpPr/>
          <p:nvPr/>
        </p:nvSpPr>
        <p:spPr>
          <a:xfrm>
            <a:off x="1445040" y="5644080"/>
            <a:ext cx="2879640" cy="347040"/>
          </a:xfrm>
          <a:prstGeom prst="roundRect">
            <a:avLst>
              <a:gd name="adj" fmla="val 21184"/>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2127" name="Image 9" descr=""/>
          <p:cNvPicPr/>
          <p:nvPr/>
        </p:nvPicPr>
        <p:blipFill>
          <a:blip r:embed="rId3"/>
          <a:stretch/>
        </p:blipFill>
        <p:spPr>
          <a:xfrm>
            <a:off x="1350000" y="1465560"/>
            <a:ext cx="3622680" cy="5111640"/>
          </a:xfrm>
          <a:prstGeom prst="rect">
            <a:avLst/>
          </a:prstGeom>
          <a:ln w="0">
            <a:solidFill>
              <a:srgbClr val="ffa300"/>
            </a:solidFill>
          </a:ln>
        </p:spPr>
      </p:pic>
      <p:grpSp>
        <p:nvGrpSpPr>
          <p:cNvPr id="2128" name="Groupe 24"/>
          <p:cNvGrpSpPr/>
          <p:nvPr/>
        </p:nvGrpSpPr>
        <p:grpSpPr>
          <a:xfrm>
            <a:off x="1265040" y="1883520"/>
            <a:ext cx="3298680" cy="3958920"/>
            <a:chOff x="1265040" y="1883520"/>
            <a:chExt cx="3298680" cy="3958920"/>
          </a:xfrm>
        </p:grpSpPr>
        <p:sp>
          <p:nvSpPr>
            <p:cNvPr id="2129" name="Rectangle à coins arrondis 26"/>
            <p:cNvSpPr/>
            <p:nvPr/>
          </p:nvSpPr>
          <p:spPr>
            <a:xfrm>
              <a:off x="1684080" y="1883520"/>
              <a:ext cx="2879640" cy="65340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130" name="Rectangle à coins arrondis 27"/>
            <p:cNvSpPr/>
            <p:nvPr/>
          </p:nvSpPr>
          <p:spPr>
            <a:xfrm>
              <a:off x="1684080" y="3516120"/>
              <a:ext cx="2879640" cy="199296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131" name="ZoneTexte 28"/>
            <p:cNvSpPr/>
            <p:nvPr/>
          </p:nvSpPr>
          <p:spPr>
            <a:xfrm>
              <a:off x="1270440" y="3029760"/>
              <a:ext cx="38988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IV.</a:t>
              </a:r>
              <a:endParaRPr b="0" lang="fr-FR" sz="1600" spc="-1" strike="noStrike">
                <a:solidFill>
                  <a:srgbClr val="ffffff"/>
                </a:solidFill>
                <a:latin typeface="Arial"/>
              </a:endParaRPr>
            </a:p>
          </p:txBody>
        </p:sp>
        <p:sp>
          <p:nvSpPr>
            <p:cNvPr id="2132" name="Arc 29"/>
            <p:cNvSpPr/>
            <p:nvPr/>
          </p:nvSpPr>
          <p:spPr>
            <a:xfrm flipH="1">
              <a:off x="1567440" y="2164680"/>
              <a:ext cx="234720" cy="1871640"/>
            </a:xfrm>
            <a:prstGeom prst="arc">
              <a:avLst>
                <a:gd name="adj1" fmla="val 16200000"/>
                <a:gd name="adj2" fmla="val 5422397"/>
              </a:avLst>
            </a:pr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133" name="Forme libre 30"/>
            <p:cNvSpPr/>
            <p:nvPr/>
          </p:nvSpPr>
          <p:spPr>
            <a:xfrm>
              <a:off x="1265040" y="3352680"/>
              <a:ext cx="289080" cy="2489760"/>
            </a:xfrm>
            <a:custGeom>
              <a:avLst/>
              <a:gdLst>
                <a:gd name="textAreaLeft" fmla="*/ 0 w 289080"/>
                <a:gd name="textAreaRight" fmla="*/ 289440 w 289080"/>
                <a:gd name="textAreaTop" fmla="*/ 0 h 2489760"/>
                <a:gd name="textAreaBottom" fmla="*/ 2490120 h 2489760"/>
              </a:gdLst>
              <a:ahLst/>
              <a:rect l="textAreaLeft" t="textAreaTop" r="textAreaRight" b="textAreaBottom"/>
              <a:pathLst>
                <a:path w="289354" h="2573363">
                  <a:moveTo>
                    <a:pt x="81074" y="2573337"/>
                  </a:moveTo>
                  <a:cubicBezTo>
                    <a:pt x="-153241" y="2578095"/>
                    <a:pt x="193681" y="1943999"/>
                    <a:pt x="205534" y="1623060"/>
                  </a:cubicBezTo>
                  <a:cubicBezTo>
                    <a:pt x="217387" y="1302121"/>
                    <a:pt x="157274" y="913288"/>
                    <a:pt x="152194" y="647700"/>
                  </a:cubicBezTo>
                  <a:cubicBezTo>
                    <a:pt x="147114" y="382112"/>
                    <a:pt x="138224" y="104390"/>
                    <a:pt x="289354" y="0"/>
                  </a:cubicBezTo>
                </a:path>
              </a:pathLst>
            </a:cu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
        <p:nvSpPr>
          <p:cNvPr id="2134" name="Espace réservé du texte 2"/>
          <p:cNvSpPr/>
          <p:nvPr/>
        </p:nvSpPr>
        <p:spPr>
          <a:xfrm>
            <a:off x="5623200" y="1471680"/>
            <a:ext cx="6225480" cy="38664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2000" spc="-1" strike="noStrike">
                <a:solidFill>
                  <a:srgbClr val="d77fc4"/>
                </a:solidFill>
                <a:latin typeface="Calibri"/>
              </a:rPr>
              <a:t>IV. Analyse de sensibilité (FdV du sac en papier →</a:t>
            </a:r>
            <a:r>
              <a:rPr b="1" lang="fr-FR" sz="2000" spc="-1" strike="noStrike">
                <a:solidFill>
                  <a:srgbClr val="d77fc4"/>
                </a:solidFill>
                <a:latin typeface="Wingdings"/>
              </a:rPr>
              <a:t> </a:t>
            </a:r>
            <a:r>
              <a:rPr b="1" lang="fr-FR" sz="2000" spc="-1" strike="noStrike">
                <a:solidFill>
                  <a:srgbClr val="d77fc4"/>
                </a:solidFill>
                <a:latin typeface="Calibri"/>
              </a:rPr>
              <a:t>6.3.2)</a:t>
            </a:r>
            <a:endParaRPr b="0" lang="fr-FR" sz="2000" spc="-1" strike="noStrike">
              <a:solidFill>
                <a:srgbClr val="ffffff"/>
              </a:solidFill>
              <a:latin typeface="Arial"/>
            </a:endParaRPr>
          </a:p>
          <a:p>
            <a:pPr>
              <a:lnSpc>
                <a:spcPct val="90000"/>
              </a:lnSpc>
              <a:spcBef>
                <a:spcPts val="1001"/>
              </a:spcBef>
              <a:tabLst>
                <a:tab algn="l" pos="0"/>
              </a:tabLst>
            </a:pPr>
            <a:endParaRPr b="0" lang="fr-FR" sz="2000" spc="-1" strike="noStrike">
              <a:solidFill>
                <a:srgbClr val="ffffff"/>
              </a:solidFill>
              <a:latin typeface="Arial"/>
            </a:endParaRPr>
          </a:p>
        </p:txBody>
      </p:sp>
      <p:pic>
        <p:nvPicPr>
          <p:cNvPr id="2135" name="Image 5" descr=""/>
          <p:cNvPicPr/>
          <p:nvPr/>
        </p:nvPicPr>
        <p:blipFill>
          <a:blip r:embed="rId4"/>
          <a:stretch/>
        </p:blipFill>
        <p:spPr>
          <a:xfrm>
            <a:off x="5466960" y="2280240"/>
            <a:ext cx="6553440" cy="3558600"/>
          </a:xfrm>
          <a:prstGeom prst="rect">
            <a:avLst/>
          </a:prstGeom>
          <a:ln w="0">
            <a:noFill/>
          </a:ln>
        </p:spPr>
      </p:pic>
      <p:pic>
        <p:nvPicPr>
          <p:cNvPr id="2136" name="Image 20" descr=""/>
          <p:cNvPicPr/>
          <p:nvPr/>
        </p:nvPicPr>
        <p:blipFill>
          <a:blip r:embed="rId5"/>
          <a:stretch/>
        </p:blipFill>
        <p:spPr>
          <a:xfrm>
            <a:off x="10647720" y="69840"/>
            <a:ext cx="1449000" cy="1085040"/>
          </a:xfrm>
          <a:prstGeom prst="rect">
            <a:avLst/>
          </a:prstGeom>
          <a:ln w="0">
            <a:noFill/>
          </a:ln>
        </p:spPr>
      </p:pic>
      <p:sp>
        <p:nvSpPr>
          <p:cNvPr id="2137" name="PlaceHolder 1"/>
          <p:cNvSpPr>
            <a:spLocks noGrp="1"/>
          </p:cNvSpPr>
          <p:nvPr>
            <p:ph type="title"/>
          </p:nvPr>
        </p:nvSpPr>
        <p:spPr>
          <a:xfrm>
            <a:off x="683280" y="31608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2138" name="Rectangle 7_14"/>
          <p:cNvSpPr/>
          <p:nvPr/>
        </p:nvSpPr>
        <p:spPr>
          <a:xfrm>
            <a:off x="22320" y="76032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2139" name="Rectangle 6_14"/>
          <p:cNvSpPr/>
          <p:nvPr/>
        </p:nvSpPr>
        <p:spPr>
          <a:xfrm>
            <a:off x="10800000" y="129996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pic>
        <p:nvPicPr>
          <p:cNvPr id="2140" name="Image 19" descr=""/>
          <p:cNvPicPr/>
          <p:nvPr/>
        </p:nvPicPr>
        <p:blipFill>
          <a:blip r:embed="rId7"/>
          <a:stretch/>
        </p:blipFill>
        <p:spPr>
          <a:xfrm>
            <a:off x="6673680" y="104760"/>
            <a:ext cx="2494080" cy="1377720"/>
          </a:xfrm>
          <a:prstGeom prst="rect">
            <a:avLst/>
          </a:prstGeom>
          <a:ln w="0">
            <a:noFill/>
          </a:ln>
        </p:spPr>
      </p:pic>
    </p:spTree>
  </p:cSld>
  <mc:AlternateContent>
    <mc:Choice Requires="p14">
      <p:transition spd="slow" p14:dur="2000"/>
    </mc:Choice>
    <mc:Fallback>
      <p:transition spd="slow"/>
    </mc:Fallback>
  </mc:AlternateContent>
</p:sld>
</file>

<file path=ppt/slides/slide1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41" name="Image 10" descr=""/>
          <p:cNvPicPr/>
          <p:nvPr/>
        </p:nvPicPr>
        <p:blipFill>
          <a:blip r:embed="rId1"/>
          <a:stretch/>
        </p:blipFill>
        <p:spPr>
          <a:xfrm>
            <a:off x="1644480" y="1632600"/>
            <a:ext cx="3622680" cy="5111640"/>
          </a:xfrm>
          <a:prstGeom prst="rect">
            <a:avLst/>
          </a:prstGeom>
          <a:ln w="0">
            <a:solidFill>
              <a:srgbClr val="ffa300"/>
            </a:solidFill>
          </a:ln>
        </p:spPr>
      </p:pic>
      <p:pic>
        <p:nvPicPr>
          <p:cNvPr id="2142" name="Image 8" descr=""/>
          <p:cNvPicPr/>
          <p:nvPr/>
        </p:nvPicPr>
        <p:blipFill>
          <a:blip r:embed="rId2"/>
          <a:stretch/>
        </p:blipFill>
        <p:spPr>
          <a:xfrm>
            <a:off x="1059480" y="1304640"/>
            <a:ext cx="3618720" cy="5105880"/>
          </a:xfrm>
          <a:prstGeom prst="rect">
            <a:avLst/>
          </a:prstGeom>
          <a:ln w="0">
            <a:solidFill>
              <a:srgbClr val="ffa300"/>
            </a:solidFill>
          </a:ln>
        </p:spPr>
      </p:pic>
      <p:sp>
        <p:nvSpPr>
          <p:cNvPr id="2143" name="Rectangle à coins arrondis 17"/>
          <p:cNvSpPr/>
          <p:nvPr/>
        </p:nvSpPr>
        <p:spPr>
          <a:xfrm>
            <a:off x="1445040" y="5644080"/>
            <a:ext cx="2879640" cy="347040"/>
          </a:xfrm>
          <a:prstGeom prst="roundRect">
            <a:avLst>
              <a:gd name="adj" fmla="val 21184"/>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2144" name="Image 9" descr=""/>
          <p:cNvPicPr/>
          <p:nvPr/>
        </p:nvPicPr>
        <p:blipFill>
          <a:blip r:embed="rId3"/>
          <a:stretch/>
        </p:blipFill>
        <p:spPr>
          <a:xfrm>
            <a:off x="1350000" y="1465560"/>
            <a:ext cx="3622680" cy="5111640"/>
          </a:xfrm>
          <a:prstGeom prst="rect">
            <a:avLst/>
          </a:prstGeom>
          <a:ln w="0">
            <a:solidFill>
              <a:srgbClr val="ffa300"/>
            </a:solidFill>
          </a:ln>
        </p:spPr>
      </p:pic>
      <p:grpSp>
        <p:nvGrpSpPr>
          <p:cNvPr id="2145" name="Groupe 24"/>
          <p:cNvGrpSpPr/>
          <p:nvPr/>
        </p:nvGrpSpPr>
        <p:grpSpPr>
          <a:xfrm>
            <a:off x="1265040" y="1883520"/>
            <a:ext cx="3298680" cy="3958920"/>
            <a:chOff x="1265040" y="1883520"/>
            <a:chExt cx="3298680" cy="3958920"/>
          </a:xfrm>
        </p:grpSpPr>
        <p:sp>
          <p:nvSpPr>
            <p:cNvPr id="2146" name="Rectangle à coins arrondis 26"/>
            <p:cNvSpPr/>
            <p:nvPr/>
          </p:nvSpPr>
          <p:spPr>
            <a:xfrm>
              <a:off x="1684080" y="1883520"/>
              <a:ext cx="2879640" cy="65340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147" name="Rectangle à coins arrondis 27"/>
            <p:cNvSpPr/>
            <p:nvPr/>
          </p:nvSpPr>
          <p:spPr>
            <a:xfrm>
              <a:off x="1684080" y="3516120"/>
              <a:ext cx="2879640" cy="199296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2148" name="ZoneTexte 28"/>
            <p:cNvSpPr/>
            <p:nvPr/>
          </p:nvSpPr>
          <p:spPr>
            <a:xfrm>
              <a:off x="1270440" y="3029760"/>
              <a:ext cx="38988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IV.</a:t>
              </a:r>
              <a:endParaRPr b="0" lang="fr-FR" sz="1600" spc="-1" strike="noStrike">
                <a:solidFill>
                  <a:srgbClr val="ffffff"/>
                </a:solidFill>
                <a:latin typeface="Arial"/>
              </a:endParaRPr>
            </a:p>
          </p:txBody>
        </p:sp>
        <p:sp>
          <p:nvSpPr>
            <p:cNvPr id="2149" name="Arc 29"/>
            <p:cNvSpPr/>
            <p:nvPr/>
          </p:nvSpPr>
          <p:spPr>
            <a:xfrm flipH="1">
              <a:off x="1567440" y="2164680"/>
              <a:ext cx="234720" cy="1871640"/>
            </a:xfrm>
            <a:prstGeom prst="arc">
              <a:avLst>
                <a:gd name="adj1" fmla="val 16200000"/>
                <a:gd name="adj2" fmla="val 5422397"/>
              </a:avLst>
            </a:pr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150" name="Forme libre 30"/>
            <p:cNvSpPr/>
            <p:nvPr/>
          </p:nvSpPr>
          <p:spPr>
            <a:xfrm>
              <a:off x="1265040" y="3352680"/>
              <a:ext cx="289080" cy="2489760"/>
            </a:xfrm>
            <a:custGeom>
              <a:avLst/>
              <a:gdLst>
                <a:gd name="textAreaLeft" fmla="*/ 0 w 289080"/>
                <a:gd name="textAreaRight" fmla="*/ 289440 w 289080"/>
                <a:gd name="textAreaTop" fmla="*/ 0 h 2489760"/>
                <a:gd name="textAreaBottom" fmla="*/ 2490120 h 2489760"/>
              </a:gdLst>
              <a:ahLst/>
              <a:rect l="textAreaLeft" t="textAreaTop" r="textAreaRight" b="textAreaBottom"/>
              <a:pathLst>
                <a:path w="289354" h="2573363">
                  <a:moveTo>
                    <a:pt x="81074" y="2573337"/>
                  </a:moveTo>
                  <a:cubicBezTo>
                    <a:pt x="-153241" y="2578095"/>
                    <a:pt x="193681" y="1943999"/>
                    <a:pt x="205534" y="1623060"/>
                  </a:cubicBezTo>
                  <a:cubicBezTo>
                    <a:pt x="217387" y="1302121"/>
                    <a:pt x="157274" y="913288"/>
                    <a:pt x="152194" y="647700"/>
                  </a:cubicBezTo>
                  <a:cubicBezTo>
                    <a:pt x="147114" y="382112"/>
                    <a:pt x="138224" y="104390"/>
                    <a:pt x="289354" y="0"/>
                  </a:cubicBezTo>
                </a:path>
              </a:pathLst>
            </a:cu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
        <p:nvSpPr>
          <p:cNvPr id="2151" name="Espace réservé du texte 2"/>
          <p:cNvSpPr/>
          <p:nvPr/>
        </p:nvSpPr>
        <p:spPr>
          <a:xfrm>
            <a:off x="5623200" y="1471680"/>
            <a:ext cx="6225480" cy="481428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2000" spc="-1" strike="noStrike">
                <a:solidFill>
                  <a:srgbClr val="d77fc4"/>
                </a:solidFill>
                <a:latin typeface="Calibri"/>
              </a:rPr>
              <a:t>V. Pistes d’éco-conception (→</a:t>
            </a:r>
            <a:r>
              <a:rPr b="1" lang="fr-FR" sz="2000" spc="-1" strike="noStrike">
                <a:solidFill>
                  <a:srgbClr val="d77fc4"/>
                </a:solidFill>
                <a:latin typeface="Wingdings"/>
              </a:rPr>
              <a:t> </a:t>
            </a:r>
            <a:r>
              <a:rPr b="1" lang="fr-FR" sz="2000" spc="-1" strike="noStrike">
                <a:solidFill>
                  <a:srgbClr val="d77fc4"/>
                </a:solidFill>
                <a:latin typeface="Calibri"/>
              </a:rPr>
              <a:t>10.8)</a:t>
            </a:r>
            <a:endParaRPr b="0" lang="fr-FR" sz="2000" spc="-1" strike="noStrike">
              <a:solidFill>
                <a:srgbClr val="ffffff"/>
              </a:solidFill>
              <a:latin typeface="Arial"/>
            </a:endParaRPr>
          </a:p>
          <a:p>
            <a:pPr>
              <a:lnSpc>
                <a:spcPct val="90000"/>
              </a:lnSpc>
              <a:spcBef>
                <a:spcPts val="1001"/>
              </a:spcBef>
              <a:tabLst>
                <a:tab algn="l" pos="0"/>
              </a:tabLst>
            </a:pPr>
            <a:endParaRPr b="0" lang="fr-FR" sz="1700" spc="-1" strike="noStrike">
              <a:solidFill>
                <a:srgbClr val="ffffff"/>
              </a:solidFill>
              <a:latin typeface="Arial"/>
            </a:endParaRPr>
          </a:p>
          <a:p>
            <a:pPr>
              <a:lnSpc>
                <a:spcPct val="90000"/>
              </a:lnSpc>
              <a:spcBef>
                <a:spcPts val="1001"/>
              </a:spcBef>
              <a:tabLst>
                <a:tab algn="l" pos="0"/>
              </a:tabLst>
            </a:pPr>
            <a:r>
              <a:rPr b="1" lang="fr-FR" sz="1600" spc="-1" strike="noStrike">
                <a:solidFill>
                  <a:srgbClr val="ffffff"/>
                </a:solidFill>
                <a:latin typeface="Calibri"/>
              </a:rPr>
              <a:t>Prouvées : </a:t>
            </a:r>
            <a:endParaRPr b="0" lang="fr-FR" sz="1600" spc="-1" strike="noStrike">
              <a:solidFill>
                <a:srgbClr val="ffffff"/>
              </a:solidFill>
              <a:latin typeface="Arial"/>
            </a:endParaRPr>
          </a:p>
          <a:p>
            <a:pPr marL="228600" indent="-228240">
              <a:lnSpc>
                <a:spcPct val="90000"/>
              </a:lnSpc>
              <a:spcBef>
                <a:spcPts val="601"/>
              </a:spcBef>
              <a:buClr>
                <a:srgbClr val="ffffff"/>
              </a:buClr>
              <a:buFont typeface="Arial"/>
              <a:buChar char="•"/>
              <a:tabLst>
                <a:tab algn="l" pos="0"/>
              </a:tabLst>
            </a:pPr>
            <a:r>
              <a:rPr b="0" lang="fr-FR" sz="1600" spc="-1" strike="noStrike">
                <a:solidFill>
                  <a:srgbClr val="ffffff"/>
                </a:solidFill>
                <a:latin typeface="Calibri"/>
              </a:rPr>
              <a:t>"Réduire la masse des sacs </a:t>
            </a:r>
            <a:endParaRPr b="0" lang="fr-FR" sz="1600" spc="-1" strike="noStrike">
              <a:solidFill>
                <a:srgbClr val="ffffff"/>
              </a:solidFill>
              <a:latin typeface="Arial"/>
            </a:endParaRPr>
          </a:p>
          <a:p>
            <a:pPr marL="228600" indent="-228240">
              <a:lnSpc>
                <a:spcPct val="90000"/>
              </a:lnSpc>
              <a:spcBef>
                <a:spcPts val="601"/>
              </a:spcBef>
              <a:buClr>
                <a:srgbClr val="ffffff"/>
              </a:buClr>
              <a:buFont typeface="Arial"/>
              <a:buChar char="•"/>
              <a:tabLst>
                <a:tab algn="l" pos="0"/>
              </a:tabLst>
            </a:pPr>
            <a:r>
              <a:rPr b="0" lang="fr-FR" sz="1600" spc="-1" strike="noStrike">
                <a:solidFill>
                  <a:srgbClr val="ffffff"/>
                </a:solidFill>
                <a:latin typeface="Calibri"/>
              </a:rPr>
              <a:t>Réduire la taille de la fenêtre du sac hybride</a:t>
            </a:r>
            <a:endParaRPr b="0" lang="fr-FR" sz="1600" spc="-1" strike="noStrike">
              <a:solidFill>
                <a:srgbClr val="ffffff"/>
              </a:solidFill>
              <a:latin typeface="Arial"/>
            </a:endParaRPr>
          </a:p>
          <a:p>
            <a:pPr marL="228600" indent="-228240">
              <a:lnSpc>
                <a:spcPct val="90000"/>
              </a:lnSpc>
              <a:spcBef>
                <a:spcPts val="601"/>
              </a:spcBef>
              <a:buClr>
                <a:srgbClr val="ffffff"/>
              </a:buClr>
              <a:buFont typeface="Arial"/>
              <a:buChar char="•"/>
              <a:tabLst>
                <a:tab algn="l" pos="0"/>
              </a:tabLst>
            </a:pPr>
            <a:r>
              <a:rPr b="0" lang="fr-FR" sz="1600" spc="-1" strike="noStrike">
                <a:solidFill>
                  <a:srgbClr val="ffffff"/>
                </a:solidFill>
                <a:latin typeface="Calibri"/>
              </a:rPr>
              <a:t>Réutiliser le sac pour la pré-collecte des biodéchets </a:t>
            </a:r>
            <a:endParaRPr b="0" lang="fr-FR" sz="1600" spc="-1" strike="noStrike">
              <a:solidFill>
                <a:srgbClr val="ffffff"/>
              </a:solidFill>
              <a:latin typeface="Arial"/>
            </a:endParaRPr>
          </a:p>
          <a:p>
            <a:pPr marL="228600" indent="-228240">
              <a:lnSpc>
                <a:spcPct val="90000"/>
              </a:lnSpc>
              <a:spcBef>
                <a:spcPts val="601"/>
              </a:spcBef>
              <a:buClr>
                <a:srgbClr val="ffffff"/>
              </a:buClr>
              <a:buFont typeface="Arial"/>
              <a:buChar char="•"/>
              <a:tabLst>
                <a:tab algn="l" pos="0"/>
              </a:tabLst>
            </a:pPr>
            <a:r>
              <a:rPr b="0" lang="fr-FR" sz="1600" spc="-1" strike="noStrike">
                <a:solidFill>
                  <a:srgbClr val="ffffff"/>
                </a:solidFill>
                <a:latin typeface="Calibri"/>
              </a:rPr>
              <a:t>Favoriser le plus grand nombre de réutilisations pour les sacs réutilisables"</a:t>
            </a:r>
            <a:endParaRPr b="0" lang="fr-FR" sz="1600" spc="-1" strike="noStrike">
              <a:solidFill>
                <a:srgbClr val="ffffff"/>
              </a:solidFill>
              <a:latin typeface="Arial"/>
            </a:endParaRPr>
          </a:p>
          <a:p>
            <a:pPr>
              <a:lnSpc>
                <a:spcPct val="90000"/>
              </a:lnSpc>
              <a:spcBef>
                <a:spcPts val="601"/>
              </a:spcBef>
              <a:tabLst>
                <a:tab algn="l" pos="0"/>
              </a:tabLst>
            </a:pPr>
            <a:endParaRPr b="0" lang="fr-FR" sz="1600" spc="-1" strike="noStrike">
              <a:solidFill>
                <a:srgbClr val="ffffff"/>
              </a:solidFill>
              <a:latin typeface="Arial"/>
            </a:endParaRPr>
          </a:p>
          <a:p>
            <a:pPr>
              <a:lnSpc>
                <a:spcPct val="90000"/>
              </a:lnSpc>
              <a:spcBef>
                <a:spcPts val="601"/>
              </a:spcBef>
              <a:tabLst>
                <a:tab algn="l" pos="0"/>
              </a:tabLst>
            </a:pPr>
            <a:r>
              <a:rPr b="1" lang="fr-FR" sz="1600" spc="-1" strike="noStrike">
                <a:solidFill>
                  <a:srgbClr val="ffffff"/>
                </a:solidFill>
                <a:latin typeface="Calibri"/>
              </a:rPr>
              <a:t>À approfondir : </a:t>
            </a:r>
            <a:endParaRPr b="0" lang="fr-FR" sz="1600" spc="-1" strike="noStrike">
              <a:solidFill>
                <a:srgbClr val="ffffff"/>
              </a:solidFill>
              <a:latin typeface="Arial"/>
            </a:endParaRPr>
          </a:p>
          <a:p>
            <a:pPr marL="228600" indent="-228240">
              <a:lnSpc>
                <a:spcPct val="90000"/>
              </a:lnSpc>
              <a:spcBef>
                <a:spcPts val="601"/>
              </a:spcBef>
              <a:buClr>
                <a:srgbClr val="ffffff"/>
              </a:buClr>
              <a:buFont typeface="Arial"/>
              <a:buChar char="•"/>
              <a:tabLst>
                <a:tab algn="l" pos="0"/>
              </a:tabLst>
            </a:pPr>
            <a:r>
              <a:rPr b="0" lang="fr-FR" sz="1600" spc="-1" strike="noStrike">
                <a:solidFill>
                  <a:srgbClr val="ffffff"/>
                </a:solidFill>
                <a:latin typeface="Calibri"/>
              </a:rPr>
              <a:t>"Intégrer des matières biosourcés avec des pratiques agricoles différentes</a:t>
            </a:r>
            <a:endParaRPr b="0" lang="fr-FR" sz="1600" spc="-1" strike="noStrike">
              <a:solidFill>
                <a:srgbClr val="ffffff"/>
              </a:solidFill>
              <a:latin typeface="Arial"/>
            </a:endParaRPr>
          </a:p>
          <a:p>
            <a:pPr marL="228600" indent="-228240">
              <a:lnSpc>
                <a:spcPct val="90000"/>
              </a:lnSpc>
              <a:spcBef>
                <a:spcPts val="601"/>
              </a:spcBef>
              <a:buClr>
                <a:srgbClr val="ffffff"/>
              </a:buClr>
              <a:buFont typeface="Arial"/>
              <a:buChar char="•"/>
              <a:tabLst>
                <a:tab algn="l" pos="0"/>
              </a:tabLst>
            </a:pPr>
            <a:r>
              <a:rPr b="0" lang="fr-FR" sz="1600" spc="-1" strike="noStrike">
                <a:solidFill>
                  <a:srgbClr val="ffffff"/>
                </a:solidFill>
                <a:latin typeface="Calibri"/>
              </a:rPr>
              <a:t>Rendre l’étiquette de prix compostable</a:t>
            </a:r>
            <a:endParaRPr b="0" lang="fr-FR" sz="1600" spc="-1" strike="noStrike">
              <a:solidFill>
                <a:srgbClr val="ffffff"/>
              </a:solidFill>
              <a:latin typeface="Arial"/>
            </a:endParaRPr>
          </a:p>
          <a:p>
            <a:pPr marL="228600" indent="-228240">
              <a:lnSpc>
                <a:spcPct val="90000"/>
              </a:lnSpc>
              <a:spcBef>
                <a:spcPts val="601"/>
              </a:spcBef>
              <a:buClr>
                <a:srgbClr val="ffffff"/>
              </a:buClr>
              <a:buFont typeface="Arial"/>
              <a:buChar char="•"/>
              <a:tabLst>
                <a:tab algn="l" pos="0"/>
              </a:tabLst>
            </a:pPr>
            <a:r>
              <a:rPr b="0" lang="fr-FR" sz="1600" spc="-1" strike="noStrike">
                <a:solidFill>
                  <a:srgbClr val="ffffff"/>
                </a:solidFill>
                <a:latin typeface="Calibri"/>
              </a:rPr>
              <a:t>Réduire la consommation d’électricité à l’extrusion ou de mise en forme</a:t>
            </a:r>
            <a:endParaRPr b="0" lang="fr-FR" sz="1600" spc="-1" strike="noStrike">
              <a:solidFill>
                <a:srgbClr val="ffffff"/>
              </a:solidFill>
              <a:latin typeface="Arial"/>
            </a:endParaRPr>
          </a:p>
          <a:p>
            <a:pPr marL="228600" indent="-228240">
              <a:lnSpc>
                <a:spcPct val="90000"/>
              </a:lnSpc>
              <a:spcBef>
                <a:spcPts val="601"/>
              </a:spcBef>
              <a:buClr>
                <a:srgbClr val="ffffff"/>
              </a:buClr>
              <a:buFont typeface="Arial"/>
              <a:buChar char="•"/>
              <a:tabLst>
                <a:tab algn="l" pos="0"/>
              </a:tabLst>
            </a:pPr>
            <a:r>
              <a:rPr b="0" lang="fr-FR" sz="1600" spc="-1" strike="noStrike">
                <a:solidFill>
                  <a:srgbClr val="ffffff"/>
                </a:solidFill>
                <a:latin typeface="Calibri"/>
              </a:rPr>
              <a:t>Rendre la fenêtre du sac hybride compostable"</a:t>
            </a:r>
            <a:endParaRPr b="0" lang="fr-FR" sz="1600" spc="-1" strike="noStrike">
              <a:solidFill>
                <a:srgbClr val="ffffff"/>
              </a:solidFill>
              <a:latin typeface="Arial"/>
            </a:endParaRPr>
          </a:p>
        </p:txBody>
      </p:sp>
      <p:pic>
        <p:nvPicPr>
          <p:cNvPr id="2152" name="Image 20" descr=""/>
          <p:cNvPicPr/>
          <p:nvPr/>
        </p:nvPicPr>
        <p:blipFill>
          <a:blip r:embed="rId4"/>
          <a:stretch/>
        </p:blipFill>
        <p:spPr>
          <a:xfrm>
            <a:off x="10647720" y="69840"/>
            <a:ext cx="1449000" cy="1085040"/>
          </a:xfrm>
          <a:prstGeom prst="rect">
            <a:avLst/>
          </a:prstGeom>
          <a:ln w="0">
            <a:noFill/>
          </a:ln>
        </p:spPr>
      </p:pic>
      <p:sp>
        <p:nvSpPr>
          <p:cNvPr id="2153" name="PlaceHolder 1"/>
          <p:cNvSpPr>
            <a:spLocks noGrp="1"/>
          </p:cNvSpPr>
          <p:nvPr>
            <p:ph type="title"/>
          </p:nvPr>
        </p:nvSpPr>
        <p:spPr>
          <a:xfrm>
            <a:off x="683280" y="31608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2154" name="Rectangle 7_15"/>
          <p:cNvSpPr/>
          <p:nvPr/>
        </p:nvSpPr>
        <p:spPr>
          <a:xfrm>
            <a:off x="22320" y="76032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2155" name="Rectangle 6_15"/>
          <p:cNvSpPr/>
          <p:nvPr/>
        </p:nvSpPr>
        <p:spPr>
          <a:xfrm>
            <a:off x="10800000" y="129996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5"/>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pic>
        <p:nvPicPr>
          <p:cNvPr id="2156" name="Image 19" descr=""/>
          <p:cNvPicPr/>
          <p:nvPr/>
        </p:nvPicPr>
        <p:blipFill>
          <a:blip r:embed="rId6"/>
          <a:stretch/>
        </p:blipFill>
        <p:spPr>
          <a:xfrm>
            <a:off x="6685200" y="104760"/>
            <a:ext cx="2482200" cy="1377720"/>
          </a:xfrm>
          <a:prstGeom prst="rect">
            <a:avLst/>
          </a:prstGeom>
          <a:ln w="0">
            <a:noFill/>
          </a:ln>
        </p:spPr>
      </p:pic>
    </p:spTree>
  </p:cSld>
  <mc:AlternateContent>
    <mc:Choice Requires="p14">
      <p:transition spd="slow" p14:dur="2000"/>
    </mc:Choice>
    <mc:Fallback>
      <p:transition spd="slow"/>
    </mc:Fallback>
  </mc:AlternateContent>
</p:sld>
</file>

<file path=ppt/slides/slide1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57" name="Ellipse 3"/>
          <p:cNvSpPr/>
          <p:nvPr/>
        </p:nvSpPr>
        <p:spPr>
          <a:xfrm>
            <a:off x="3930480" y="1305360"/>
            <a:ext cx="5258880" cy="5022360"/>
          </a:xfrm>
          <a:prstGeom prst="ellipse">
            <a:avLst/>
          </a:prstGeom>
          <a:no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pic>
        <p:nvPicPr>
          <p:cNvPr id="2158" name="Image 88" descr=""/>
          <p:cNvPicPr/>
          <p:nvPr/>
        </p:nvPicPr>
        <p:blipFill>
          <a:blip r:embed="rId1"/>
          <a:stretch/>
        </p:blipFill>
        <p:spPr>
          <a:xfrm>
            <a:off x="9648720" y="1610640"/>
            <a:ext cx="2468160" cy="1372320"/>
          </a:xfrm>
          <a:prstGeom prst="rect">
            <a:avLst/>
          </a:prstGeom>
          <a:ln w="0">
            <a:noFill/>
          </a:ln>
        </p:spPr>
      </p:pic>
      <p:sp>
        <p:nvSpPr>
          <p:cNvPr id="2159" name="PlaceHolder 1"/>
          <p:cNvSpPr>
            <a:spLocks noGrp="1"/>
          </p:cNvSpPr>
          <p:nvPr>
            <p:ph type="title"/>
          </p:nvPr>
        </p:nvSpPr>
        <p:spPr>
          <a:xfrm>
            <a:off x="683280" y="315000"/>
            <a:ext cx="8244720" cy="694080"/>
          </a:xfrm>
          <a:prstGeom prst="rect">
            <a:avLst/>
          </a:prstGeom>
          <a:noFill/>
          <a:ln w="0">
            <a:noFill/>
          </a:ln>
        </p:spPr>
        <p:txBody>
          <a:bodyPr lIns="91440" rIns="91440" tIns="45720" bIns="45720" anchor="t">
            <a:noAutofit/>
          </a:bodyPr>
          <a:p>
            <a:pPr indent="0">
              <a:lnSpc>
                <a:spcPct val="90000"/>
              </a:lnSpc>
              <a:buNone/>
            </a:pPr>
            <a:r>
              <a:rPr b="1" lang="fr-FR" sz="2400" spc="-1" strike="noStrike">
                <a:solidFill>
                  <a:srgbClr val="ffa300"/>
                </a:solidFill>
                <a:latin typeface="Calibri"/>
              </a:rPr>
              <a:t>Exemple de représentation – ACV d’un Jean</a:t>
            </a:r>
            <a:endParaRPr b="0" lang="en-US" sz="2400" spc="-1" strike="noStrike">
              <a:solidFill>
                <a:srgbClr val="000000"/>
              </a:solidFill>
              <a:latin typeface="Calibri"/>
            </a:endParaRPr>
          </a:p>
        </p:txBody>
      </p:sp>
      <p:grpSp>
        <p:nvGrpSpPr>
          <p:cNvPr id="2160" name="Groupe 85"/>
          <p:cNvGrpSpPr/>
          <p:nvPr/>
        </p:nvGrpSpPr>
        <p:grpSpPr>
          <a:xfrm>
            <a:off x="5475600" y="5409000"/>
            <a:ext cx="2342520" cy="1426320"/>
            <a:chOff x="5475600" y="5409000"/>
            <a:chExt cx="2342520" cy="1426320"/>
          </a:xfrm>
        </p:grpSpPr>
        <p:sp>
          <p:nvSpPr>
            <p:cNvPr id="2161" name="Ellipse 9"/>
            <p:cNvSpPr/>
            <p:nvPr/>
          </p:nvSpPr>
          <p:spPr>
            <a:xfrm>
              <a:off x="6378480" y="5409000"/>
              <a:ext cx="1439640" cy="1223640"/>
            </a:xfrm>
            <a:prstGeom prst="ellipse">
              <a:avLst/>
            </a:prstGeom>
            <a:solidFill>
              <a:srgbClr val="000000"/>
            </a:solid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sp>
          <p:nvSpPr>
            <p:cNvPr id="2162" name="ZoneTexte 91"/>
            <p:cNvSpPr/>
            <p:nvPr/>
          </p:nvSpPr>
          <p:spPr>
            <a:xfrm>
              <a:off x="5475600" y="6318000"/>
              <a:ext cx="1387080" cy="5173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400" spc="-1" strike="noStrike">
                  <a:solidFill>
                    <a:srgbClr val="ffffff"/>
                  </a:solidFill>
                  <a:latin typeface="Calibri"/>
                </a:rPr>
                <a:t>Traitement </a:t>
              </a:r>
              <a:br>
                <a:rPr sz="1400"/>
              </a:br>
              <a:r>
                <a:rPr b="0" lang="fr-FR" sz="1400" spc="-1" strike="noStrike">
                  <a:solidFill>
                    <a:srgbClr val="ffffff"/>
                  </a:solidFill>
                  <a:latin typeface="Calibri"/>
                </a:rPr>
                <a:t>du pantalon</a:t>
              </a:r>
              <a:endParaRPr b="0" lang="fr-FR" sz="1400" spc="-1" strike="noStrike">
                <a:solidFill>
                  <a:srgbClr val="ffffff"/>
                </a:solidFill>
                <a:latin typeface="Arial"/>
              </a:endParaRPr>
            </a:p>
          </p:txBody>
        </p:sp>
      </p:grpSp>
      <p:grpSp>
        <p:nvGrpSpPr>
          <p:cNvPr id="2163" name="Groupe 92"/>
          <p:cNvGrpSpPr/>
          <p:nvPr/>
        </p:nvGrpSpPr>
        <p:grpSpPr>
          <a:xfrm>
            <a:off x="2778120" y="3465720"/>
            <a:ext cx="1441080" cy="1527840"/>
            <a:chOff x="2778120" y="3465720"/>
            <a:chExt cx="1441080" cy="1527840"/>
          </a:xfrm>
        </p:grpSpPr>
        <p:sp>
          <p:nvSpPr>
            <p:cNvPr id="2164" name="Ellipse 11"/>
            <p:cNvSpPr/>
            <p:nvPr/>
          </p:nvSpPr>
          <p:spPr>
            <a:xfrm>
              <a:off x="2778120" y="3465720"/>
              <a:ext cx="1441080" cy="1223640"/>
            </a:xfrm>
            <a:prstGeom prst="ellipse">
              <a:avLst/>
            </a:prstGeom>
            <a:solidFill>
              <a:srgbClr val="000000"/>
            </a:solid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sp>
          <p:nvSpPr>
            <p:cNvPr id="2165" name="ZoneTexte 94"/>
            <p:cNvSpPr/>
            <p:nvPr/>
          </p:nvSpPr>
          <p:spPr>
            <a:xfrm>
              <a:off x="2850480" y="4689720"/>
              <a:ext cx="1259640" cy="3038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lang="fr-FR" sz="1400" spc="-1" strike="noStrike">
                  <a:solidFill>
                    <a:srgbClr val="ffffff"/>
                  </a:solidFill>
                  <a:latin typeface="Calibri"/>
                </a:rPr>
                <a:t>Fin de Vie</a:t>
              </a:r>
              <a:endParaRPr b="0" lang="fr-FR" sz="1400" spc="-1" strike="noStrike">
                <a:solidFill>
                  <a:srgbClr val="ffffff"/>
                </a:solidFill>
                <a:latin typeface="Arial"/>
              </a:endParaRPr>
            </a:p>
          </p:txBody>
        </p:sp>
        <p:sp>
          <p:nvSpPr>
            <p:cNvPr id="2166" name="Ellipse 95"/>
            <p:cNvSpPr/>
            <p:nvPr/>
          </p:nvSpPr>
          <p:spPr>
            <a:xfrm>
              <a:off x="3427200" y="3826080"/>
              <a:ext cx="301320" cy="275760"/>
            </a:xfrm>
            <a:prstGeom prst="ellipse">
              <a:avLst/>
            </a:prstGeom>
            <a:solidFill>
              <a:srgbClr val="80808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grpSp>
      <p:grpSp>
        <p:nvGrpSpPr>
          <p:cNvPr id="2167" name="Groupe 96"/>
          <p:cNvGrpSpPr/>
          <p:nvPr/>
        </p:nvGrpSpPr>
        <p:grpSpPr>
          <a:xfrm>
            <a:off x="2539080" y="1780560"/>
            <a:ext cx="2543760" cy="1388160"/>
            <a:chOff x="2539080" y="1780560"/>
            <a:chExt cx="2543760" cy="1388160"/>
          </a:xfrm>
        </p:grpSpPr>
        <p:sp>
          <p:nvSpPr>
            <p:cNvPr id="2168" name="Ellipse 4"/>
            <p:cNvSpPr/>
            <p:nvPr/>
          </p:nvSpPr>
          <p:spPr>
            <a:xfrm>
              <a:off x="3643200" y="1780560"/>
              <a:ext cx="1439640" cy="1223640"/>
            </a:xfrm>
            <a:prstGeom prst="ellipse">
              <a:avLst/>
            </a:prstGeom>
            <a:solidFill>
              <a:srgbClr val="000000"/>
            </a:solid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sp>
          <p:nvSpPr>
            <p:cNvPr id="2169" name="ZoneTexte 98"/>
            <p:cNvSpPr/>
            <p:nvPr/>
          </p:nvSpPr>
          <p:spPr>
            <a:xfrm>
              <a:off x="2539080" y="2864880"/>
              <a:ext cx="1690200" cy="3038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400" spc="-1" strike="noStrike">
                  <a:solidFill>
                    <a:srgbClr val="ffffff"/>
                  </a:solidFill>
                  <a:latin typeface="Calibri"/>
                </a:rPr>
                <a:t>Culture du coton</a:t>
              </a:r>
              <a:endParaRPr b="0" lang="fr-FR" sz="1400" spc="-1" strike="noStrike">
                <a:solidFill>
                  <a:srgbClr val="ffffff"/>
                </a:solidFill>
                <a:latin typeface="Arial"/>
              </a:endParaRPr>
            </a:p>
          </p:txBody>
        </p:sp>
        <p:sp>
          <p:nvSpPr>
            <p:cNvPr id="2170" name="Ellipse 99"/>
            <p:cNvSpPr/>
            <p:nvPr/>
          </p:nvSpPr>
          <p:spPr>
            <a:xfrm>
              <a:off x="3714480" y="2313360"/>
              <a:ext cx="518760" cy="474480"/>
            </a:xfrm>
            <a:prstGeom prst="ellipse">
              <a:avLst/>
            </a:prstGeom>
            <a:solidFill>
              <a:srgbClr val="a9d18e"/>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71" name="Ellipse 33"/>
            <p:cNvSpPr/>
            <p:nvPr/>
          </p:nvSpPr>
          <p:spPr>
            <a:xfrm>
              <a:off x="4197600" y="2507400"/>
              <a:ext cx="517320" cy="474480"/>
            </a:xfrm>
            <a:prstGeom prst="ellipse">
              <a:avLst/>
            </a:prstGeom>
            <a:solidFill>
              <a:srgbClr val="00b0f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72" name="Ellipse 35"/>
            <p:cNvSpPr/>
            <p:nvPr/>
          </p:nvSpPr>
          <p:spPr>
            <a:xfrm>
              <a:off x="3859200" y="2026080"/>
              <a:ext cx="215640" cy="196560"/>
            </a:xfrm>
            <a:prstGeom prst="ellipse">
              <a:avLst/>
            </a:prstGeom>
            <a:solidFill>
              <a:srgbClr val="ffc0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73" name="Ellipse 36"/>
            <p:cNvSpPr/>
            <p:nvPr/>
          </p:nvSpPr>
          <p:spPr>
            <a:xfrm>
              <a:off x="4219560" y="2026080"/>
              <a:ext cx="215640" cy="196560"/>
            </a:xfrm>
            <a:prstGeom prst="ellipse">
              <a:avLst/>
            </a:prstGeom>
            <a:solidFill>
              <a:srgbClr val="ffff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74" name="Ellipse 37"/>
            <p:cNvSpPr/>
            <p:nvPr/>
          </p:nvSpPr>
          <p:spPr>
            <a:xfrm>
              <a:off x="4578120" y="2313360"/>
              <a:ext cx="215640" cy="198000"/>
            </a:xfrm>
            <a:prstGeom prst="ellipse">
              <a:avLst/>
            </a:prstGeom>
            <a:solidFill>
              <a:srgbClr val="1eb425"/>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75" name="Ellipse 38"/>
            <p:cNvSpPr/>
            <p:nvPr/>
          </p:nvSpPr>
          <p:spPr>
            <a:xfrm>
              <a:off x="4492440" y="1881360"/>
              <a:ext cx="85320" cy="78840"/>
            </a:xfrm>
            <a:prstGeom prst="ellipse">
              <a:avLst/>
            </a:prstGeom>
            <a:solidFill>
              <a:srgbClr val="cc0000"/>
            </a:solidFill>
            <a:ln w="9360">
              <a:noFill/>
            </a:ln>
          </p:spPr>
          <p:style>
            <a:lnRef idx="0"/>
            <a:fillRef idx="0"/>
            <a:effectRef idx="0"/>
            <a:fontRef idx="minor"/>
          </p:style>
          <p:txBody>
            <a:bodyPr wrap="none" lIns="90000" rIns="90000" tIns="9000" bIns="9000" anchor="t">
              <a:spAutoFit/>
            </a:bodyPr>
            <a:p>
              <a:endParaRPr b="0" lang="fr-FR" sz="1800" spc="-1" strike="noStrike">
                <a:solidFill>
                  <a:srgbClr val="ffffff"/>
                </a:solidFill>
                <a:latin typeface="Arial"/>
              </a:endParaRPr>
            </a:p>
          </p:txBody>
        </p:sp>
        <p:sp>
          <p:nvSpPr>
            <p:cNvPr id="2176" name="Ellipse 105"/>
            <p:cNvSpPr/>
            <p:nvPr/>
          </p:nvSpPr>
          <p:spPr>
            <a:xfrm>
              <a:off x="4645080" y="2034000"/>
              <a:ext cx="85320" cy="78840"/>
            </a:xfrm>
            <a:prstGeom prst="ellipse">
              <a:avLst/>
            </a:prstGeom>
            <a:solidFill>
              <a:srgbClr val="ffffff"/>
            </a:solidFill>
            <a:ln w="9360">
              <a:noFill/>
            </a:ln>
          </p:spPr>
          <p:style>
            <a:lnRef idx="0"/>
            <a:fillRef idx="0"/>
            <a:effectRef idx="0"/>
            <a:fontRef idx="minor"/>
          </p:style>
          <p:txBody>
            <a:bodyPr wrap="none" lIns="90000" rIns="90000" tIns="9000" bIns="9000" anchor="t">
              <a:spAutoFit/>
            </a:bodyPr>
            <a:p>
              <a:endParaRPr b="0" lang="fr-FR" sz="1800" spc="-1" strike="noStrike">
                <a:solidFill>
                  <a:srgbClr val="000000"/>
                </a:solidFill>
                <a:latin typeface="Arial"/>
              </a:endParaRPr>
            </a:p>
          </p:txBody>
        </p:sp>
      </p:grpSp>
      <p:grpSp>
        <p:nvGrpSpPr>
          <p:cNvPr id="2177" name="Groupe 106"/>
          <p:cNvGrpSpPr/>
          <p:nvPr/>
        </p:nvGrpSpPr>
        <p:grpSpPr>
          <a:xfrm>
            <a:off x="699480" y="1078560"/>
            <a:ext cx="1954440" cy="3175200"/>
            <a:chOff x="699480" y="1078560"/>
            <a:chExt cx="1954440" cy="3175200"/>
          </a:xfrm>
        </p:grpSpPr>
        <p:sp>
          <p:nvSpPr>
            <p:cNvPr id="2178" name="Ellipse 107"/>
            <p:cNvSpPr/>
            <p:nvPr/>
          </p:nvSpPr>
          <p:spPr>
            <a:xfrm>
              <a:off x="699480" y="1078560"/>
              <a:ext cx="287640" cy="287640"/>
            </a:xfrm>
            <a:prstGeom prst="ellipse">
              <a:avLst/>
            </a:prstGeom>
            <a:solidFill>
              <a:srgbClr val="ffffff"/>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79" name="ZoneTexte 108"/>
            <p:cNvSpPr/>
            <p:nvPr/>
          </p:nvSpPr>
          <p:spPr>
            <a:xfrm>
              <a:off x="965160" y="110880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Conso d’Energie</a:t>
              </a:r>
              <a:endParaRPr b="0" lang="fr-FR" sz="1200" spc="-1" strike="noStrike">
                <a:solidFill>
                  <a:srgbClr val="ffffff"/>
                </a:solidFill>
                <a:latin typeface="Arial"/>
              </a:endParaRPr>
            </a:p>
          </p:txBody>
        </p:sp>
        <p:sp>
          <p:nvSpPr>
            <p:cNvPr id="2180" name="Ellipse 45"/>
            <p:cNvSpPr/>
            <p:nvPr/>
          </p:nvSpPr>
          <p:spPr>
            <a:xfrm>
              <a:off x="699480" y="1471320"/>
              <a:ext cx="287640" cy="287640"/>
            </a:xfrm>
            <a:prstGeom prst="ellipse">
              <a:avLst/>
            </a:prstGeom>
            <a:solidFill>
              <a:srgbClr val="ffc0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81" name="ZoneTexte 110"/>
            <p:cNvSpPr/>
            <p:nvPr/>
          </p:nvSpPr>
          <p:spPr>
            <a:xfrm>
              <a:off x="965160" y="150084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C. Climatique</a:t>
              </a:r>
              <a:endParaRPr b="0" lang="fr-FR" sz="1200" spc="-1" strike="noStrike">
                <a:solidFill>
                  <a:srgbClr val="ffffff"/>
                </a:solidFill>
                <a:latin typeface="Arial"/>
              </a:endParaRPr>
            </a:p>
          </p:txBody>
        </p:sp>
        <p:sp>
          <p:nvSpPr>
            <p:cNvPr id="2182" name="Ellipse 48"/>
            <p:cNvSpPr/>
            <p:nvPr/>
          </p:nvSpPr>
          <p:spPr>
            <a:xfrm>
              <a:off x="699480" y="1895040"/>
              <a:ext cx="287640" cy="287640"/>
            </a:xfrm>
            <a:prstGeom prst="ellipse">
              <a:avLst/>
            </a:prstGeom>
            <a:solidFill>
              <a:srgbClr val="ffff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83" name="ZoneTexte 112"/>
            <p:cNvSpPr/>
            <p:nvPr/>
          </p:nvSpPr>
          <p:spPr>
            <a:xfrm>
              <a:off x="965160" y="192456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Dest. Ozone</a:t>
              </a:r>
              <a:endParaRPr b="0" lang="fr-FR" sz="1200" spc="-1" strike="noStrike">
                <a:solidFill>
                  <a:srgbClr val="ffffff"/>
                </a:solidFill>
                <a:latin typeface="Arial"/>
              </a:endParaRPr>
            </a:p>
          </p:txBody>
        </p:sp>
        <p:sp>
          <p:nvSpPr>
            <p:cNvPr id="2184" name="Ellipse 51"/>
            <p:cNvSpPr/>
            <p:nvPr/>
          </p:nvSpPr>
          <p:spPr>
            <a:xfrm>
              <a:off x="699480" y="2317320"/>
              <a:ext cx="287640" cy="287640"/>
            </a:xfrm>
            <a:prstGeom prst="ellipse">
              <a:avLst/>
            </a:prstGeom>
            <a:solidFill>
              <a:srgbClr val="ff00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85" name="ZoneTexte 114"/>
            <p:cNvSpPr/>
            <p:nvPr/>
          </p:nvSpPr>
          <p:spPr>
            <a:xfrm>
              <a:off x="965160" y="234684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Tox. Humaine</a:t>
              </a:r>
              <a:endParaRPr b="0" lang="fr-FR" sz="1200" spc="-1" strike="noStrike">
                <a:solidFill>
                  <a:srgbClr val="ffffff"/>
                </a:solidFill>
                <a:latin typeface="Arial"/>
              </a:endParaRPr>
            </a:p>
          </p:txBody>
        </p:sp>
        <p:sp>
          <p:nvSpPr>
            <p:cNvPr id="2186" name="Ellipse 115"/>
            <p:cNvSpPr/>
            <p:nvPr/>
          </p:nvSpPr>
          <p:spPr>
            <a:xfrm>
              <a:off x="699480" y="2740680"/>
              <a:ext cx="287640" cy="287640"/>
            </a:xfrm>
            <a:prstGeom prst="ellipse">
              <a:avLst/>
            </a:prstGeom>
            <a:solidFill>
              <a:srgbClr val="a9d18e"/>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87" name="ZoneTexte 116"/>
            <p:cNvSpPr/>
            <p:nvPr/>
          </p:nvSpPr>
          <p:spPr>
            <a:xfrm>
              <a:off x="965160" y="277092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EcoTox  Aqua.</a:t>
              </a:r>
              <a:endParaRPr b="0" lang="fr-FR" sz="1200" spc="-1" strike="noStrike">
                <a:solidFill>
                  <a:srgbClr val="ffffff"/>
                </a:solidFill>
                <a:latin typeface="Arial"/>
              </a:endParaRPr>
            </a:p>
          </p:txBody>
        </p:sp>
        <p:sp>
          <p:nvSpPr>
            <p:cNvPr id="2188" name="Ellipse 57"/>
            <p:cNvSpPr/>
            <p:nvPr/>
          </p:nvSpPr>
          <p:spPr>
            <a:xfrm>
              <a:off x="699480" y="3163680"/>
              <a:ext cx="287640" cy="287640"/>
            </a:xfrm>
            <a:prstGeom prst="ellipse">
              <a:avLst/>
            </a:prstGeom>
            <a:solidFill>
              <a:srgbClr val="00b05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89" name="ZoneTexte 118"/>
            <p:cNvSpPr/>
            <p:nvPr/>
          </p:nvSpPr>
          <p:spPr>
            <a:xfrm>
              <a:off x="965160" y="319320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Eutrophisation</a:t>
              </a:r>
              <a:endParaRPr b="0" lang="fr-FR" sz="1200" spc="-1" strike="noStrike">
                <a:solidFill>
                  <a:srgbClr val="ffffff"/>
                </a:solidFill>
                <a:latin typeface="Arial"/>
              </a:endParaRPr>
            </a:p>
          </p:txBody>
        </p:sp>
        <p:sp>
          <p:nvSpPr>
            <p:cNvPr id="2190" name="Ellipse 60"/>
            <p:cNvSpPr/>
            <p:nvPr/>
          </p:nvSpPr>
          <p:spPr>
            <a:xfrm>
              <a:off x="699480" y="3557160"/>
              <a:ext cx="287640" cy="287640"/>
            </a:xfrm>
            <a:prstGeom prst="ellipse">
              <a:avLst/>
            </a:prstGeom>
            <a:solidFill>
              <a:srgbClr val="00b0f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91" name="ZoneTexte 120"/>
            <p:cNvSpPr/>
            <p:nvPr/>
          </p:nvSpPr>
          <p:spPr>
            <a:xfrm>
              <a:off x="965160" y="358668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Conso d’eau.</a:t>
              </a:r>
              <a:endParaRPr b="0" lang="fr-FR" sz="1200" spc="-1" strike="noStrike">
                <a:solidFill>
                  <a:srgbClr val="ffffff"/>
                </a:solidFill>
                <a:latin typeface="Arial"/>
              </a:endParaRPr>
            </a:p>
          </p:txBody>
        </p:sp>
        <p:sp>
          <p:nvSpPr>
            <p:cNvPr id="2192" name="Ellipse 121"/>
            <p:cNvSpPr/>
            <p:nvPr/>
          </p:nvSpPr>
          <p:spPr>
            <a:xfrm>
              <a:off x="699480" y="3950280"/>
              <a:ext cx="287640" cy="287640"/>
            </a:xfrm>
            <a:prstGeom prst="ellipse">
              <a:avLst/>
            </a:prstGeom>
            <a:solidFill>
              <a:srgbClr val="80808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93" name="ZoneTexte 122"/>
            <p:cNvSpPr/>
            <p:nvPr/>
          </p:nvSpPr>
          <p:spPr>
            <a:xfrm>
              <a:off x="965160" y="398052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Déchets Banals</a:t>
              </a:r>
              <a:endParaRPr b="0" lang="fr-FR" sz="1200" spc="-1" strike="noStrike">
                <a:solidFill>
                  <a:srgbClr val="ffffff"/>
                </a:solidFill>
                <a:latin typeface="Arial"/>
              </a:endParaRPr>
            </a:p>
          </p:txBody>
        </p:sp>
      </p:grpSp>
      <p:grpSp>
        <p:nvGrpSpPr>
          <p:cNvPr id="2194" name="Groupe 129"/>
          <p:cNvGrpSpPr/>
          <p:nvPr/>
        </p:nvGrpSpPr>
        <p:grpSpPr>
          <a:xfrm>
            <a:off x="7459200" y="1089360"/>
            <a:ext cx="2124000" cy="1240560"/>
            <a:chOff x="7459200" y="1089360"/>
            <a:chExt cx="2124000" cy="1240560"/>
          </a:xfrm>
        </p:grpSpPr>
        <p:sp>
          <p:nvSpPr>
            <p:cNvPr id="2195" name="Ellipse 6"/>
            <p:cNvSpPr/>
            <p:nvPr/>
          </p:nvSpPr>
          <p:spPr>
            <a:xfrm>
              <a:off x="7459200" y="1089360"/>
              <a:ext cx="1516680" cy="1223640"/>
            </a:xfrm>
            <a:prstGeom prst="ellipse">
              <a:avLst/>
            </a:prstGeom>
            <a:solidFill>
              <a:srgbClr val="000000"/>
            </a:solid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sp>
          <p:nvSpPr>
            <p:cNvPr id="2196" name="ZoneTexte 131"/>
            <p:cNvSpPr/>
            <p:nvPr/>
          </p:nvSpPr>
          <p:spPr>
            <a:xfrm>
              <a:off x="8711280" y="2026080"/>
              <a:ext cx="871920" cy="3038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400" spc="-1" strike="noStrike">
                  <a:solidFill>
                    <a:srgbClr val="ffffff"/>
                  </a:solidFill>
                  <a:latin typeface="Calibri"/>
                </a:rPr>
                <a:t>Tissage</a:t>
              </a:r>
              <a:endParaRPr b="0" lang="fr-FR" sz="1400" spc="-1" strike="noStrike">
                <a:solidFill>
                  <a:srgbClr val="ffffff"/>
                </a:solidFill>
                <a:latin typeface="Arial"/>
              </a:endParaRPr>
            </a:p>
          </p:txBody>
        </p:sp>
        <p:sp>
          <p:nvSpPr>
            <p:cNvPr id="2197" name="Ellipse 68"/>
            <p:cNvSpPr/>
            <p:nvPr/>
          </p:nvSpPr>
          <p:spPr>
            <a:xfrm>
              <a:off x="7990920" y="1233720"/>
              <a:ext cx="227520" cy="196560"/>
            </a:xfrm>
            <a:prstGeom prst="ellipse">
              <a:avLst/>
            </a:prstGeom>
            <a:solidFill>
              <a:srgbClr val="ffffff"/>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98" name="Ellipse 69"/>
            <p:cNvSpPr/>
            <p:nvPr/>
          </p:nvSpPr>
          <p:spPr>
            <a:xfrm>
              <a:off x="8521560" y="1305000"/>
              <a:ext cx="227160" cy="198000"/>
            </a:xfrm>
            <a:prstGeom prst="ellipse">
              <a:avLst/>
            </a:prstGeom>
            <a:solidFill>
              <a:srgbClr val="ff99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199" name="Ellipse 70"/>
            <p:cNvSpPr/>
            <p:nvPr/>
          </p:nvSpPr>
          <p:spPr>
            <a:xfrm>
              <a:off x="8312400" y="1538640"/>
              <a:ext cx="227160" cy="196560"/>
            </a:xfrm>
            <a:prstGeom prst="ellipse">
              <a:avLst/>
            </a:prstGeom>
            <a:solidFill>
              <a:srgbClr val="ffff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00" name="Ellipse 71"/>
            <p:cNvSpPr/>
            <p:nvPr/>
          </p:nvSpPr>
          <p:spPr>
            <a:xfrm>
              <a:off x="7899120" y="1521000"/>
              <a:ext cx="91440" cy="78840"/>
            </a:xfrm>
            <a:prstGeom prst="ellipse">
              <a:avLst/>
            </a:prstGeom>
            <a:solidFill>
              <a:srgbClr val="00b050"/>
            </a:solidFill>
            <a:ln w="9360">
              <a:noFill/>
            </a:ln>
          </p:spPr>
          <p:style>
            <a:lnRef idx="0"/>
            <a:fillRef idx="0"/>
            <a:effectRef idx="0"/>
            <a:fontRef idx="minor"/>
          </p:style>
          <p:txBody>
            <a:bodyPr wrap="none" lIns="90000" rIns="90000" tIns="9000" bIns="9000" anchor="t">
              <a:spAutoFit/>
            </a:bodyPr>
            <a:p>
              <a:endParaRPr b="0" lang="fr-FR" sz="1800" spc="-1" strike="noStrike">
                <a:solidFill>
                  <a:srgbClr val="000000"/>
                </a:solidFill>
                <a:latin typeface="Arial"/>
              </a:endParaRPr>
            </a:p>
          </p:txBody>
        </p:sp>
        <p:sp>
          <p:nvSpPr>
            <p:cNvPr id="2201" name="Ellipse 72"/>
            <p:cNvSpPr/>
            <p:nvPr/>
          </p:nvSpPr>
          <p:spPr>
            <a:xfrm>
              <a:off x="8597520" y="1873800"/>
              <a:ext cx="91440" cy="78840"/>
            </a:xfrm>
            <a:prstGeom prst="ellipse">
              <a:avLst/>
            </a:prstGeom>
            <a:solidFill>
              <a:srgbClr val="ff0000"/>
            </a:solidFill>
            <a:ln w="9360">
              <a:noFill/>
            </a:ln>
          </p:spPr>
          <p:style>
            <a:lnRef idx="0"/>
            <a:fillRef idx="0"/>
            <a:effectRef idx="0"/>
            <a:fontRef idx="minor"/>
          </p:style>
          <p:txBody>
            <a:bodyPr wrap="none" lIns="90000" rIns="90000" tIns="9000" bIns="9000" anchor="t">
              <a:spAutoFit/>
            </a:bodyPr>
            <a:p>
              <a:endParaRPr b="0" lang="fr-FR" sz="1800" spc="-1" strike="noStrike">
                <a:solidFill>
                  <a:srgbClr val="000000"/>
                </a:solidFill>
                <a:latin typeface="Arial"/>
              </a:endParaRPr>
            </a:p>
          </p:txBody>
        </p:sp>
      </p:grpSp>
      <p:grpSp>
        <p:nvGrpSpPr>
          <p:cNvPr id="2202" name="Groupe 137"/>
          <p:cNvGrpSpPr/>
          <p:nvPr/>
        </p:nvGrpSpPr>
        <p:grpSpPr>
          <a:xfrm>
            <a:off x="8610480" y="2673720"/>
            <a:ext cx="2361960" cy="1579320"/>
            <a:chOff x="8610480" y="2673720"/>
            <a:chExt cx="2361960" cy="1579320"/>
          </a:xfrm>
        </p:grpSpPr>
        <p:sp>
          <p:nvSpPr>
            <p:cNvPr id="2203" name="Ellipse 7"/>
            <p:cNvSpPr/>
            <p:nvPr/>
          </p:nvSpPr>
          <p:spPr>
            <a:xfrm>
              <a:off x="8610480" y="2673720"/>
              <a:ext cx="1441080" cy="1223640"/>
            </a:xfrm>
            <a:prstGeom prst="ellipse">
              <a:avLst/>
            </a:prstGeom>
            <a:solidFill>
              <a:srgbClr val="000000"/>
            </a:solid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sp>
          <p:nvSpPr>
            <p:cNvPr id="2204" name="ZoneTexte 139"/>
            <p:cNvSpPr/>
            <p:nvPr/>
          </p:nvSpPr>
          <p:spPr>
            <a:xfrm>
              <a:off x="9282240" y="3949200"/>
              <a:ext cx="1690200" cy="3038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400" spc="-1" strike="noStrike">
                  <a:solidFill>
                    <a:srgbClr val="ffffff"/>
                  </a:solidFill>
                  <a:latin typeface="Calibri"/>
                </a:rPr>
                <a:t>Ennoblissement</a:t>
              </a:r>
              <a:endParaRPr b="0" lang="fr-FR" sz="1400" spc="-1" strike="noStrike">
                <a:solidFill>
                  <a:srgbClr val="ffffff"/>
                </a:solidFill>
                <a:latin typeface="Arial"/>
              </a:endParaRPr>
            </a:p>
          </p:txBody>
        </p:sp>
        <p:sp>
          <p:nvSpPr>
            <p:cNvPr id="2205" name="Ellipse 73"/>
            <p:cNvSpPr/>
            <p:nvPr/>
          </p:nvSpPr>
          <p:spPr>
            <a:xfrm>
              <a:off x="9624960" y="3034080"/>
              <a:ext cx="215640" cy="196560"/>
            </a:xfrm>
            <a:prstGeom prst="ellipse">
              <a:avLst/>
            </a:prstGeom>
            <a:solidFill>
              <a:srgbClr val="00b05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06" name="Ellipse 74"/>
            <p:cNvSpPr/>
            <p:nvPr/>
          </p:nvSpPr>
          <p:spPr>
            <a:xfrm>
              <a:off x="9426600" y="3265920"/>
              <a:ext cx="215640" cy="198000"/>
            </a:xfrm>
            <a:prstGeom prst="ellipse">
              <a:avLst/>
            </a:prstGeom>
            <a:solidFill>
              <a:srgbClr val="ffff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07" name="Ellipse 75"/>
            <p:cNvSpPr/>
            <p:nvPr/>
          </p:nvSpPr>
          <p:spPr>
            <a:xfrm>
              <a:off x="9186840" y="3402360"/>
              <a:ext cx="87120" cy="78840"/>
            </a:xfrm>
            <a:prstGeom prst="ellipse">
              <a:avLst/>
            </a:prstGeom>
            <a:solidFill>
              <a:srgbClr val="ffc000"/>
            </a:solidFill>
            <a:ln w="9360">
              <a:noFill/>
            </a:ln>
          </p:spPr>
          <p:style>
            <a:lnRef idx="0"/>
            <a:fillRef idx="0"/>
            <a:effectRef idx="0"/>
            <a:fontRef idx="minor"/>
          </p:style>
          <p:txBody>
            <a:bodyPr wrap="none" lIns="90000" rIns="90000" tIns="9000" bIns="9000" anchor="t">
              <a:spAutoFit/>
            </a:bodyPr>
            <a:p>
              <a:endParaRPr b="0" lang="fr-FR" sz="1800" spc="-1" strike="noStrike">
                <a:solidFill>
                  <a:srgbClr val="000000"/>
                </a:solidFill>
                <a:latin typeface="Arial"/>
              </a:endParaRPr>
            </a:p>
          </p:txBody>
        </p:sp>
      </p:grpSp>
      <p:grpSp>
        <p:nvGrpSpPr>
          <p:cNvPr id="2208" name="Groupe 143"/>
          <p:cNvGrpSpPr/>
          <p:nvPr/>
        </p:nvGrpSpPr>
        <p:grpSpPr>
          <a:xfrm>
            <a:off x="8408880" y="4750920"/>
            <a:ext cx="1439640" cy="1544760"/>
            <a:chOff x="8408880" y="4750920"/>
            <a:chExt cx="1439640" cy="1544760"/>
          </a:xfrm>
        </p:grpSpPr>
        <p:sp>
          <p:nvSpPr>
            <p:cNvPr id="2209" name="Ellipse 8"/>
            <p:cNvSpPr/>
            <p:nvPr/>
          </p:nvSpPr>
          <p:spPr>
            <a:xfrm>
              <a:off x="8408880" y="4750920"/>
              <a:ext cx="1439640" cy="1223640"/>
            </a:xfrm>
            <a:prstGeom prst="ellipse">
              <a:avLst/>
            </a:prstGeom>
            <a:solidFill>
              <a:srgbClr val="000000"/>
            </a:solid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sp>
          <p:nvSpPr>
            <p:cNvPr id="2210" name="ZoneTexte 145"/>
            <p:cNvSpPr/>
            <p:nvPr/>
          </p:nvSpPr>
          <p:spPr>
            <a:xfrm>
              <a:off x="8602560" y="6006960"/>
              <a:ext cx="1115640" cy="288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300" spc="-1" strike="noStrike">
                  <a:solidFill>
                    <a:srgbClr val="ffffff"/>
                  </a:solidFill>
                  <a:latin typeface="Calibri"/>
                </a:rPr>
                <a:t>Confection</a:t>
              </a:r>
              <a:endParaRPr b="0" lang="fr-FR" sz="1300" spc="-1" strike="noStrike">
                <a:solidFill>
                  <a:srgbClr val="ffffff"/>
                </a:solidFill>
                <a:latin typeface="Arial"/>
              </a:endParaRPr>
            </a:p>
          </p:txBody>
        </p:sp>
        <p:sp>
          <p:nvSpPr>
            <p:cNvPr id="2211" name="Ellipse 76"/>
            <p:cNvSpPr/>
            <p:nvPr/>
          </p:nvSpPr>
          <p:spPr>
            <a:xfrm>
              <a:off x="9345600" y="5055840"/>
              <a:ext cx="215640" cy="198000"/>
            </a:xfrm>
            <a:prstGeom prst="ellipse">
              <a:avLst/>
            </a:prstGeom>
            <a:solidFill>
              <a:srgbClr val="ff00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grpSp>
      <p:grpSp>
        <p:nvGrpSpPr>
          <p:cNvPr id="2212" name="Groupe 147"/>
          <p:cNvGrpSpPr/>
          <p:nvPr/>
        </p:nvGrpSpPr>
        <p:grpSpPr>
          <a:xfrm>
            <a:off x="2591280" y="5063400"/>
            <a:ext cx="2577240" cy="1306800"/>
            <a:chOff x="2591280" y="5063400"/>
            <a:chExt cx="2577240" cy="1306800"/>
          </a:xfrm>
        </p:grpSpPr>
        <p:sp>
          <p:nvSpPr>
            <p:cNvPr id="2213" name="Ellipse 10"/>
            <p:cNvSpPr/>
            <p:nvPr/>
          </p:nvSpPr>
          <p:spPr>
            <a:xfrm>
              <a:off x="3657600" y="5063400"/>
              <a:ext cx="1496520" cy="1306800"/>
            </a:xfrm>
            <a:prstGeom prst="ellipse">
              <a:avLst/>
            </a:prstGeom>
            <a:solidFill>
              <a:srgbClr val="000000"/>
            </a:solidFill>
            <a:ln w="9360">
              <a:solidFill>
                <a:srgbClr val="ffffff"/>
              </a:solidFill>
              <a:round/>
              <a:tailEnd len="med" type="triangle" w="med"/>
            </a:ln>
          </p:spPr>
          <p:style>
            <a:lnRef idx="0"/>
            <a:fillRef idx="0"/>
            <a:effectRef idx="0"/>
            <a:fontRef idx="minor"/>
          </p:style>
          <p:txBody>
            <a:bodyPr lIns="90000" rIns="90000" tIns="46800" bIns="46800" anchor="t">
              <a:spAutoFit/>
            </a:bodyPr>
            <a:p>
              <a:endParaRPr b="0" lang="fr-FR" sz="1800" spc="-1" strike="noStrike">
                <a:solidFill>
                  <a:srgbClr val="ffffff"/>
                </a:solidFill>
                <a:latin typeface="Arial"/>
              </a:endParaRPr>
            </a:p>
          </p:txBody>
        </p:sp>
        <p:sp>
          <p:nvSpPr>
            <p:cNvPr id="2214" name="ZoneTexte 149"/>
            <p:cNvSpPr/>
            <p:nvPr/>
          </p:nvSpPr>
          <p:spPr>
            <a:xfrm>
              <a:off x="2591280" y="5600880"/>
              <a:ext cx="1362240" cy="7308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400" spc="-1" strike="noStrike">
                  <a:solidFill>
                    <a:srgbClr val="ffffff"/>
                  </a:solidFill>
                  <a:latin typeface="Calibri"/>
                </a:rPr>
                <a:t>Utilisation </a:t>
              </a:r>
              <a:br>
                <a:rPr sz="1400"/>
              </a:br>
              <a:r>
                <a:rPr b="0" lang="fr-FR" sz="1400" spc="-1" strike="noStrike">
                  <a:solidFill>
                    <a:srgbClr val="ffffff"/>
                  </a:solidFill>
                  <a:latin typeface="Calibri"/>
                </a:rPr>
                <a:t>et entretien </a:t>
              </a:r>
              <a:br>
                <a:rPr sz="1400"/>
              </a:br>
              <a:r>
                <a:rPr b="0" lang="fr-FR" sz="1400" spc="-1" strike="noStrike">
                  <a:solidFill>
                    <a:srgbClr val="ffffff"/>
                  </a:solidFill>
                  <a:latin typeface="Calibri"/>
                </a:rPr>
                <a:t>du pantalon</a:t>
              </a:r>
              <a:endParaRPr b="0" lang="fr-FR" sz="1400" spc="-1" strike="noStrike">
                <a:solidFill>
                  <a:srgbClr val="ffffff"/>
                </a:solidFill>
                <a:latin typeface="Arial"/>
              </a:endParaRPr>
            </a:p>
          </p:txBody>
        </p:sp>
        <p:sp>
          <p:nvSpPr>
            <p:cNvPr id="2215" name="Ellipse 77"/>
            <p:cNvSpPr/>
            <p:nvPr/>
          </p:nvSpPr>
          <p:spPr>
            <a:xfrm>
              <a:off x="3859200" y="5193000"/>
              <a:ext cx="517320" cy="475920"/>
            </a:xfrm>
            <a:prstGeom prst="ellipse">
              <a:avLst/>
            </a:prstGeom>
            <a:solidFill>
              <a:srgbClr val="ffffff"/>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16" name="Ellipse 151"/>
            <p:cNvSpPr/>
            <p:nvPr/>
          </p:nvSpPr>
          <p:spPr>
            <a:xfrm>
              <a:off x="3786120" y="5769360"/>
              <a:ext cx="518760" cy="475920"/>
            </a:xfrm>
            <a:prstGeom prst="ellipse">
              <a:avLst/>
            </a:prstGeom>
            <a:solidFill>
              <a:srgbClr val="80808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17" name="Ellipse 79"/>
            <p:cNvSpPr/>
            <p:nvPr/>
          </p:nvSpPr>
          <p:spPr>
            <a:xfrm>
              <a:off x="4290840" y="5697720"/>
              <a:ext cx="517320" cy="474480"/>
            </a:xfrm>
            <a:prstGeom prst="ellipse">
              <a:avLst/>
            </a:prstGeom>
            <a:solidFill>
              <a:srgbClr val="ff00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18" name="Ellipse 80"/>
            <p:cNvSpPr/>
            <p:nvPr/>
          </p:nvSpPr>
          <p:spPr>
            <a:xfrm>
              <a:off x="4578120" y="5193000"/>
              <a:ext cx="302760" cy="277560"/>
            </a:xfrm>
            <a:prstGeom prst="ellipse">
              <a:avLst/>
            </a:prstGeom>
            <a:solidFill>
              <a:srgbClr val="ff99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19" name="Ellipse 81"/>
            <p:cNvSpPr/>
            <p:nvPr/>
          </p:nvSpPr>
          <p:spPr>
            <a:xfrm>
              <a:off x="4867200" y="5553360"/>
              <a:ext cx="301320" cy="277560"/>
            </a:xfrm>
            <a:prstGeom prst="ellipse">
              <a:avLst/>
            </a:prstGeom>
            <a:solidFill>
              <a:srgbClr val="1eb425"/>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20" name="Ellipse 82"/>
            <p:cNvSpPr/>
            <p:nvPr/>
          </p:nvSpPr>
          <p:spPr>
            <a:xfrm>
              <a:off x="4362480" y="5482080"/>
              <a:ext cx="215640" cy="198000"/>
            </a:xfrm>
            <a:prstGeom prst="ellipse">
              <a:avLst/>
            </a:prstGeom>
            <a:solidFill>
              <a:srgbClr val="00b0f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21" name="Ellipse 83"/>
            <p:cNvSpPr/>
            <p:nvPr/>
          </p:nvSpPr>
          <p:spPr>
            <a:xfrm>
              <a:off x="4794120" y="5913720"/>
              <a:ext cx="215640" cy="198000"/>
            </a:xfrm>
            <a:prstGeom prst="ellipse">
              <a:avLst/>
            </a:prstGeom>
            <a:solidFill>
              <a:srgbClr val="ffff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22" name="Ellipse 84"/>
            <p:cNvSpPr/>
            <p:nvPr/>
          </p:nvSpPr>
          <p:spPr>
            <a:xfrm>
              <a:off x="3786120" y="5689800"/>
              <a:ext cx="87120" cy="78840"/>
            </a:xfrm>
            <a:prstGeom prst="ellipse">
              <a:avLst/>
            </a:prstGeom>
            <a:solidFill>
              <a:srgbClr val="cc99ff"/>
            </a:solidFill>
            <a:ln w="9360">
              <a:noFill/>
            </a:ln>
          </p:spPr>
          <p:style>
            <a:lnRef idx="0"/>
            <a:fillRef idx="0"/>
            <a:effectRef idx="0"/>
            <a:fontRef idx="minor"/>
          </p:style>
          <p:txBody>
            <a:bodyPr wrap="none" lIns="90000" rIns="90000" tIns="9000" bIns="9000" anchor="t">
              <a:spAutoFit/>
            </a:bodyPr>
            <a:p>
              <a:endParaRPr b="0" lang="fr-FR" sz="1800" spc="-1" strike="noStrike">
                <a:solidFill>
                  <a:srgbClr val="000000"/>
                </a:solidFill>
                <a:latin typeface="Arial"/>
              </a:endParaRPr>
            </a:p>
          </p:txBody>
        </p:sp>
      </p:grpSp>
      <p:grpSp>
        <p:nvGrpSpPr>
          <p:cNvPr id="2223" name="Groupe 160"/>
          <p:cNvGrpSpPr/>
          <p:nvPr/>
        </p:nvGrpSpPr>
        <p:grpSpPr>
          <a:xfrm>
            <a:off x="686880" y="4382280"/>
            <a:ext cx="2166120" cy="1300320"/>
            <a:chOff x="686880" y="4382280"/>
            <a:chExt cx="2166120" cy="1300320"/>
          </a:xfrm>
        </p:grpSpPr>
        <p:sp>
          <p:nvSpPr>
            <p:cNvPr id="2224" name="ZoneTexte 161"/>
            <p:cNvSpPr/>
            <p:nvPr/>
          </p:nvSpPr>
          <p:spPr>
            <a:xfrm>
              <a:off x="1164240" y="531072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&gt;60% d’impacts</a:t>
              </a:r>
              <a:endParaRPr b="0" lang="fr-FR" sz="1200" spc="-1" strike="noStrike">
                <a:solidFill>
                  <a:srgbClr val="ffffff"/>
                </a:solidFill>
                <a:latin typeface="Arial"/>
              </a:endParaRPr>
            </a:p>
          </p:txBody>
        </p:sp>
        <p:sp>
          <p:nvSpPr>
            <p:cNvPr id="2225" name="ZoneTexte 162"/>
            <p:cNvSpPr/>
            <p:nvPr/>
          </p:nvSpPr>
          <p:spPr>
            <a:xfrm>
              <a:off x="1164240" y="500148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50-35 %</a:t>
              </a:r>
              <a:endParaRPr b="0" lang="fr-FR" sz="1200" spc="-1" strike="noStrike">
                <a:solidFill>
                  <a:srgbClr val="ffffff"/>
                </a:solidFill>
                <a:latin typeface="Arial"/>
              </a:endParaRPr>
            </a:p>
          </p:txBody>
        </p:sp>
        <p:sp>
          <p:nvSpPr>
            <p:cNvPr id="2226" name="ZoneTexte 163"/>
            <p:cNvSpPr/>
            <p:nvPr/>
          </p:nvSpPr>
          <p:spPr>
            <a:xfrm>
              <a:off x="1164240" y="469188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35-10%</a:t>
              </a:r>
              <a:endParaRPr b="0" lang="fr-FR" sz="1200" spc="-1" strike="noStrike">
                <a:solidFill>
                  <a:srgbClr val="ffffff"/>
                </a:solidFill>
                <a:latin typeface="Arial"/>
              </a:endParaRPr>
            </a:p>
          </p:txBody>
        </p:sp>
        <p:sp>
          <p:nvSpPr>
            <p:cNvPr id="2227" name="ZoneTexte 164"/>
            <p:cNvSpPr/>
            <p:nvPr/>
          </p:nvSpPr>
          <p:spPr>
            <a:xfrm>
              <a:off x="1164240" y="4382280"/>
              <a:ext cx="1688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Calibri"/>
                </a:rPr>
                <a:t>&lt;10%</a:t>
              </a:r>
              <a:endParaRPr b="0" lang="fr-FR" sz="1200" spc="-1" strike="noStrike">
                <a:solidFill>
                  <a:srgbClr val="ffffff"/>
                </a:solidFill>
                <a:latin typeface="Arial"/>
              </a:endParaRPr>
            </a:p>
          </p:txBody>
        </p:sp>
        <p:sp>
          <p:nvSpPr>
            <p:cNvPr id="2228" name="Ellipse 165"/>
            <p:cNvSpPr/>
            <p:nvPr/>
          </p:nvSpPr>
          <p:spPr>
            <a:xfrm>
              <a:off x="686880" y="5206680"/>
              <a:ext cx="518760" cy="475920"/>
            </a:xfrm>
            <a:prstGeom prst="ellipse">
              <a:avLst/>
            </a:prstGeom>
            <a:no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sp>
          <p:nvSpPr>
            <p:cNvPr id="2229" name="Ellipse 166"/>
            <p:cNvSpPr/>
            <p:nvPr/>
          </p:nvSpPr>
          <p:spPr>
            <a:xfrm>
              <a:off x="902880" y="4479840"/>
              <a:ext cx="87120" cy="78840"/>
            </a:xfrm>
            <a:prstGeom prst="ellipse">
              <a:avLst/>
            </a:prstGeom>
            <a:noFill/>
            <a:ln w="9360">
              <a:solidFill>
                <a:srgbClr val="ffffff"/>
              </a:solidFill>
              <a:round/>
              <a:tailEnd len="med" type="triangle" w="med"/>
            </a:ln>
          </p:spPr>
          <p:style>
            <a:lnRef idx="0"/>
            <a:fillRef idx="0"/>
            <a:effectRef idx="0"/>
            <a:fontRef idx="minor"/>
          </p:style>
          <p:txBody>
            <a:bodyPr wrap="none" lIns="90000" rIns="90000" tIns="9000" bIns="9000" anchor="t">
              <a:spAutoFit/>
            </a:bodyPr>
            <a:p>
              <a:endParaRPr b="0" lang="fr-FR" sz="1800" spc="-1" strike="noStrike">
                <a:solidFill>
                  <a:srgbClr val="ffffff"/>
                </a:solidFill>
                <a:latin typeface="Arial"/>
              </a:endParaRPr>
            </a:p>
          </p:txBody>
        </p:sp>
        <p:sp>
          <p:nvSpPr>
            <p:cNvPr id="2230" name="Ellipse 167"/>
            <p:cNvSpPr/>
            <p:nvPr/>
          </p:nvSpPr>
          <p:spPr>
            <a:xfrm>
              <a:off x="839520" y="4616280"/>
              <a:ext cx="215640" cy="198000"/>
            </a:xfrm>
            <a:prstGeom prst="ellipse">
              <a:avLst/>
            </a:prstGeom>
            <a:no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sp>
          <p:nvSpPr>
            <p:cNvPr id="2231" name="Ellipse 168"/>
            <p:cNvSpPr/>
            <p:nvPr/>
          </p:nvSpPr>
          <p:spPr>
            <a:xfrm>
              <a:off x="794880" y="4871880"/>
              <a:ext cx="302760" cy="277560"/>
            </a:xfrm>
            <a:prstGeom prst="ellipse">
              <a:avLst/>
            </a:prstGeom>
            <a:no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grpSp>
      <p:sp>
        <p:nvSpPr>
          <p:cNvPr id="2232" name="Rectangle 87"/>
          <p:cNvSpPr/>
          <p:nvPr/>
        </p:nvSpPr>
        <p:spPr>
          <a:xfrm>
            <a:off x="10915920" y="1298880"/>
            <a:ext cx="1263600" cy="2581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100" spc="-1" strike="noStrike">
                <a:solidFill>
                  <a:srgbClr val="808080"/>
                </a:solidFill>
                <a:latin typeface="Calibri Light"/>
              </a:rPr>
              <a:t>[ADEME, 2006]</a:t>
            </a:r>
            <a:endParaRPr b="0" lang="fr-FR" sz="1100" spc="-1" strike="noStrike">
              <a:solidFill>
                <a:srgbClr val="ffffff"/>
              </a:solidFill>
              <a:latin typeface="Arial"/>
            </a:endParaRPr>
          </a:p>
        </p:txBody>
      </p:sp>
      <p:pic>
        <p:nvPicPr>
          <p:cNvPr id="2233" name="Image 86" descr=""/>
          <p:cNvPicPr/>
          <p:nvPr/>
        </p:nvPicPr>
        <p:blipFill>
          <a:blip r:embed="rId2"/>
          <a:stretch/>
        </p:blipFill>
        <p:spPr>
          <a:xfrm>
            <a:off x="10647720" y="69840"/>
            <a:ext cx="1449000" cy="1085040"/>
          </a:xfrm>
          <a:prstGeom prst="rect">
            <a:avLst/>
          </a:prstGeom>
          <a:ln w="0">
            <a:noFill/>
          </a:ln>
        </p:spPr>
      </p:pic>
      <p:grpSp>
        <p:nvGrpSpPr>
          <p:cNvPr id="2234" name="Groupe 123"/>
          <p:cNvGrpSpPr/>
          <p:nvPr/>
        </p:nvGrpSpPr>
        <p:grpSpPr>
          <a:xfrm>
            <a:off x="5227560" y="763200"/>
            <a:ext cx="2913840" cy="1290960"/>
            <a:chOff x="5227560" y="763200"/>
            <a:chExt cx="2913840" cy="1290960"/>
          </a:xfrm>
        </p:grpSpPr>
        <p:sp>
          <p:nvSpPr>
            <p:cNvPr id="2235" name="Ellipse 5"/>
            <p:cNvSpPr/>
            <p:nvPr/>
          </p:nvSpPr>
          <p:spPr>
            <a:xfrm>
              <a:off x="5227560" y="830520"/>
              <a:ext cx="1439640" cy="1223640"/>
            </a:xfrm>
            <a:prstGeom prst="ellipse">
              <a:avLst/>
            </a:prstGeom>
            <a:solidFill>
              <a:srgbClr val="000000"/>
            </a:solidFill>
            <a:ln w="9360">
              <a:solidFill>
                <a:srgbClr val="ffffff"/>
              </a:solidFill>
              <a:round/>
              <a:tailEnd len="med" type="triangle" w="med"/>
            </a:ln>
          </p:spPr>
          <p:style>
            <a:lnRef idx="0"/>
            <a:fillRef idx="0"/>
            <a:effectRef idx="0"/>
            <a:fontRef idx="minor"/>
          </p:style>
          <p:txBody>
            <a:bodyPr wrap="none" lIns="90000" rIns="90000" tIns="46800" bIns="46800" anchor="t">
              <a:spAutoFit/>
            </a:bodyPr>
            <a:p>
              <a:endParaRPr b="0" lang="fr-FR" sz="1800" spc="-1" strike="noStrike">
                <a:solidFill>
                  <a:srgbClr val="ffffff"/>
                </a:solidFill>
                <a:latin typeface="Arial"/>
              </a:endParaRPr>
            </a:p>
          </p:txBody>
        </p:sp>
        <p:sp>
          <p:nvSpPr>
            <p:cNvPr id="2236" name="ZoneTexte 125"/>
            <p:cNvSpPr/>
            <p:nvPr/>
          </p:nvSpPr>
          <p:spPr>
            <a:xfrm>
              <a:off x="6451200" y="763200"/>
              <a:ext cx="1690200" cy="3038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400" spc="-1" strike="noStrike">
                  <a:solidFill>
                    <a:srgbClr val="ffffff"/>
                  </a:solidFill>
                  <a:latin typeface="Calibri"/>
                </a:rPr>
                <a:t>Filature</a:t>
              </a:r>
              <a:endParaRPr b="0" lang="fr-FR" sz="1400" spc="-1" strike="noStrike">
                <a:solidFill>
                  <a:srgbClr val="ffffff"/>
                </a:solidFill>
                <a:latin typeface="Arial"/>
              </a:endParaRPr>
            </a:p>
          </p:txBody>
        </p:sp>
        <p:sp>
          <p:nvSpPr>
            <p:cNvPr id="2237" name="Ellipse 65"/>
            <p:cNvSpPr/>
            <p:nvPr/>
          </p:nvSpPr>
          <p:spPr>
            <a:xfrm>
              <a:off x="5443560" y="1104480"/>
              <a:ext cx="215640" cy="198000"/>
            </a:xfrm>
            <a:prstGeom prst="ellipse">
              <a:avLst/>
            </a:prstGeom>
            <a:solidFill>
              <a:srgbClr val="ffff00"/>
            </a:solidFill>
            <a:ln w="9360">
              <a:noFill/>
            </a:ln>
          </p:spPr>
          <p:style>
            <a:lnRef idx="0"/>
            <a:fillRef idx="0"/>
            <a:effectRef idx="0"/>
            <a:fontRef idx="minor"/>
          </p:style>
          <p:txBody>
            <a:bodyPr wrap="none" lIns="90000" rIns="90000" tIns="46800" bIns="46800" anchor="t">
              <a:spAutoFit/>
            </a:bodyPr>
            <a:p>
              <a:endParaRPr b="0" lang="fr-FR" sz="1800" spc="-1" strike="noStrike">
                <a:solidFill>
                  <a:srgbClr val="000000"/>
                </a:solidFill>
                <a:latin typeface="Arial"/>
              </a:endParaRPr>
            </a:p>
          </p:txBody>
        </p:sp>
        <p:sp>
          <p:nvSpPr>
            <p:cNvPr id="2238" name="Ellipse 127"/>
            <p:cNvSpPr/>
            <p:nvPr/>
          </p:nvSpPr>
          <p:spPr>
            <a:xfrm>
              <a:off x="5730840" y="1041120"/>
              <a:ext cx="87120" cy="78840"/>
            </a:xfrm>
            <a:prstGeom prst="ellipse">
              <a:avLst/>
            </a:prstGeom>
            <a:solidFill>
              <a:srgbClr val="ffffff"/>
            </a:solidFill>
            <a:ln w="9360">
              <a:noFill/>
            </a:ln>
          </p:spPr>
          <p:style>
            <a:lnRef idx="0"/>
            <a:fillRef idx="0"/>
            <a:effectRef idx="0"/>
            <a:fontRef idx="minor"/>
          </p:style>
          <p:txBody>
            <a:bodyPr wrap="none" lIns="90000" rIns="90000" tIns="9000" bIns="9000" anchor="t">
              <a:spAutoFit/>
            </a:bodyPr>
            <a:p>
              <a:endParaRPr b="0" lang="fr-FR" sz="1800" spc="-1" strike="noStrike">
                <a:solidFill>
                  <a:srgbClr val="000000"/>
                </a:solidFill>
                <a:latin typeface="Arial"/>
              </a:endParaRPr>
            </a:p>
          </p:txBody>
        </p:sp>
        <p:sp>
          <p:nvSpPr>
            <p:cNvPr id="2239" name="Ellipse 67"/>
            <p:cNvSpPr/>
            <p:nvPr/>
          </p:nvSpPr>
          <p:spPr>
            <a:xfrm>
              <a:off x="5883120" y="1193400"/>
              <a:ext cx="87120" cy="78840"/>
            </a:xfrm>
            <a:prstGeom prst="ellipse">
              <a:avLst/>
            </a:prstGeom>
            <a:solidFill>
              <a:srgbClr val="ff6600"/>
            </a:solidFill>
            <a:ln w="9360">
              <a:noFill/>
            </a:ln>
          </p:spPr>
          <p:style>
            <a:lnRef idx="0"/>
            <a:fillRef idx="0"/>
            <a:effectRef idx="0"/>
            <a:fontRef idx="minor"/>
          </p:style>
          <p:txBody>
            <a:bodyPr wrap="none" lIns="90000" rIns="90000" tIns="9000" bIns="9000" anchor="t">
              <a:spAutoFit/>
            </a:bodyPr>
            <a:p>
              <a:endParaRPr b="0" lang="fr-FR" sz="1800" spc="-1" strike="noStrike">
                <a:solidFill>
                  <a:srgbClr val="000000"/>
                </a:solidFill>
                <a:latin typeface="Arial"/>
              </a:endParaRPr>
            </a:p>
          </p:txBody>
        </p:sp>
      </p:grpSp>
    </p:spTree>
  </p:cSld>
  <mc:AlternateContent>
    <mc:Choice Requires="p14">
      <p:transition spd="slow" p14:dur="2000"/>
    </mc:Choice>
    <mc:Fallback>
      <p:transition spd="slow"/>
    </mc:Fallback>
  </mc:AlternateContent>
  <p:timing>
    <p:tnLst>
      <p:par>
        <p:cTn id="885" dur="indefinite" restart="never" nodeType="tmRoot">
          <p:childTnLst>
            <p:seq>
              <p:cTn id="886" dur="indefinite" nodeType="mainSeq">
                <p:childTnLst>
                  <p:par>
                    <p:cTn id="887" fill="hold">
                      <p:stCondLst>
                        <p:cond delay="indefinite"/>
                      </p:stCondLst>
                      <p:childTnLst>
                        <p:par>
                          <p:cTn id="888" fill="hold">
                            <p:stCondLst>
                              <p:cond delay="0"/>
                            </p:stCondLst>
                            <p:childTnLst>
                              <p:par>
                                <p:cTn id="889" nodeType="clickEffect" fill="hold" presetClass="entr" presetID="1">
                                  <p:stCondLst>
                                    <p:cond delay="0"/>
                                  </p:stCondLst>
                                  <p:childTnLst>
                                    <p:set>
                                      <p:cBhvr>
                                        <p:cTn id="890" dur="1" fill="hold">
                                          <p:stCondLst>
                                            <p:cond delay="0"/>
                                          </p:stCondLst>
                                        </p:cTn>
                                        <p:tgtEl>
                                          <p:spTgt spid="2167"/>
                                        </p:tgtEl>
                                        <p:attrNameLst>
                                          <p:attrName>style.visibility</p:attrName>
                                        </p:attrNameLst>
                                      </p:cBhvr>
                                      <p:to>
                                        <p:strVal val="visible"/>
                                      </p:to>
                                    </p:set>
                                  </p:childTnLst>
                                </p:cTn>
                              </p:par>
                            </p:childTnLst>
                          </p:cTn>
                        </p:par>
                      </p:childTnLst>
                    </p:cTn>
                  </p:par>
                  <p:par>
                    <p:cTn id="891" fill="hold">
                      <p:stCondLst>
                        <p:cond delay="indefinite"/>
                      </p:stCondLst>
                      <p:childTnLst>
                        <p:par>
                          <p:cTn id="892" fill="hold">
                            <p:stCondLst>
                              <p:cond delay="0"/>
                            </p:stCondLst>
                            <p:childTnLst>
                              <p:par>
                                <p:cTn id="893" nodeType="clickEffect" fill="hold" presetClass="entr" presetID="1">
                                  <p:stCondLst>
                                    <p:cond delay="0"/>
                                  </p:stCondLst>
                                  <p:childTnLst>
                                    <p:set>
                                      <p:cBhvr>
                                        <p:cTn id="894" dur="1" fill="hold">
                                          <p:stCondLst>
                                            <p:cond delay="0"/>
                                          </p:stCondLst>
                                        </p:cTn>
                                        <p:tgtEl>
                                          <p:spTgt spid="2234"/>
                                        </p:tgtEl>
                                        <p:attrNameLst>
                                          <p:attrName>style.visibility</p:attrName>
                                        </p:attrNameLst>
                                      </p:cBhvr>
                                      <p:to>
                                        <p:strVal val="visible"/>
                                      </p:to>
                                    </p:set>
                                  </p:childTnLst>
                                </p:cTn>
                              </p:par>
                            </p:childTnLst>
                          </p:cTn>
                        </p:par>
                      </p:childTnLst>
                    </p:cTn>
                  </p:par>
                  <p:par>
                    <p:cTn id="895" fill="hold">
                      <p:stCondLst>
                        <p:cond delay="indefinite"/>
                      </p:stCondLst>
                      <p:childTnLst>
                        <p:par>
                          <p:cTn id="896" fill="hold">
                            <p:stCondLst>
                              <p:cond delay="0"/>
                            </p:stCondLst>
                            <p:childTnLst>
                              <p:par>
                                <p:cTn id="897" nodeType="clickEffect" fill="hold" presetClass="entr" presetID="1">
                                  <p:stCondLst>
                                    <p:cond delay="0"/>
                                  </p:stCondLst>
                                  <p:childTnLst>
                                    <p:set>
                                      <p:cBhvr>
                                        <p:cTn id="898" dur="1" fill="hold">
                                          <p:stCondLst>
                                            <p:cond delay="0"/>
                                          </p:stCondLst>
                                        </p:cTn>
                                        <p:tgtEl>
                                          <p:spTgt spid="2194"/>
                                        </p:tgtEl>
                                        <p:attrNameLst>
                                          <p:attrName>style.visibility</p:attrName>
                                        </p:attrNameLst>
                                      </p:cBhvr>
                                      <p:to>
                                        <p:strVal val="visible"/>
                                      </p:to>
                                    </p:set>
                                  </p:childTnLst>
                                </p:cTn>
                              </p:par>
                            </p:childTnLst>
                          </p:cTn>
                        </p:par>
                      </p:childTnLst>
                    </p:cTn>
                  </p:par>
                  <p:par>
                    <p:cTn id="899" fill="hold">
                      <p:stCondLst>
                        <p:cond delay="indefinite"/>
                      </p:stCondLst>
                      <p:childTnLst>
                        <p:par>
                          <p:cTn id="900" fill="hold">
                            <p:stCondLst>
                              <p:cond delay="0"/>
                            </p:stCondLst>
                            <p:childTnLst>
                              <p:par>
                                <p:cTn id="901" nodeType="clickEffect" fill="hold" presetClass="entr" presetID="1">
                                  <p:stCondLst>
                                    <p:cond delay="0"/>
                                  </p:stCondLst>
                                  <p:childTnLst>
                                    <p:set>
                                      <p:cBhvr>
                                        <p:cTn id="902" dur="1" fill="hold">
                                          <p:stCondLst>
                                            <p:cond delay="0"/>
                                          </p:stCondLst>
                                        </p:cTn>
                                        <p:tgtEl>
                                          <p:spTgt spid="2202"/>
                                        </p:tgtEl>
                                        <p:attrNameLst>
                                          <p:attrName>style.visibility</p:attrName>
                                        </p:attrNameLst>
                                      </p:cBhvr>
                                      <p:to>
                                        <p:strVal val="visible"/>
                                      </p:to>
                                    </p:set>
                                  </p:childTnLst>
                                </p:cTn>
                              </p:par>
                            </p:childTnLst>
                          </p:cTn>
                        </p:par>
                      </p:childTnLst>
                    </p:cTn>
                  </p:par>
                  <p:par>
                    <p:cTn id="903" fill="hold">
                      <p:stCondLst>
                        <p:cond delay="indefinite"/>
                      </p:stCondLst>
                      <p:childTnLst>
                        <p:par>
                          <p:cTn id="904" fill="hold">
                            <p:stCondLst>
                              <p:cond delay="0"/>
                            </p:stCondLst>
                            <p:childTnLst>
                              <p:par>
                                <p:cTn id="905" nodeType="clickEffect" fill="hold" presetClass="entr" presetID="1">
                                  <p:stCondLst>
                                    <p:cond delay="0"/>
                                  </p:stCondLst>
                                  <p:childTnLst>
                                    <p:set>
                                      <p:cBhvr>
                                        <p:cTn id="906" dur="1" fill="hold">
                                          <p:stCondLst>
                                            <p:cond delay="0"/>
                                          </p:stCondLst>
                                        </p:cTn>
                                        <p:tgtEl>
                                          <p:spTgt spid="2208"/>
                                        </p:tgtEl>
                                        <p:attrNameLst>
                                          <p:attrName>style.visibility</p:attrName>
                                        </p:attrNameLst>
                                      </p:cBhvr>
                                      <p:to>
                                        <p:strVal val="visible"/>
                                      </p:to>
                                    </p:set>
                                  </p:childTnLst>
                                </p:cTn>
                              </p:par>
                            </p:childTnLst>
                          </p:cTn>
                        </p:par>
                      </p:childTnLst>
                    </p:cTn>
                  </p:par>
                  <p:par>
                    <p:cTn id="907" fill="hold">
                      <p:stCondLst>
                        <p:cond delay="indefinite"/>
                      </p:stCondLst>
                      <p:childTnLst>
                        <p:par>
                          <p:cTn id="908" fill="hold">
                            <p:stCondLst>
                              <p:cond delay="0"/>
                            </p:stCondLst>
                            <p:childTnLst>
                              <p:par>
                                <p:cTn id="909" nodeType="clickEffect" fill="hold" presetClass="entr" presetID="1">
                                  <p:stCondLst>
                                    <p:cond delay="0"/>
                                  </p:stCondLst>
                                  <p:childTnLst>
                                    <p:set>
                                      <p:cBhvr>
                                        <p:cTn id="910" dur="1" fill="hold">
                                          <p:stCondLst>
                                            <p:cond delay="0"/>
                                          </p:stCondLst>
                                        </p:cTn>
                                        <p:tgtEl>
                                          <p:spTgt spid="2160"/>
                                        </p:tgtEl>
                                        <p:attrNameLst>
                                          <p:attrName>style.visibility</p:attrName>
                                        </p:attrNameLst>
                                      </p:cBhvr>
                                      <p:to>
                                        <p:strVal val="visible"/>
                                      </p:to>
                                    </p:set>
                                  </p:childTnLst>
                                </p:cTn>
                              </p:par>
                            </p:childTnLst>
                          </p:cTn>
                        </p:par>
                      </p:childTnLst>
                    </p:cTn>
                  </p:par>
                  <p:par>
                    <p:cTn id="911" fill="hold">
                      <p:stCondLst>
                        <p:cond delay="indefinite"/>
                      </p:stCondLst>
                      <p:childTnLst>
                        <p:par>
                          <p:cTn id="912" fill="hold">
                            <p:stCondLst>
                              <p:cond delay="0"/>
                            </p:stCondLst>
                            <p:childTnLst>
                              <p:par>
                                <p:cTn id="913" nodeType="clickEffect" fill="hold" presetClass="entr" presetID="1">
                                  <p:stCondLst>
                                    <p:cond delay="0"/>
                                  </p:stCondLst>
                                  <p:childTnLst>
                                    <p:set>
                                      <p:cBhvr>
                                        <p:cTn id="914" dur="1" fill="hold">
                                          <p:stCondLst>
                                            <p:cond delay="0"/>
                                          </p:stCondLst>
                                        </p:cTn>
                                        <p:tgtEl>
                                          <p:spTgt spid="2212"/>
                                        </p:tgtEl>
                                        <p:attrNameLst>
                                          <p:attrName>style.visibility</p:attrName>
                                        </p:attrNameLst>
                                      </p:cBhvr>
                                      <p:to>
                                        <p:strVal val="visible"/>
                                      </p:to>
                                    </p:set>
                                  </p:childTnLst>
                                </p:cTn>
                              </p:par>
                            </p:childTnLst>
                          </p:cTn>
                        </p:par>
                      </p:childTnLst>
                    </p:cTn>
                  </p:par>
                  <p:par>
                    <p:cTn id="915" fill="hold">
                      <p:stCondLst>
                        <p:cond delay="indefinite"/>
                      </p:stCondLst>
                      <p:childTnLst>
                        <p:par>
                          <p:cTn id="916" fill="hold">
                            <p:stCondLst>
                              <p:cond delay="0"/>
                            </p:stCondLst>
                            <p:childTnLst>
                              <p:par>
                                <p:cTn id="917" nodeType="clickEffect" fill="hold" presetClass="entr" presetID="1">
                                  <p:stCondLst>
                                    <p:cond delay="0"/>
                                  </p:stCondLst>
                                  <p:childTnLst>
                                    <p:set>
                                      <p:cBhvr>
                                        <p:cTn id="918" dur="1" fill="hold">
                                          <p:stCondLst>
                                            <p:cond delay="0"/>
                                          </p:stCondLst>
                                        </p:cTn>
                                        <p:tgtEl>
                                          <p:spTgt spid="216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40" name="AutoShape 4"/>
          <p:cNvSpPr/>
          <p:nvPr/>
        </p:nvSpPr>
        <p:spPr>
          <a:xfrm flipV="1">
            <a:off x="3229560" y="2300760"/>
            <a:ext cx="360" cy="1872720"/>
          </a:xfrm>
          <a:prstGeom prst="straightConnector1">
            <a:avLst/>
          </a:prstGeom>
          <a:noFill/>
          <a:ln w="9360">
            <a:solidFill>
              <a:srgbClr val="ffffff"/>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41" name="AutoShape 5"/>
          <p:cNvSpPr/>
          <p:nvPr/>
        </p:nvSpPr>
        <p:spPr>
          <a:xfrm>
            <a:off x="3229560" y="4174200"/>
            <a:ext cx="2952360" cy="360"/>
          </a:xfrm>
          <a:prstGeom prst="straightConnector1">
            <a:avLst/>
          </a:prstGeom>
          <a:noFill/>
          <a:ln w="9360">
            <a:solidFill>
              <a:srgbClr val="ffffff"/>
            </a:solidFill>
            <a:round/>
          </a:ln>
        </p:spPr>
        <p:style>
          <a:lnRef idx="0"/>
          <a:fillRef idx="0"/>
          <a:effectRef idx="0"/>
          <a:fontRef idx="minor"/>
        </p:style>
        <p:txBody>
          <a:bodyPr lIns="90000" rIns="90000" tIns="-44640" bIns="-44640" anchor="t">
            <a:noAutofit/>
          </a:bodyPr>
          <a:p>
            <a:endParaRPr b="0" lang="fr-FR" sz="1800" spc="-1" strike="noStrike">
              <a:solidFill>
                <a:srgbClr val="ffffff"/>
              </a:solidFill>
              <a:latin typeface="Arial"/>
            </a:endParaRPr>
          </a:p>
        </p:txBody>
      </p:sp>
      <p:sp>
        <p:nvSpPr>
          <p:cNvPr id="2242" name="Rectangle 6"/>
          <p:cNvSpPr/>
          <p:nvPr/>
        </p:nvSpPr>
        <p:spPr>
          <a:xfrm>
            <a:off x="3445560" y="2805840"/>
            <a:ext cx="215640" cy="1368000"/>
          </a:xfrm>
          <a:prstGeom prst="rect">
            <a:avLst/>
          </a:prstGeom>
          <a:solidFill>
            <a:srgbClr val="ffa300"/>
          </a:solidFill>
          <a:ln w="9360">
            <a:noFill/>
          </a:ln>
        </p:spPr>
        <p:style>
          <a:lnRef idx="0"/>
          <a:fillRef idx="0"/>
          <a:effectRef idx="0"/>
          <a:fontRef idx="minor"/>
        </p:style>
        <p:txBody>
          <a:bodyPr wrap="none" lIns="90000" rIns="90000" tIns="46800" bIns="46800" anchor="ctr">
            <a:spAutoFit/>
          </a:bodyPr>
          <a:p>
            <a:endParaRPr b="0" lang="fr-FR" sz="1800" spc="-1" strike="noStrike">
              <a:solidFill>
                <a:srgbClr val="000000"/>
              </a:solidFill>
              <a:latin typeface="Arial"/>
            </a:endParaRPr>
          </a:p>
        </p:txBody>
      </p:sp>
      <p:sp>
        <p:nvSpPr>
          <p:cNvPr id="2243" name="Rectangle 7"/>
          <p:cNvSpPr/>
          <p:nvPr/>
        </p:nvSpPr>
        <p:spPr>
          <a:xfrm>
            <a:off x="3998160" y="3453480"/>
            <a:ext cx="215640" cy="720360"/>
          </a:xfrm>
          <a:prstGeom prst="rect">
            <a:avLst/>
          </a:prstGeom>
          <a:solidFill>
            <a:srgbClr val="ffa300"/>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44" name="Rectangle 8"/>
          <p:cNvSpPr/>
          <p:nvPr/>
        </p:nvSpPr>
        <p:spPr>
          <a:xfrm>
            <a:off x="4550400" y="3453480"/>
            <a:ext cx="215640" cy="720360"/>
          </a:xfrm>
          <a:prstGeom prst="rect">
            <a:avLst/>
          </a:prstGeom>
          <a:solidFill>
            <a:srgbClr val="ffa300"/>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45" name="Rectangle 9"/>
          <p:cNvSpPr/>
          <p:nvPr/>
        </p:nvSpPr>
        <p:spPr>
          <a:xfrm>
            <a:off x="5103000" y="3813840"/>
            <a:ext cx="215640" cy="360000"/>
          </a:xfrm>
          <a:prstGeom prst="rect">
            <a:avLst/>
          </a:prstGeom>
          <a:solidFill>
            <a:srgbClr val="ffa300"/>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46" name="Text Box 10"/>
          <p:cNvSpPr/>
          <p:nvPr/>
        </p:nvSpPr>
        <p:spPr>
          <a:xfrm rot="18551400">
            <a:off x="1950120" y="4905000"/>
            <a:ext cx="205416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Changement climatique</a:t>
            </a:r>
            <a:endParaRPr b="0" lang="fr-FR" sz="1400" spc="-1" strike="noStrike">
              <a:solidFill>
                <a:srgbClr val="ffffff"/>
              </a:solidFill>
              <a:latin typeface="Arial"/>
            </a:endParaRPr>
          </a:p>
        </p:txBody>
      </p:sp>
      <p:sp>
        <p:nvSpPr>
          <p:cNvPr id="2247" name="Text Box 11"/>
          <p:cNvSpPr/>
          <p:nvPr/>
        </p:nvSpPr>
        <p:spPr>
          <a:xfrm rot="18551400">
            <a:off x="3068280" y="4680720"/>
            <a:ext cx="132264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Eutrophisation</a:t>
            </a:r>
            <a:endParaRPr b="0" lang="fr-FR" sz="1400" spc="-1" strike="noStrike">
              <a:solidFill>
                <a:srgbClr val="ffffff"/>
              </a:solidFill>
              <a:latin typeface="Arial"/>
            </a:endParaRPr>
          </a:p>
        </p:txBody>
      </p:sp>
      <p:sp>
        <p:nvSpPr>
          <p:cNvPr id="2248" name="Text Box 12"/>
          <p:cNvSpPr/>
          <p:nvPr/>
        </p:nvSpPr>
        <p:spPr>
          <a:xfrm rot="18551400">
            <a:off x="3465720" y="4759920"/>
            <a:ext cx="157248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Pollution des sols</a:t>
            </a:r>
            <a:endParaRPr b="0" lang="fr-FR" sz="1400" spc="-1" strike="noStrike">
              <a:solidFill>
                <a:srgbClr val="ffffff"/>
              </a:solidFill>
              <a:latin typeface="Arial"/>
            </a:endParaRPr>
          </a:p>
        </p:txBody>
      </p:sp>
      <p:sp>
        <p:nvSpPr>
          <p:cNvPr id="2249" name="Text Box 13"/>
          <p:cNvSpPr/>
          <p:nvPr/>
        </p:nvSpPr>
        <p:spPr>
          <a:xfrm rot="18551400">
            <a:off x="4401720" y="4651560"/>
            <a:ext cx="104688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Ecotoxicité</a:t>
            </a:r>
            <a:endParaRPr b="0" lang="fr-FR" sz="1400" spc="-1" strike="noStrike">
              <a:solidFill>
                <a:srgbClr val="ffffff"/>
              </a:solidFill>
              <a:latin typeface="Arial"/>
            </a:endParaRPr>
          </a:p>
        </p:txBody>
      </p:sp>
      <p:sp>
        <p:nvSpPr>
          <p:cNvPr id="2250" name="Rectangle 24"/>
          <p:cNvSpPr/>
          <p:nvPr/>
        </p:nvSpPr>
        <p:spPr>
          <a:xfrm>
            <a:off x="8214480" y="3094560"/>
            <a:ext cx="215640" cy="360000"/>
          </a:xfrm>
          <a:prstGeom prst="rect">
            <a:avLst/>
          </a:prstGeom>
          <a:solidFill>
            <a:srgbClr val="c5110d"/>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51" name="Rectangle 25"/>
          <p:cNvSpPr/>
          <p:nvPr/>
        </p:nvSpPr>
        <p:spPr>
          <a:xfrm>
            <a:off x="8766720" y="3237480"/>
            <a:ext cx="215640" cy="217080"/>
          </a:xfrm>
          <a:prstGeom prst="rect">
            <a:avLst/>
          </a:prstGeom>
          <a:solidFill>
            <a:srgbClr val="c5110d"/>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52" name="Rectangle 26"/>
          <p:cNvSpPr/>
          <p:nvPr/>
        </p:nvSpPr>
        <p:spPr>
          <a:xfrm>
            <a:off x="9319320" y="2445480"/>
            <a:ext cx="215640" cy="1368000"/>
          </a:xfrm>
          <a:prstGeom prst="rect">
            <a:avLst/>
          </a:prstGeom>
          <a:solidFill>
            <a:srgbClr val="c5110d"/>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53" name="Rectangle 28"/>
          <p:cNvSpPr/>
          <p:nvPr/>
        </p:nvSpPr>
        <p:spPr>
          <a:xfrm>
            <a:off x="7661880" y="2805840"/>
            <a:ext cx="215640" cy="577440"/>
          </a:xfrm>
          <a:prstGeom prst="rect">
            <a:avLst/>
          </a:prstGeom>
          <a:solidFill>
            <a:srgbClr val="92d050"/>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54" name="AutoShape 29"/>
          <p:cNvSpPr/>
          <p:nvPr/>
        </p:nvSpPr>
        <p:spPr>
          <a:xfrm flipV="1">
            <a:off x="8322480" y="3094560"/>
            <a:ext cx="360" cy="358560"/>
          </a:xfrm>
          <a:prstGeom prst="straightConnector1">
            <a:avLst/>
          </a:prstGeom>
          <a:noFill/>
          <a:ln w="9360">
            <a:solidFill>
              <a:srgbClr val="4c00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55" name="AutoShape 30"/>
          <p:cNvSpPr/>
          <p:nvPr/>
        </p:nvSpPr>
        <p:spPr>
          <a:xfrm flipV="1">
            <a:off x="8874720" y="3212280"/>
            <a:ext cx="360" cy="217080"/>
          </a:xfrm>
          <a:prstGeom prst="straightConnector1">
            <a:avLst/>
          </a:prstGeom>
          <a:noFill/>
          <a:ln w="9360">
            <a:solidFill>
              <a:srgbClr val="4c00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56" name="AutoShape 31"/>
          <p:cNvSpPr/>
          <p:nvPr/>
        </p:nvSpPr>
        <p:spPr>
          <a:xfrm flipV="1">
            <a:off x="9427320" y="2445480"/>
            <a:ext cx="360" cy="1368000"/>
          </a:xfrm>
          <a:prstGeom prst="straightConnector1">
            <a:avLst/>
          </a:prstGeom>
          <a:noFill/>
          <a:ln w="9360">
            <a:solidFill>
              <a:srgbClr val="4c00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57" name="AutoShape 27"/>
          <p:cNvSpPr/>
          <p:nvPr/>
        </p:nvSpPr>
        <p:spPr>
          <a:xfrm>
            <a:off x="7769880" y="2805840"/>
            <a:ext cx="360" cy="576000"/>
          </a:xfrm>
          <a:prstGeom prst="straightConnector1">
            <a:avLst/>
          </a:prstGeom>
          <a:noFill/>
          <a:ln w="9360">
            <a:solidFill>
              <a:srgbClr val="00b05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58"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Ne pas négliger….</a:t>
            </a:r>
            <a:endParaRPr b="0" lang="en-US" sz="2800" spc="-1" strike="noStrike">
              <a:solidFill>
                <a:srgbClr val="000000"/>
              </a:solidFill>
              <a:latin typeface="Calibri"/>
            </a:endParaRPr>
          </a:p>
        </p:txBody>
      </p:sp>
      <p:sp>
        <p:nvSpPr>
          <p:cNvPr id="2259" name="Rectangle 66"/>
          <p:cNvSpPr/>
          <p:nvPr/>
        </p:nvSpPr>
        <p:spPr>
          <a:xfrm>
            <a:off x="687600" y="867240"/>
            <a:ext cx="8319240" cy="4561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400" spc="-1" strike="noStrike">
                <a:solidFill>
                  <a:srgbClr val="ffa300"/>
                </a:solidFill>
                <a:latin typeface="Calibri Light"/>
                <a:ea typeface="Verdana"/>
              </a:rPr>
              <a:t>Le transfert d’impacts </a:t>
            </a:r>
            <a:r>
              <a:rPr b="1" i="1" lang="fr-FR" sz="2400" spc="-1" strike="noStrike" u="sng">
                <a:solidFill>
                  <a:srgbClr val="ffa300"/>
                </a:solidFill>
                <a:uFillTx/>
                <a:latin typeface="Calibri Light"/>
                <a:ea typeface="Verdana"/>
              </a:rPr>
              <a:t>d’un indicateur </a:t>
            </a:r>
            <a:r>
              <a:rPr b="1" i="1" lang="fr-FR" sz="2400" spc="-1" strike="noStrike">
                <a:solidFill>
                  <a:srgbClr val="ffa300"/>
                </a:solidFill>
                <a:latin typeface="Calibri Light"/>
                <a:ea typeface="Verdana"/>
              </a:rPr>
              <a:t>à l’autre</a:t>
            </a:r>
            <a:endParaRPr b="0" lang="fr-FR" sz="2400" spc="-1" strike="noStrike">
              <a:solidFill>
                <a:srgbClr val="ffffff"/>
              </a:solidFill>
              <a:latin typeface="Arial"/>
            </a:endParaRPr>
          </a:p>
        </p:txBody>
      </p:sp>
      <p:sp>
        <p:nvSpPr>
          <p:cNvPr id="2260" name="AutoShape 4"/>
          <p:cNvSpPr/>
          <p:nvPr/>
        </p:nvSpPr>
        <p:spPr>
          <a:xfrm flipV="1">
            <a:off x="7446240" y="2300760"/>
            <a:ext cx="360" cy="1872720"/>
          </a:xfrm>
          <a:prstGeom prst="straightConnector1">
            <a:avLst/>
          </a:prstGeom>
          <a:noFill/>
          <a:ln w="9360">
            <a:solidFill>
              <a:srgbClr val="ffffff"/>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61" name="AutoShape 5"/>
          <p:cNvSpPr/>
          <p:nvPr/>
        </p:nvSpPr>
        <p:spPr>
          <a:xfrm>
            <a:off x="7446240" y="4174200"/>
            <a:ext cx="2952360" cy="360"/>
          </a:xfrm>
          <a:prstGeom prst="straightConnector1">
            <a:avLst/>
          </a:prstGeom>
          <a:noFill/>
          <a:ln w="9360">
            <a:solidFill>
              <a:srgbClr val="ffffff"/>
            </a:solidFill>
            <a:round/>
          </a:ln>
        </p:spPr>
        <p:style>
          <a:lnRef idx="0"/>
          <a:fillRef idx="0"/>
          <a:effectRef idx="0"/>
          <a:fontRef idx="minor"/>
        </p:style>
        <p:txBody>
          <a:bodyPr lIns="90000" rIns="90000" tIns="-44640" bIns="-44640" anchor="t">
            <a:noAutofit/>
          </a:bodyPr>
          <a:p>
            <a:endParaRPr b="0" lang="fr-FR" sz="1800" spc="-1" strike="noStrike">
              <a:solidFill>
                <a:srgbClr val="ffffff"/>
              </a:solidFill>
              <a:latin typeface="Arial"/>
            </a:endParaRPr>
          </a:p>
        </p:txBody>
      </p:sp>
      <p:sp>
        <p:nvSpPr>
          <p:cNvPr id="2262" name="Rectangle 6"/>
          <p:cNvSpPr/>
          <p:nvPr/>
        </p:nvSpPr>
        <p:spPr>
          <a:xfrm>
            <a:off x="7661880" y="3382200"/>
            <a:ext cx="215640" cy="791640"/>
          </a:xfrm>
          <a:prstGeom prst="rect">
            <a:avLst/>
          </a:prstGeom>
          <a:solidFill>
            <a:srgbClr val="ffa300"/>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63" name="Rectangle 7"/>
          <p:cNvSpPr/>
          <p:nvPr/>
        </p:nvSpPr>
        <p:spPr>
          <a:xfrm>
            <a:off x="8214480" y="3453480"/>
            <a:ext cx="215640" cy="720360"/>
          </a:xfrm>
          <a:prstGeom prst="rect">
            <a:avLst/>
          </a:prstGeom>
          <a:solidFill>
            <a:srgbClr val="ffa300"/>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64" name="Rectangle 8"/>
          <p:cNvSpPr/>
          <p:nvPr/>
        </p:nvSpPr>
        <p:spPr>
          <a:xfrm>
            <a:off x="8766720" y="3453480"/>
            <a:ext cx="215640" cy="720360"/>
          </a:xfrm>
          <a:prstGeom prst="rect">
            <a:avLst/>
          </a:prstGeom>
          <a:solidFill>
            <a:srgbClr val="ffa300"/>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65" name="Rectangle 9"/>
          <p:cNvSpPr/>
          <p:nvPr/>
        </p:nvSpPr>
        <p:spPr>
          <a:xfrm>
            <a:off x="9319320" y="3813840"/>
            <a:ext cx="215640" cy="360000"/>
          </a:xfrm>
          <a:prstGeom prst="rect">
            <a:avLst/>
          </a:prstGeom>
          <a:solidFill>
            <a:srgbClr val="ffa300"/>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66" name="Text Box 10"/>
          <p:cNvSpPr/>
          <p:nvPr/>
        </p:nvSpPr>
        <p:spPr>
          <a:xfrm rot="18551400">
            <a:off x="6166440" y="4905000"/>
            <a:ext cx="205416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Changement climatique</a:t>
            </a:r>
            <a:endParaRPr b="0" lang="fr-FR" sz="1400" spc="-1" strike="noStrike">
              <a:solidFill>
                <a:srgbClr val="ffffff"/>
              </a:solidFill>
              <a:latin typeface="Arial"/>
            </a:endParaRPr>
          </a:p>
        </p:txBody>
      </p:sp>
      <p:sp>
        <p:nvSpPr>
          <p:cNvPr id="2267" name="Text Box 11"/>
          <p:cNvSpPr/>
          <p:nvPr/>
        </p:nvSpPr>
        <p:spPr>
          <a:xfrm rot="18551400">
            <a:off x="7284600" y="4680720"/>
            <a:ext cx="132264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Eutrophisation</a:t>
            </a:r>
            <a:endParaRPr b="0" lang="fr-FR" sz="1400" spc="-1" strike="noStrike">
              <a:solidFill>
                <a:srgbClr val="ffffff"/>
              </a:solidFill>
              <a:latin typeface="Arial"/>
            </a:endParaRPr>
          </a:p>
        </p:txBody>
      </p:sp>
      <p:sp>
        <p:nvSpPr>
          <p:cNvPr id="2268" name="Text Box 12"/>
          <p:cNvSpPr/>
          <p:nvPr/>
        </p:nvSpPr>
        <p:spPr>
          <a:xfrm rot="18551400">
            <a:off x="7682400" y="4759920"/>
            <a:ext cx="157248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Pollution des sols</a:t>
            </a:r>
            <a:endParaRPr b="0" lang="fr-FR" sz="1400" spc="-1" strike="noStrike">
              <a:solidFill>
                <a:srgbClr val="ffffff"/>
              </a:solidFill>
              <a:latin typeface="Arial"/>
            </a:endParaRPr>
          </a:p>
        </p:txBody>
      </p:sp>
      <p:sp>
        <p:nvSpPr>
          <p:cNvPr id="2269" name="Text Box 13"/>
          <p:cNvSpPr/>
          <p:nvPr/>
        </p:nvSpPr>
        <p:spPr>
          <a:xfrm rot="18551400">
            <a:off x="8618040" y="4651560"/>
            <a:ext cx="104688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Ecotoxicité</a:t>
            </a:r>
            <a:endParaRPr b="0" lang="fr-FR" sz="1400" spc="-1" strike="noStrike">
              <a:solidFill>
                <a:srgbClr val="ffffff"/>
              </a:solidFill>
              <a:latin typeface="Arial"/>
            </a:endParaRPr>
          </a:p>
        </p:txBody>
      </p:sp>
      <p:pic>
        <p:nvPicPr>
          <p:cNvPr id="2270" name="Image 34" descr=""/>
          <p:cNvPicPr/>
          <p:nvPr/>
        </p:nvPicPr>
        <p:blipFill>
          <a:blip r:embed="rId1"/>
          <a:stretch/>
        </p:blipFill>
        <p:spPr>
          <a:xfrm>
            <a:off x="10647720" y="69840"/>
            <a:ext cx="1449000" cy="1085040"/>
          </a:xfrm>
          <a:prstGeom prst="rect">
            <a:avLst/>
          </a:prstGeom>
          <a:ln w="0">
            <a:noFill/>
          </a:ln>
        </p:spPr>
      </p:pic>
    </p:spTree>
  </p:cSld>
  <mc:AlternateContent>
    <mc:Choice Requires="p14">
      <p:transition spd="slow" p14:dur="2000"/>
    </mc:Choice>
    <mc:Fallback>
      <p:transition spd="slow"/>
    </mc:Fallback>
  </mc:AlternateContent>
</p:sld>
</file>

<file path=ppt/slides/slide1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1" name="AutoShape 4"/>
          <p:cNvSpPr/>
          <p:nvPr/>
        </p:nvSpPr>
        <p:spPr>
          <a:xfrm flipV="1">
            <a:off x="3229560" y="2300760"/>
            <a:ext cx="360" cy="1872720"/>
          </a:xfrm>
          <a:prstGeom prst="straightConnector1">
            <a:avLst/>
          </a:prstGeom>
          <a:noFill/>
          <a:ln w="9360">
            <a:solidFill>
              <a:srgbClr val="ffffff"/>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72" name="AutoShape 5"/>
          <p:cNvSpPr/>
          <p:nvPr/>
        </p:nvSpPr>
        <p:spPr>
          <a:xfrm>
            <a:off x="3229560" y="4174200"/>
            <a:ext cx="2952360" cy="360"/>
          </a:xfrm>
          <a:prstGeom prst="straightConnector1">
            <a:avLst/>
          </a:prstGeom>
          <a:noFill/>
          <a:ln w="9360">
            <a:solidFill>
              <a:srgbClr val="ffffff"/>
            </a:solidFill>
            <a:round/>
          </a:ln>
        </p:spPr>
        <p:style>
          <a:lnRef idx="0"/>
          <a:fillRef idx="0"/>
          <a:effectRef idx="0"/>
          <a:fontRef idx="minor"/>
        </p:style>
        <p:txBody>
          <a:bodyPr lIns="90000" rIns="90000" tIns="-44640" bIns="-44640" anchor="t">
            <a:noAutofit/>
          </a:bodyPr>
          <a:p>
            <a:endParaRPr b="0" lang="fr-FR" sz="1800" spc="-1" strike="noStrike">
              <a:solidFill>
                <a:srgbClr val="ffffff"/>
              </a:solidFill>
              <a:latin typeface="Arial"/>
            </a:endParaRPr>
          </a:p>
        </p:txBody>
      </p:sp>
      <p:sp>
        <p:nvSpPr>
          <p:cNvPr id="2273" name="Rectangle 6"/>
          <p:cNvSpPr/>
          <p:nvPr/>
        </p:nvSpPr>
        <p:spPr>
          <a:xfrm>
            <a:off x="3998160" y="2805840"/>
            <a:ext cx="215640" cy="1368000"/>
          </a:xfrm>
          <a:prstGeom prst="rect">
            <a:avLst/>
          </a:prstGeom>
          <a:solidFill>
            <a:srgbClr val="80276c"/>
          </a:solidFill>
          <a:ln w="9360">
            <a:noFill/>
          </a:ln>
        </p:spPr>
        <p:style>
          <a:lnRef idx="0"/>
          <a:fillRef idx="0"/>
          <a:effectRef idx="0"/>
          <a:fontRef idx="minor"/>
        </p:style>
        <p:txBody>
          <a:bodyPr wrap="none" lIns="90000" rIns="90000" tIns="46800" bIns="46800" anchor="ctr">
            <a:spAutoFit/>
          </a:bodyPr>
          <a:p>
            <a:endParaRPr b="0" lang="fr-FR" sz="1800" spc="-1" strike="noStrike">
              <a:solidFill>
                <a:srgbClr val="000000"/>
              </a:solidFill>
              <a:latin typeface="Arial"/>
            </a:endParaRPr>
          </a:p>
        </p:txBody>
      </p:sp>
      <p:sp>
        <p:nvSpPr>
          <p:cNvPr id="2274" name="Rectangle 7"/>
          <p:cNvSpPr/>
          <p:nvPr/>
        </p:nvSpPr>
        <p:spPr>
          <a:xfrm>
            <a:off x="3445560" y="3453480"/>
            <a:ext cx="215640" cy="720360"/>
          </a:xfrm>
          <a:prstGeom prst="rect">
            <a:avLst/>
          </a:prstGeom>
          <a:solidFill>
            <a:srgbClr val="80276c"/>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75" name="Rectangle 8"/>
          <p:cNvSpPr/>
          <p:nvPr/>
        </p:nvSpPr>
        <p:spPr>
          <a:xfrm>
            <a:off x="5103000" y="3453480"/>
            <a:ext cx="215640" cy="720360"/>
          </a:xfrm>
          <a:prstGeom prst="rect">
            <a:avLst/>
          </a:prstGeom>
          <a:solidFill>
            <a:srgbClr val="80276c"/>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76" name="Rectangle 9"/>
          <p:cNvSpPr/>
          <p:nvPr/>
        </p:nvSpPr>
        <p:spPr>
          <a:xfrm>
            <a:off x="4550400" y="3813840"/>
            <a:ext cx="215640" cy="360000"/>
          </a:xfrm>
          <a:prstGeom prst="rect">
            <a:avLst/>
          </a:prstGeom>
          <a:solidFill>
            <a:srgbClr val="80276c"/>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77" name="Rectangle 24"/>
          <p:cNvSpPr/>
          <p:nvPr/>
        </p:nvSpPr>
        <p:spPr>
          <a:xfrm>
            <a:off x="7661880" y="3094560"/>
            <a:ext cx="215640" cy="360000"/>
          </a:xfrm>
          <a:prstGeom prst="rect">
            <a:avLst/>
          </a:prstGeom>
          <a:solidFill>
            <a:srgbClr val="c5110d"/>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78" name="Rectangle 25"/>
          <p:cNvSpPr/>
          <p:nvPr/>
        </p:nvSpPr>
        <p:spPr>
          <a:xfrm>
            <a:off x="9319320" y="3237480"/>
            <a:ext cx="215640" cy="217080"/>
          </a:xfrm>
          <a:prstGeom prst="rect">
            <a:avLst/>
          </a:prstGeom>
          <a:solidFill>
            <a:srgbClr val="c5110d"/>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79" name="Rectangle 26"/>
          <p:cNvSpPr/>
          <p:nvPr/>
        </p:nvSpPr>
        <p:spPr>
          <a:xfrm>
            <a:off x="8766720" y="2445480"/>
            <a:ext cx="215640" cy="1368000"/>
          </a:xfrm>
          <a:prstGeom prst="rect">
            <a:avLst/>
          </a:prstGeom>
          <a:solidFill>
            <a:srgbClr val="c5110d"/>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80" name="Rectangle 28"/>
          <p:cNvSpPr/>
          <p:nvPr/>
        </p:nvSpPr>
        <p:spPr>
          <a:xfrm>
            <a:off x="8214480" y="2805840"/>
            <a:ext cx="215640" cy="577440"/>
          </a:xfrm>
          <a:prstGeom prst="rect">
            <a:avLst/>
          </a:prstGeom>
          <a:solidFill>
            <a:srgbClr val="92d050"/>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81" name="AutoShape 29"/>
          <p:cNvSpPr/>
          <p:nvPr/>
        </p:nvSpPr>
        <p:spPr>
          <a:xfrm flipV="1">
            <a:off x="7769880" y="3094560"/>
            <a:ext cx="360" cy="358560"/>
          </a:xfrm>
          <a:prstGeom prst="straightConnector1">
            <a:avLst/>
          </a:prstGeom>
          <a:noFill/>
          <a:ln w="9360">
            <a:solidFill>
              <a:srgbClr val="4c00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82" name="AutoShape 30"/>
          <p:cNvSpPr/>
          <p:nvPr/>
        </p:nvSpPr>
        <p:spPr>
          <a:xfrm flipV="1">
            <a:off x="9427320" y="3212280"/>
            <a:ext cx="360" cy="215640"/>
          </a:xfrm>
          <a:prstGeom prst="straightConnector1">
            <a:avLst/>
          </a:prstGeom>
          <a:noFill/>
          <a:ln w="9360">
            <a:solidFill>
              <a:srgbClr val="4c00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83" name="AutoShape 31"/>
          <p:cNvSpPr/>
          <p:nvPr/>
        </p:nvSpPr>
        <p:spPr>
          <a:xfrm flipV="1">
            <a:off x="8874720" y="2445480"/>
            <a:ext cx="360" cy="1368000"/>
          </a:xfrm>
          <a:prstGeom prst="straightConnector1">
            <a:avLst/>
          </a:prstGeom>
          <a:noFill/>
          <a:ln w="9360">
            <a:solidFill>
              <a:srgbClr val="4c00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84" name="AutoShape 27"/>
          <p:cNvSpPr/>
          <p:nvPr/>
        </p:nvSpPr>
        <p:spPr>
          <a:xfrm flipH="1">
            <a:off x="8297280" y="2805840"/>
            <a:ext cx="360" cy="576000"/>
          </a:xfrm>
          <a:prstGeom prst="straightConnector1">
            <a:avLst/>
          </a:prstGeom>
          <a:noFill/>
          <a:ln w="9360">
            <a:solidFill>
              <a:srgbClr val="00b05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85"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Ne pas négliger….</a:t>
            </a:r>
            <a:endParaRPr b="0" lang="en-US" sz="2800" spc="-1" strike="noStrike">
              <a:solidFill>
                <a:srgbClr val="000000"/>
              </a:solidFill>
              <a:latin typeface="Calibri"/>
            </a:endParaRPr>
          </a:p>
        </p:txBody>
      </p:sp>
      <p:sp>
        <p:nvSpPr>
          <p:cNvPr id="2286" name="Rectangle 66"/>
          <p:cNvSpPr/>
          <p:nvPr/>
        </p:nvSpPr>
        <p:spPr>
          <a:xfrm>
            <a:off x="697680" y="867240"/>
            <a:ext cx="7802640" cy="4561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400" spc="-1" strike="noStrike">
                <a:solidFill>
                  <a:srgbClr val="ffa300"/>
                </a:solidFill>
                <a:latin typeface="Calibri Light"/>
                <a:ea typeface="Verdana"/>
              </a:rPr>
              <a:t>Le transfert d’impacts </a:t>
            </a:r>
            <a:r>
              <a:rPr b="1" i="1" lang="fr-FR" sz="2400" spc="-1" strike="noStrike" u="sng">
                <a:solidFill>
                  <a:srgbClr val="ffa300"/>
                </a:solidFill>
                <a:uFillTx/>
                <a:latin typeface="Calibri Light"/>
                <a:ea typeface="Verdana"/>
              </a:rPr>
              <a:t>d’une phase </a:t>
            </a:r>
            <a:r>
              <a:rPr b="1" i="1" lang="fr-FR" sz="2400" spc="-1" strike="noStrike">
                <a:solidFill>
                  <a:srgbClr val="ffa300"/>
                </a:solidFill>
                <a:latin typeface="Calibri Light"/>
                <a:ea typeface="Verdana"/>
              </a:rPr>
              <a:t>à l’autre</a:t>
            </a:r>
            <a:endParaRPr b="0" lang="fr-FR" sz="2400" spc="-1" strike="noStrike">
              <a:solidFill>
                <a:srgbClr val="ffffff"/>
              </a:solidFill>
              <a:latin typeface="Arial"/>
            </a:endParaRPr>
          </a:p>
        </p:txBody>
      </p:sp>
      <p:sp>
        <p:nvSpPr>
          <p:cNvPr id="2287" name="AutoShape 4"/>
          <p:cNvSpPr/>
          <p:nvPr/>
        </p:nvSpPr>
        <p:spPr>
          <a:xfrm flipV="1">
            <a:off x="7446240" y="2300760"/>
            <a:ext cx="360" cy="1872720"/>
          </a:xfrm>
          <a:prstGeom prst="straightConnector1">
            <a:avLst/>
          </a:prstGeom>
          <a:noFill/>
          <a:ln w="9360">
            <a:solidFill>
              <a:srgbClr val="ffffff"/>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2288" name="AutoShape 5"/>
          <p:cNvSpPr/>
          <p:nvPr/>
        </p:nvSpPr>
        <p:spPr>
          <a:xfrm>
            <a:off x="7446240" y="4174200"/>
            <a:ext cx="2952360" cy="360"/>
          </a:xfrm>
          <a:prstGeom prst="straightConnector1">
            <a:avLst/>
          </a:prstGeom>
          <a:noFill/>
          <a:ln w="9360">
            <a:solidFill>
              <a:srgbClr val="ffffff"/>
            </a:solidFill>
            <a:round/>
          </a:ln>
        </p:spPr>
        <p:style>
          <a:lnRef idx="0"/>
          <a:fillRef idx="0"/>
          <a:effectRef idx="0"/>
          <a:fontRef idx="minor"/>
        </p:style>
        <p:txBody>
          <a:bodyPr lIns="90000" rIns="90000" tIns="-44640" bIns="-44640" anchor="t">
            <a:noAutofit/>
          </a:bodyPr>
          <a:p>
            <a:endParaRPr b="0" lang="fr-FR" sz="1800" spc="-1" strike="noStrike">
              <a:solidFill>
                <a:srgbClr val="ffffff"/>
              </a:solidFill>
              <a:latin typeface="Arial"/>
            </a:endParaRPr>
          </a:p>
        </p:txBody>
      </p:sp>
      <p:sp>
        <p:nvSpPr>
          <p:cNvPr id="2289" name="Rectangle 6"/>
          <p:cNvSpPr/>
          <p:nvPr/>
        </p:nvSpPr>
        <p:spPr>
          <a:xfrm>
            <a:off x="8214480" y="3382200"/>
            <a:ext cx="215640" cy="791640"/>
          </a:xfrm>
          <a:prstGeom prst="rect">
            <a:avLst/>
          </a:prstGeom>
          <a:solidFill>
            <a:srgbClr val="80276c"/>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90" name="Rectangle 7"/>
          <p:cNvSpPr/>
          <p:nvPr/>
        </p:nvSpPr>
        <p:spPr>
          <a:xfrm>
            <a:off x="7661880" y="3453480"/>
            <a:ext cx="215640" cy="720360"/>
          </a:xfrm>
          <a:prstGeom prst="rect">
            <a:avLst/>
          </a:prstGeom>
          <a:solidFill>
            <a:srgbClr val="80276c"/>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91" name="Rectangle 8"/>
          <p:cNvSpPr/>
          <p:nvPr/>
        </p:nvSpPr>
        <p:spPr>
          <a:xfrm>
            <a:off x="9319320" y="3453480"/>
            <a:ext cx="215640" cy="720360"/>
          </a:xfrm>
          <a:prstGeom prst="rect">
            <a:avLst/>
          </a:prstGeom>
          <a:solidFill>
            <a:srgbClr val="80276c"/>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92" name="Rectangle 9"/>
          <p:cNvSpPr/>
          <p:nvPr/>
        </p:nvSpPr>
        <p:spPr>
          <a:xfrm>
            <a:off x="8766720" y="3813840"/>
            <a:ext cx="215640" cy="360000"/>
          </a:xfrm>
          <a:prstGeom prst="rect">
            <a:avLst/>
          </a:prstGeom>
          <a:solidFill>
            <a:srgbClr val="80276c"/>
          </a:solidFill>
          <a:ln w="9360">
            <a:noFill/>
          </a:ln>
        </p:spPr>
        <p:style>
          <a:lnRef idx="0"/>
          <a:fillRef idx="0"/>
          <a:effectRef idx="0"/>
          <a:fontRef idx="minor"/>
        </p:style>
        <p:txBody>
          <a:bodyPr lIns="90000" rIns="90000" tIns="46800" bIns="46800" anchor="ctr">
            <a:spAutoFit/>
          </a:bodyPr>
          <a:p>
            <a:endParaRPr b="0" lang="fr-FR" sz="1800" spc="-1" strike="noStrike">
              <a:solidFill>
                <a:srgbClr val="000000"/>
              </a:solidFill>
              <a:latin typeface="Arial"/>
            </a:endParaRPr>
          </a:p>
        </p:txBody>
      </p:sp>
      <p:sp>
        <p:nvSpPr>
          <p:cNvPr id="2293" name="Text Box 10"/>
          <p:cNvSpPr/>
          <p:nvPr/>
        </p:nvSpPr>
        <p:spPr>
          <a:xfrm rot="18551400">
            <a:off x="2775240" y="4518000"/>
            <a:ext cx="106344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Fabrication</a:t>
            </a:r>
            <a:endParaRPr b="0" lang="fr-FR" sz="1400" spc="-1" strike="noStrike">
              <a:solidFill>
                <a:srgbClr val="ffffff"/>
              </a:solidFill>
              <a:latin typeface="Arial"/>
            </a:endParaRPr>
          </a:p>
        </p:txBody>
      </p:sp>
      <p:sp>
        <p:nvSpPr>
          <p:cNvPr id="2294" name="Text Box 11"/>
          <p:cNvSpPr/>
          <p:nvPr/>
        </p:nvSpPr>
        <p:spPr>
          <a:xfrm rot="18551400">
            <a:off x="3273120" y="4521960"/>
            <a:ext cx="107424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Distribution</a:t>
            </a:r>
            <a:endParaRPr b="0" lang="fr-FR" sz="1400" spc="-1" strike="noStrike">
              <a:solidFill>
                <a:srgbClr val="ffffff"/>
              </a:solidFill>
              <a:latin typeface="Arial"/>
            </a:endParaRPr>
          </a:p>
        </p:txBody>
      </p:sp>
      <p:sp>
        <p:nvSpPr>
          <p:cNvPr id="2295" name="Text Box 12"/>
          <p:cNvSpPr/>
          <p:nvPr/>
        </p:nvSpPr>
        <p:spPr>
          <a:xfrm rot="18551400">
            <a:off x="3900960" y="4484160"/>
            <a:ext cx="95544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Utilisation</a:t>
            </a:r>
            <a:endParaRPr b="0" lang="fr-FR" sz="1400" spc="-1" strike="noStrike">
              <a:solidFill>
                <a:srgbClr val="ffffff"/>
              </a:solidFill>
              <a:latin typeface="Arial"/>
            </a:endParaRPr>
          </a:p>
        </p:txBody>
      </p:sp>
      <p:sp>
        <p:nvSpPr>
          <p:cNvPr id="2296" name="Text Box 13"/>
          <p:cNvSpPr/>
          <p:nvPr/>
        </p:nvSpPr>
        <p:spPr>
          <a:xfrm rot="18551400">
            <a:off x="4475520" y="4484880"/>
            <a:ext cx="95544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Fin de vie</a:t>
            </a:r>
            <a:endParaRPr b="0" lang="fr-FR" sz="1400" spc="-1" strike="noStrike">
              <a:solidFill>
                <a:srgbClr val="ffffff"/>
              </a:solidFill>
              <a:latin typeface="Arial"/>
            </a:endParaRPr>
          </a:p>
        </p:txBody>
      </p:sp>
      <p:sp>
        <p:nvSpPr>
          <p:cNvPr id="2297" name="Text Box 10"/>
          <p:cNvSpPr/>
          <p:nvPr/>
        </p:nvSpPr>
        <p:spPr>
          <a:xfrm rot="18551400">
            <a:off x="6995160" y="4518360"/>
            <a:ext cx="106344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Fabrication</a:t>
            </a:r>
            <a:endParaRPr b="0" lang="fr-FR" sz="1400" spc="-1" strike="noStrike">
              <a:solidFill>
                <a:srgbClr val="ffffff"/>
              </a:solidFill>
              <a:latin typeface="Arial"/>
            </a:endParaRPr>
          </a:p>
        </p:txBody>
      </p:sp>
      <p:sp>
        <p:nvSpPr>
          <p:cNvPr id="2298" name="Text Box 11"/>
          <p:cNvSpPr/>
          <p:nvPr/>
        </p:nvSpPr>
        <p:spPr>
          <a:xfrm rot="18551400">
            <a:off x="7493040" y="4522320"/>
            <a:ext cx="107424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Distribution</a:t>
            </a:r>
            <a:endParaRPr b="0" lang="fr-FR" sz="1400" spc="-1" strike="noStrike">
              <a:solidFill>
                <a:srgbClr val="ffffff"/>
              </a:solidFill>
              <a:latin typeface="Arial"/>
            </a:endParaRPr>
          </a:p>
        </p:txBody>
      </p:sp>
      <p:sp>
        <p:nvSpPr>
          <p:cNvPr id="2299" name="Text Box 12"/>
          <p:cNvSpPr/>
          <p:nvPr/>
        </p:nvSpPr>
        <p:spPr>
          <a:xfrm rot="18551400">
            <a:off x="8120880" y="4484520"/>
            <a:ext cx="95544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Utilisation</a:t>
            </a:r>
            <a:endParaRPr b="0" lang="fr-FR" sz="1400" spc="-1" strike="noStrike">
              <a:solidFill>
                <a:srgbClr val="ffffff"/>
              </a:solidFill>
              <a:latin typeface="Arial"/>
            </a:endParaRPr>
          </a:p>
        </p:txBody>
      </p:sp>
      <p:sp>
        <p:nvSpPr>
          <p:cNvPr id="2300" name="Text Box 13"/>
          <p:cNvSpPr/>
          <p:nvPr/>
        </p:nvSpPr>
        <p:spPr>
          <a:xfrm rot="18551400">
            <a:off x="8695800" y="4485240"/>
            <a:ext cx="955440" cy="307080"/>
          </a:xfrm>
          <a:prstGeom prst="rect">
            <a:avLst/>
          </a:prstGeom>
          <a:noFill/>
          <a:ln w="0">
            <a:noFill/>
          </a:ln>
        </p:spPr>
        <p:style>
          <a:lnRef idx="0"/>
          <a:fillRef idx="0"/>
          <a:effectRef idx="0"/>
          <a:fontRef idx="minor"/>
        </p:style>
        <p:txBody>
          <a:bodyPr wrap="none" lIns="90000" rIns="90000" tIns="46800" bIns="46800" anchor="t">
            <a:spAutoFit/>
          </a:bodyPr>
          <a:p>
            <a:pPr>
              <a:lnSpc>
                <a:spcPct val="100000"/>
              </a:lnSpc>
            </a:pPr>
            <a:r>
              <a:rPr b="0" lang="fr-FR" sz="1400" spc="-1" strike="noStrike">
                <a:solidFill>
                  <a:srgbClr val="ffffff"/>
                </a:solidFill>
                <a:latin typeface="Arial"/>
              </a:rPr>
              <a:t>Fin de vie</a:t>
            </a:r>
            <a:endParaRPr b="0" lang="fr-FR" sz="1400" spc="-1" strike="noStrike">
              <a:solidFill>
                <a:srgbClr val="ffffff"/>
              </a:solidFill>
              <a:latin typeface="Arial"/>
            </a:endParaRPr>
          </a:p>
        </p:txBody>
      </p:sp>
      <p:pic>
        <p:nvPicPr>
          <p:cNvPr id="2301" name="Image 34" descr=""/>
          <p:cNvPicPr/>
          <p:nvPr/>
        </p:nvPicPr>
        <p:blipFill>
          <a:blip r:embed="rId1"/>
          <a:stretch/>
        </p:blipFill>
        <p:spPr>
          <a:xfrm>
            <a:off x="10647720" y="69840"/>
            <a:ext cx="1449000" cy="1085040"/>
          </a:xfrm>
          <a:prstGeom prst="rect">
            <a:avLst/>
          </a:prstGeom>
          <a:ln w="0">
            <a:noFill/>
          </a:ln>
        </p:spPr>
      </p:pic>
    </p:spTree>
  </p:cSld>
  <mc:AlternateContent>
    <mc:Choice Requires="p14">
      <p:transition spd="slow" p14:dur="2000"/>
    </mc:Choice>
    <mc:Fallback>
      <p:transition spd="slow"/>
    </mc:Fallback>
  </mc:AlternateContent>
</p:sld>
</file>

<file path=ppt/slides/slide1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2" name="PlaceHolder 1"/>
          <p:cNvSpPr>
            <a:spLocks noGrp="1"/>
          </p:cNvSpPr>
          <p:nvPr>
            <p:ph type="title"/>
          </p:nvPr>
        </p:nvSpPr>
        <p:spPr>
          <a:xfrm>
            <a:off x="683280" y="315000"/>
            <a:ext cx="8100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ACV : les limites méthodologiques</a:t>
            </a:r>
            <a:endParaRPr b="0" lang="en-US" sz="2800" spc="-1" strike="noStrike">
              <a:solidFill>
                <a:srgbClr val="000000"/>
              </a:solidFill>
              <a:latin typeface="Calibri"/>
            </a:endParaRPr>
          </a:p>
        </p:txBody>
      </p:sp>
      <p:sp>
        <p:nvSpPr>
          <p:cNvPr id="2303" name="PlaceHolder 2"/>
          <p:cNvSpPr>
            <a:spLocks noGrp="1"/>
          </p:cNvSpPr>
          <p:nvPr>
            <p:ph/>
          </p:nvPr>
        </p:nvSpPr>
        <p:spPr>
          <a:xfrm>
            <a:off x="683280" y="1386000"/>
            <a:ext cx="10799640" cy="4325760"/>
          </a:xfrm>
          <a:prstGeom prst="rect">
            <a:avLst/>
          </a:prstGeom>
          <a:noFill/>
          <a:ln w="0">
            <a:noFill/>
          </a:ln>
        </p:spPr>
        <p:txBody>
          <a:bodyPr lIns="91440" rIns="91440" tIns="45720" bIns="45720" anchor="t">
            <a:normAutofit/>
          </a:bodyPr>
          <a:p>
            <a:pPr marL="228600" indent="-228240">
              <a:lnSpc>
                <a:spcPct val="90000"/>
              </a:lnSpc>
              <a:spcBef>
                <a:spcPts val="1800"/>
              </a:spcBef>
              <a:buClr>
                <a:srgbClr val="d9d9d9"/>
              </a:buClr>
              <a:buFont typeface="Arial"/>
              <a:buChar char="•"/>
            </a:pPr>
            <a:r>
              <a:rPr b="0" lang="fr-FR" sz="2000" spc="-1" strike="noStrike">
                <a:solidFill>
                  <a:srgbClr val="ffffff"/>
                </a:solidFill>
                <a:latin typeface="Calibri"/>
              </a:rPr>
              <a:t>Impossibilité de modéliser l'ensemble des critères d’aide à la décision :</a:t>
            </a:r>
            <a:br>
              <a:rPr sz="2000"/>
            </a:br>
            <a:r>
              <a:rPr b="0" lang="fr-FR" sz="2000" spc="-1" strike="noStrike">
                <a:solidFill>
                  <a:srgbClr val="808080"/>
                </a:solidFill>
                <a:latin typeface="Calibri"/>
              </a:rPr>
              <a:t>aspects environnementaux, économiques, sociétaux, techniques…</a:t>
            </a:r>
            <a:endParaRPr b="0" lang="en-US" sz="2000" spc="-1" strike="noStrike">
              <a:solidFill>
                <a:srgbClr val="000000"/>
              </a:solidFill>
              <a:latin typeface="Calibri"/>
            </a:endParaRPr>
          </a:p>
          <a:p>
            <a:pPr marL="228600" indent="-228240">
              <a:lnSpc>
                <a:spcPct val="90000"/>
              </a:lnSpc>
              <a:spcBef>
                <a:spcPts val="1800"/>
              </a:spcBef>
              <a:buClr>
                <a:srgbClr val="d9d9d9"/>
              </a:buClr>
              <a:buFont typeface="Arial"/>
              <a:buChar char="•"/>
            </a:pPr>
            <a:r>
              <a:rPr b="0" lang="fr-FR" sz="2000" spc="-1" strike="noStrike">
                <a:solidFill>
                  <a:srgbClr val="ffffff"/>
                </a:solidFill>
                <a:latin typeface="Calibri"/>
              </a:rPr>
              <a:t>Peut manquer d’impartialité (étude orientée par les parties prenantes) :</a:t>
            </a:r>
            <a:r>
              <a:rPr b="0" lang="fr-FR" sz="2000" spc="-1" strike="noStrike">
                <a:solidFill>
                  <a:srgbClr val="d9d9d9"/>
                </a:solidFill>
                <a:latin typeface="Calibri"/>
              </a:rPr>
              <a:t> </a:t>
            </a:r>
            <a:br>
              <a:rPr sz="2000"/>
            </a:br>
            <a:r>
              <a:rPr b="0" lang="fr-FR" sz="2000" spc="-1" strike="noStrike">
                <a:solidFill>
                  <a:srgbClr val="808080"/>
                </a:solidFill>
                <a:latin typeface="Calibri"/>
              </a:rPr>
              <a:t>nécessité de réaliser une revue critique par une tierce partie</a:t>
            </a:r>
            <a:endParaRPr b="0" lang="en-US" sz="2000" spc="-1" strike="noStrike">
              <a:solidFill>
                <a:srgbClr val="000000"/>
              </a:solidFill>
              <a:latin typeface="Calibri"/>
            </a:endParaRPr>
          </a:p>
          <a:p>
            <a:pPr marL="228600" indent="-228240">
              <a:lnSpc>
                <a:spcPct val="90000"/>
              </a:lnSpc>
              <a:spcBef>
                <a:spcPts val="1800"/>
              </a:spcBef>
              <a:buClr>
                <a:srgbClr val="d9d9d9"/>
              </a:buClr>
              <a:buFont typeface="Arial"/>
              <a:buChar char="•"/>
            </a:pPr>
            <a:r>
              <a:rPr b="0" lang="fr-FR" sz="2000" spc="-1" strike="noStrike">
                <a:solidFill>
                  <a:srgbClr val="ffffff"/>
                </a:solidFill>
                <a:latin typeface="Calibri"/>
              </a:rPr>
              <a:t>Variabilité de l’UF (durée de vie), des frontières du systèmes</a:t>
            </a:r>
            <a:endParaRPr b="0" lang="en-US" sz="2000" spc="-1" strike="noStrike">
              <a:solidFill>
                <a:srgbClr val="000000"/>
              </a:solidFill>
              <a:latin typeface="Calibri"/>
            </a:endParaRPr>
          </a:p>
          <a:p>
            <a:pPr marL="228600" indent="-228240">
              <a:lnSpc>
                <a:spcPct val="90000"/>
              </a:lnSpc>
              <a:spcBef>
                <a:spcPts val="1800"/>
              </a:spcBef>
              <a:buClr>
                <a:srgbClr val="d9d9d9"/>
              </a:buClr>
              <a:buFont typeface="Arial"/>
              <a:buChar char="•"/>
            </a:pPr>
            <a:r>
              <a:rPr b="0" lang="fr-FR" sz="2000" spc="-1" strike="noStrike">
                <a:solidFill>
                  <a:srgbClr val="ffffff"/>
                </a:solidFill>
                <a:latin typeface="Calibri"/>
              </a:rPr>
              <a:t>Hétérogénéité des données constituant l’ICV (origine, BdD,…)</a:t>
            </a:r>
            <a:endParaRPr b="0" lang="en-US" sz="2000" spc="-1" strike="noStrike">
              <a:solidFill>
                <a:srgbClr val="000000"/>
              </a:solidFill>
              <a:latin typeface="Calibri"/>
            </a:endParaRPr>
          </a:p>
          <a:p>
            <a:pPr marL="228600" indent="-228240">
              <a:lnSpc>
                <a:spcPct val="90000"/>
              </a:lnSpc>
              <a:spcBef>
                <a:spcPts val="1800"/>
              </a:spcBef>
              <a:buClr>
                <a:srgbClr val="d9d9d9"/>
              </a:buClr>
              <a:buFont typeface="Arial"/>
              <a:buChar char="•"/>
            </a:pPr>
            <a:r>
              <a:rPr b="0" lang="fr-FR" sz="2000" spc="-1" strike="noStrike">
                <a:solidFill>
                  <a:srgbClr val="ffffff"/>
                </a:solidFill>
                <a:latin typeface="Calibri"/>
              </a:rPr>
              <a:t>Risque de mauvaise interprétation, notamment par des acteurs externes à l’ACV : l'ACV traite uniquement les aspects environnementaux identifiés dans les objectifs et le champs de l’étude</a:t>
            </a:r>
            <a:endParaRPr b="0" lang="en-US" sz="2000" spc="-1" strike="noStrike">
              <a:solidFill>
                <a:srgbClr val="000000"/>
              </a:solidFill>
              <a:latin typeface="Calibri"/>
            </a:endParaRPr>
          </a:p>
          <a:p>
            <a:pPr indent="0">
              <a:lnSpc>
                <a:spcPct val="90000"/>
              </a:lnSpc>
              <a:spcBef>
                <a:spcPts val="1800"/>
              </a:spcBef>
              <a:buNone/>
            </a:pPr>
            <a:endParaRPr b="0" lang="en-US" sz="2400" spc="-1" strike="noStrike">
              <a:solidFill>
                <a:srgbClr val="000000"/>
              </a:solidFill>
              <a:latin typeface="Calibri"/>
            </a:endParaRPr>
          </a:p>
        </p:txBody>
      </p:sp>
      <p:pic>
        <p:nvPicPr>
          <p:cNvPr id="2304" name="Image 8" descr=""/>
          <p:cNvPicPr/>
          <p:nvPr/>
        </p:nvPicPr>
        <p:blipFill>
          <a:blip r:embed="rId1"/>
          <a:stretch/>
        </p:blipFill>
        <p:spPr>
          <a:xfrm>
            <a:off x="10647720" y="69840"/>
            <a:ext cx="1449000" cy="1085040"/>
          </a:xfrm>
          <a:prstGeom prst="rect">
            <a:avLst/>
          </a:prstGeom>
          <a:ln w="0">
            <a:noFill/>
          </a:ln>
        </p:spPr>
      </p:pic>
    </p:spTree>
  </p:cSld>
  <mc:AlternateContent>
    <mc:Choice Requires="p14">
      <p:transition spd="slow" p14:dur="2000"/>
    </mc:Choice>
    <mc:Fallback>
      <p:transition spd="slow"/>
    </mc:Fallback>
  </mc:AlternateContent>
</p:sld>
</file>

<file path=ppt/slides/slide1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5"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ACV : les limites scientifiques</a:t>
            </a:r>
            <a:endParaRPr b="0" lang="en-US" sz="2800" spc="-1" strike="noStrike">
              <a:solidFill>
                <a:srgbClr val="000000"/>
              </a:solidFill>
              <a:latin typeface="Calibri"/>
            </a:endParaRPr>
          </a:p>
        </p:txBody>
      </p:sp>
      <p:sp>
        <p:nvSpPr>
          <p:cNvPr id="2306" name="PlaceHolder 2"/>
          <p:cNvSpPr>
            <a:spLocks noGrp="1"/>
          </p:cNvSpPr>
          <p:nvPr>
            <p:ph/>
          </p:nvPr>
        </p:nvSpPr>
        <p:spPr>
          <a:xfrm>
            <a:off x="683280" y="1386000"/>
            <a:ext cx="10799640" cy="4325760"/>
          </a:xfrm>
          <a:prstGeom prst="rect">
            <a:avLst/>
          </a:prstGeom>
          <a:noFill/>
          <a:ln w="0">
            <a:noFill/>
          </a:ln>
        </p:spPr>
        <p:txBody>
          <a:bodyPr lIns="91440" rIns="91440" tIns="45720" bIns="45720" anchor="t">
            <a:normAutofit/>
          </a:bodyPr>
          <a:p>
            <a:pPr indent="0">
              <a:lnSpc>
                <a:spcPct val="90000"/>
              </a:lnSpc>
              <a:spcBef>
                <a:spcPts val="1001"/>
              </a:spcBef>
              <a:buNone/>
              <a:tabLst>
                <a:tab algn="l" pos="0"/>
              </a:tabLst>
            </a:pPr>
            <a:r>
              <a:rPr b="0" lang="fr-FR" sz="2400" spc="-1" strike="noStrike">
                <a:solidFill>
                  <a:srgbClr val="d9d9d9"/>
                </a:solidFill>
                <a:latin typeface="Calibri"/>
              </a:rPr>
              <a:t>Questionner dès la phase 'Objectifs et champ de l'étude' :</a:t>
            </a:r>
            <a:endParaRPr b="0" lang="en-US" sz="24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Les indicateurs pertinents</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Les méthodes permettant de les calculer</a:t>
            </a:r>
            <a:endParaRPr b="0" lang="en-US" sz="2000" spc="-1" strike="noStrike">
              <a:solidFill>
                <a:srgbClr val="000000"/>
              </a:solidFill>
              <a:latin typeface="Calibri"/>
            </a:endParaRPr>
          </a:p>
          <a:p>
            <a:pPr indent="0">
              <a:lnSpc>
                <a:spcPct val="90000"/>
              </a:lnSpc>
              <a:spcBef>
                <a:spcPts val="1001"/>
              </a:spcBef>
              <a:buNone/>
              <a:tabLst>
                <a:tab algn="l" pos="0"/>
              </a:tabLst>
            </a:pPr>
            <a:endParaRPr b="0" lang="en-US" sz="2800" spc="-1" strike="noStrike">
              <a:solidFill>
                <a:srgbClr val="000000"/>
              </a:solidFill>
              <a:latin typeface="Calibri"/>
            </a:endParaRPr>
          </a:p>
          <a:p>
            <a:pPr indent="0">
              <a:lnSpc>
                <a:spcPct val="90000"/>
              </a:lnSpc>
              <a:spcBef>
                <a:spcPts val="1001"/>
              </a:spcBef>
              <a:buNone/>
              <a:tabLst>
                <a:tab algn="l" pos="0"/>
              </a:tabLst>
            </a:pPr>
            <a:r>
              <a:rPr b="0" lang="fr-FR" sz="2400" spc="-1" strike="noStrike">
                <a:solidFill>
                  <a:srgbClr val="d9d9d9"/>
                </a:solidFill>
                <a:latin typeface="Calibri"/>
              </a:rPr>
              <a:t>Bien considérer :</a:t>
            </a:r>
            <a:endParaRPr b="0" lang="en-US" sz="24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La diversité des méthodes d’évaluation et leur validité scientifique</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La date de dernière mise à jour des méthodes</a:t>
            </a:r>
            <a:endParaRPr b="0" lang="en-US" sz="2000" spc="-1" strike="noStrike">
              <a:solidFill>
                <a:srgbClr val="000000"/>
              </a:solidFill>
              <a:latin typeface="Calibri"/>
            </a:endParaRPr>
          </a:p>
          <a:p>
            <a:pPr lvl="1" marL="685800" indent="-228240">
              <a:lnSpc>
                <a:spcPct val="90000"/>
              </a:lnSpc>
              <a:spcBef>
                <a:spcPts val="499"/>
              </a:spcBef>
              <a:buClr>
                <a:srgbClr val="d9d9d9"/>
              </a:buClr>
              <a:buFont typeface="Arial"/>
              <a:buChar char="•"/>
              <a:tabLst>
                <a:tab algn="l" pos="0"/>
              </a:tabLst>
            </a:pPr>
            <a:r>
              <a:rPr b="0" lang="fr-FR" sz="2000" spc="-1" strike="noStrike">
                <a:solidFill>
                  <a:srgbClr val="d9d9d9"/>
                </a:solidFill>
                <a:latin typeface="Calibri"/>
              </a:rPr>
              <a:t>Le logiciel d'ACV qui implémente les méthodes (cela peut influer sur les substances considérées, les facteurs de caractérisation et/ou les sous-compartiments évaluées) </a:t>
            </a:r>
            <a:r>
              <a:rPr b="0" lang="fr-FR" sz="2000" spc="-1" strike="noStrike">
                <a:solidFill>
                  <a:srgbClr val="808080"/>
                </a:solidFill>
                <a:latin typeface="Calibri"/>
              </a:rPr>
              <a:t>[Silva et al. 2019 - https://www-sciencedirect-com.rp1.ensam.eu/science/article/pii/S2352550919301733]</a:t>
            </a:r>
            <a:endParaRPr b="0" lang="en-US" sz="2000" spc="-1" strike="noStrike">
              <a:solidFill>
                <a:srgbClr val="000000"/>
              </a:solidFill>
              <a:latin typeface="Calibri"/>
            </a:endParaRPr>
          </a:p>
          <a:p>
            <a:pPr indent="0">
              <a:lnSpc>
                <a:spcPct val="90000"/>
              </a:lnSpc>
              <a:spcBef>
                <a:spcPts val="1417"/>
              </a:spcBef>
              <a:buNone/>
              <a:tabLst>
                <a:tab algn="l" pos="0"/>
              </a:tabLst>
            </a:pPr>
            <a:endParaRPr b="0" lang="en-US" sz="2400" spc="-1" strike="noStrike">
              <a:solidFill>
                <a:srgbClr val="000000"/>
              </a:solidFill>
              <a:latin typeface="Calibri"/>
            </a:endParaRPr>
          </a:p>
          <a:p>
            <a:pPr indent="0">
              <a:lnSpc>
                <a:spcPct val="90000"/>
              </a:lnSpc>
              <a:spcBef>
                <a:spcPts val="1001"/>
              </a:spcBef>
              <a:buNone/>
              <a:tabLst>
                <a:tab algn="l" pos="0"/>
              </a:tabLst>
            </a:pPr>
            <a:endParaRPr b="0" lang="en-US" sz="2800" spc="-1" strike="noStrike">
              <a:solidFill>
                <a:srgbClr val="000000"/>
              </a:solidFill>
              <a:latin typeface="Calibri"/>
            </a:endParaRPr>
          </a:p>
        </p:txBody>
      </p:sp>
      <p:pic>
        <p:nvPicPr>
          <p:cNvPr id="2307" name="Image 8" descr=""/>
          <p:cNvPicPr/>
          <p:nvPr/>
        </p:nvPicPr>
        <p:blipFill>
          <a:blip r:embed="rId1"/>
          <a:stretch/>
        </p:blipFill>
        <p:spPr>
          <a:xfrm>
            <a:off x="10647720" y="69840"/>
            <a:ext cx="1449000" cy="108504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1"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Démarche</a:t>
            </a:r>
            <a:endParaRPr b="0" lang="en-US" sz="2800" spc="-1" strike="noStrike">
              <a:solidFill>
                <a:srgbClr val="000000"/>
              </a:solidFill>
              <a:latin typeface="Calibri"/>
            </a:endParaRPr>
          </a:p>
        </p:txBody>
      </p:sp>
      <p:sp>
        <p:nvSpPr>
          <p:cNvPr id="552" name="Rectangle 5"/>
          <p:cNvSpPr/>
          <p:nvPr/>
        </p:nvSpPr>
        <p:spPr>
          <a:xfrm>
            <a:off x="3554280" y="5365080"/>
            <a:ext cx="5328360" cy="622800"/>
          </a:xfrm>
          <a:prstGeom prst="rect">
            <a:avLst/>
          </a:prstGeom>
          <a:noFill/>
          <a:ln w="0">
            <a:noFill/>
          </a:ln>
        </p:spPr>
        <p:style>
          <a:lnRef idx="0"/>
          <a:fillRef idx="0"/>
          <a:effectRef idx="0"/>
          <a:fontRef idx="minor"/>
        </p:style>
        <p:txBody>
          <a:bodyPr lIns="90000" rIns="90000" tIns="46800" bIns="46800" anchor="ctr">
            <a:spAutoFit/>
          </a:bodyPr>
          <a:p>
            <a:pPr algn="ctr">
              <a:lnSpc>
                <a:spcPct val="124000"/>
              </a:lnSpc>
            </a:pPr>
            <a:r>
              <a:rPr b="0" lang="en-GB" sz="1600" spc="-1" strike="noStrike">
                <a:solidFill>
                  <a:srgbClr val="ffffff"/>
                </a:solidFill>
                <a:latin typeface="Verdana"/>
                <a:ea typeface="Verdana"/>
              </a:rPr>
              <a:t>Démarche d’une analyse de Cycle de Vie</a:t>
            </a:r>
            <a:endParaRPr b="0" lang="fr-FR" sz="1600" spc="-1" strike="noStrike">
              <a:solidFill>
                <a:srgbClr val="ffffff"/>
              </a:solidFill>
              <a:latin typeface="Arial"/>
            </a:endParaRPr>
          </a:p>
          <a:p>
            <a:pPr algn="ctr">
              <a:lnSpc>
                <a:spcPct val="124000"/>
              </a:lnSpc>
            </a:pPr>
            <a:r>
              <a:rPr b="0" lang="en-US" sz="1200" spc="-1" strike="noStrike">
                <a:solidFill>
                  <a:srgbClr val="ffffff"/>
                </a:solidFill>
                <a:latin typeface="Verdana"/>
                <a:ea typeface="Verdana"/>
              </a:rPr>
              <a:t>[ISO 14040-44 : 2006]</a:t>
            </a:r>
            <a:endParaRPr b="0" lang="fr-FR" sz="1200" spc="-1" strike="noStrike">
              <a:solidFill>
                <a:srgbClr val="ffffff"/>
              </a:solidFill>
              <a:latin typeface="Arial"/>
            </a:endParaRPr>
          </a:p>
        </p:txBody>
      </p:sp>
      <p:sp>
        <p:nvSpPr>
          <p:cNvPr id="553" name="ZoneTexte 34"/>
          <p:cNvSpPr/>
          <p:nvPr/>
        </p:nvSpPr>
        <p:spPr>
          <a:xfrm>
            <a:off x="1194840" y="2760840"/>
            <a:ext cx="812160" cy="6998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en-GB" sz="4000" spc="-1" strike="noStrike">
                <a:solidFill>
                  <a:srgbClr val="ffa300"/>
                </a:solidFill>
                <a:latin typeface="Verdana"/>
                <a:ea typeface="Verdana"/>
              </a:rPr>
              <a:t>🔎</a:t>
            </a:r>
            <a:endParaRPr b="0" lang="fr-FR" sz="4000" spc="-1" strike="noStrike">
              <a:solidFill>
                <a:srgbClr val="ffffff"/>
              </a:solidFill>
              <a:latin typeface="Arial"/>
            </a:endParaRPr>
          </a:p>
        </p:txBody>
      </p:sp>
      <p:grpSp>
        <p:nvGrpSpPr>
          <p:cNvPr id="554" name="Groupe 2"/>
          <p:cNvGrpSpPr/>
          <p:nvPr/>
        </p:nvGrpSpPr>
        <p:grpSpPr>
          <a:xfrm>
            <a:off x="1696680" y="1713240"/>
            <a:ext cx="1169640" cy="744120"/>
            <a:chOff x="1696680" y="1713240"/>
            <a:chExt cx="1169640" cy="744120"/>
          </a:xfrm>
        </p:grpSpPr>
        <p:pic>
          <p:nvPicPr>
            <p:cNvPr id="555" name="Picture 8" descr="Afficher l'image d'origine"/>
            <p:cNvPicPr/>
            <p:nvPr/>
          </p:nvPicPr>
          <p:blipFill>
            <a:blip r:embed="rId1">
              <a:grayscl/>
            </a:blip>
            <a:stretch/>
          </p:blipFill>
          <p:spPr>
            <a:xfrm>
              <a:off x="1696680" y="1713240"/>
              <a:ext cx="1169640" cy="744120"/>
            </a:xfrm>
            <a:prstGeom prst="rect">
              <a:avLst/>
            </a:prstGeom>
            <a:ln w="0">
              <a:noFill/>
            </a:ln>
          </p:spPr>
        </p:pic>
        <p:pic>
          <p:nvPicPr>
            <p:cNvPr id="556" name="Image 1" descr=""/>
            <p:cNvPicPr/>
            <p:nvPr/>
          </p:nvPicPr>
          <p:blipFill>
            <a:blip r:embed="rId2"/>
            <a:stretch/>
          </p:blipFill>
          <p:spPr>
            <a:xfrm rot="346200">
              <a:off x="1909080" y="1965960"/>
              <a:ext cx="280800" cy="304200"/>
            </a:xfrm>
            <a:prstGeom prst="rect">
              <a:avLst/>
            </a:prstGeom>
            <a:ln w="0">
              <a:noFill/>
            </a:ln>
          </p:spPr>
        </p:pic>
      </p:grpSp>
      <p:sp>
        <p:nvSpPr>
          <p:cNvPr id="557" name="Rectangle à coins arrondis 57"/>
          <p:cNvSpPr/>
          <p:nvPr/>
        </p:nvSpPr>
        <p:spPr>
          <a:xfrm>
            <a:off x="3812400" y="1518120"/>
            <a:ext cx="2160000" cy="899640"/>
          </a:xfrm>
          <a:prstGeom prst="roundRect">
            <a:avLst>
              <a:gd name="adj" fmla="val 16667"/>
            </a:avLst>
          </a:prstGeom>
          <a:solidFill>
            <a:srgbClr val="ffa300"/>
          </a:solidFill>
          <a:ln w="93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 Objectifs et champ de l'étude</a:t>
            </a:r>
            <a:endParaRPr b="0" lang="fr-FR" sz="1400" spc="-1" strike="noStrike">
              <a:solidFill>
                <a:srgbClr val="000000"/>
              </a:solidFill>
              <a:latin typeface="Arial"/>
            </a:endParaRPr>
          </a:p>
        </p:txBody>
      </p:sp>
      <p:sp>
        <p:nvSpPr>
          <p:cNvPr id="558" name="Rectangle à coins arrondis 58"/>
          <p:cNvSpPr/>
          <p:nvPr/>
        </p:nvSpPr>
        <p:spPr>
          <a:xfrm>
            <a:off x="3812400" y="2850480"/>
            <a:ext cx="2160000" cy="899640"/>
          </a:xfrm>
          <a:prstGeom prst="roundRect">
            <a:avLst>
              <a:gd name="adj" fmla="val 16667"/>
            </a:avLst>
          </a:prstGeom>
          <a:solidFill>
            <a:srgbClr val="ffa300"/>
          </a:solidFill>
          <a:ln w="93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 Inventaire de Cycle de Vie</a:t>
            </a:r>
            <a:endParaRPr b="0" lang="fr-FR" sz="1400" spc="-1" strike="noStrike">
              <a:solidFill>
                <a:srgbClr val="000000"/>
              </a:solidFill>
              <a:latin typeface="Arial"/>
            </a:endParaRPr>
          </a:p>
        </p:txBody>
      </p:sp>
      <p:sp>
        <p:nvSpPr>
          <p:cNvPr id="559" name="Rectangle à coins arrondis 59"/>
          <p:cNvSpPr/>
          <p:nvPr/>
        </p:nvSpPr>
        <p:spPr>
          <a:xfrm>
            <a:off x="3812400" y="4182480"/>
            <a:ext cx="2160000" cy="899640"/>
          </a:xfrm>
          <a:prstGeom prst="roundRect">
            <a:avLst>
              <a:gd name="adj" fmla="val 16667"/>
            </a:avLst>
          </a:prstGeom>
          <a:solidFill>
            <a:srgbClr val="ffa300"/>
          </a:solidFill>
          <a:ln w="93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III. Évaluation </a:t>
            </a:r>
            <a:br>
              <a:rPr sz="1400"/>
            </a:br>
            <a:r>
              <a:rPr b="1" lang="fr-FR" sz="1400" spc="-1" strike="noStrike">
                <a:solidFill>
                  <a:srgbClr val="ffffff"/>
                </a:solidFill>
                <a:latin typeface="Verdana"/>
                <a:ea typeface="Verdana"/>
              </a:rPr>
              <a:t>des impacts</a:t>
            </a:r>
            <a:endParaRPr b="0" lang="fr-FR" sz="1400" spc="-1" strike="noStrike">
              <a:solidFill>
                <a:srgbClr val="000000"/>
              </a:solidFill>
              <a:latin typeface="Arial"/>
            </a:endParaRPr>
          </a:p>
        </p:txBody>
      </p:sp>
      <p:sp>
        <p:nvSpPr>
          <p:cNvPr id="560" name="Connecteur droit avec flèche 62"/>
          <p:cNvSpPr/>
          <p:nvPr/>
        </p:nvSpPr>
        <p:spPr>
          <a:xfrm>
            <a:off x="4892400" y="241812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561" name="Connecteur droit avec flèche 63"/>
          <p:cNvSpPr/>
          <p:nvPr/>
        </p:nvSpPr>
        <p:spPr>
          <a:xfrm>
            <a:off x="4892400" y="375048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562" name="Rectangle à coins arrondis 67"/>
          <p:cNvSpPr/>
          <p:nvPr/>
        </p:nvSpPr>
        <p:spPr>
          <a:xfrm>
            <a:off x="6277680" y="1522800"/>
            <a:ext cx="3399480" cy="899640"/>
          </a:xfrm>
          <a:prstGeom prst="roundRect">
            <a:avLst>
              <a:gd name="adj" fmla="val 16667"/>
            </a:avLst>
          </a:prstGeom>
          <a:noFill/>
          <a:ln w="9360">
            <a:solidFill>
              <a:srgbClr val="ffa300"/>
            </a:solidFill>
            <a:round/>
          </a:ln>
        </p:spPr>
        <p:style>
          <a:lnRef idx="0"/>
          <a:fillRef idx="0"/>
          <a:effectRef idx="0"/>
          <a:fontRef idx="minor"/>
        </p:style>
        <p:txBody>
          <a:bodyPr anchor="ctr">
            <a:noAutofit/>
          </a:bodyPr>
          <a:p>
            <a:pPr algn="ctr">
              <a:lnSpc>
                <a:spcPct val="100000"/>
              </a:lnSpc>
            </a:pPr>
            <a:r>
              <a:rPr b="0" lang="fr-FR" sz="1400" spc="-1" strike="noStrike">
                <a:solidFill>
                  <a:srgbClr val="f2f2f2"/>
                </a:solidFill>
                <a:latin typeface="Verdana"/>
                <a:ea typeface="Verdana"/>
              </a:rPr>
              <a:t>Définition des objectifs, de l’unité fonctionnelle, des frontières, des hypothèses, etc.</a:t>
            </a:r>
            <a:endParaRPr b="0" lang="fr-FR" sz="1400" spc="-1" strike="noStrike">
              <a:solidFill>
                <a:srgbClr val="ffffff"/>
              </a:solidFill>
              <a:latin typeface="Arial"/>
            </a:endParaRPr>
          </a:p>
        </p:txBody>
      </p:sp>
      <p:sp>
        <p:nvSpPr>
          <p:cNvPr id="563" name="Rectangle à coins arrondis 68"/>
          <p:cNvSpPr/>
          <p:nvPr/>
        </p:nvSpPr>
        <p:spPr>
          <a:xfrm>
            <a:off x="6277680" y="2855160"/>
            <a:ext cx="3399480" cy="899640"/>
          </a:xfrm>
          <a:prstGeom prst="roundRect">
            <a:avLst>
              <a:gd name="adj" fmla="val 16667"/>
            </a:avLst>
          </a:prstGeom>
          <a:noFill/>
          <a:ln w="9360">
            <a:solidFill>
              <a:srgbClr val="ffa300"/>
            </a:solidFill>
            <a:round/>
          </a:ln>
        </p:spPr>
        <p:style>
          <a:lnRef idx="0"/>
          <a:fillRef idx="0"/>
          <a:effectRef idx="0"/>
          <a:fontRef idx="minor"/>
        </p:style>
        <p:txBody>
          <a:bodyPr anchor="ctr">
            <a:noAutofit/>
          </a:bodyPr>
          <a:p>
            <a:pPr algn="ctr">
              <a:lnSpc>
                <a:spcPct val="100000"/>
              </a:lnSpc>
            </a:pPr>
            <a:r>
              <a:rPr b="0" lang="fr-FR" sz="1400" spc="-1" strike="noStrike">
                <a:solidFill>
                  <a:srgbClr val="f2f2f2"/>
                </a:solidFill>
                <a:latin typeface="Verdana"/>
                <a:ea typeface="Verdana"/>
              </a:rPr>
              <a:t>Identification et quantification des intrants et extrants du système (flux matières &amp; énergies)</a:t>
            </a:r>
            <a:endParaRPr b="0" lang="fr-FR" sz="1400" spc="-1" strike="noStrike">
              <a:solidFill>
                <a:srgbClr val="ffffff"/>
              </a:solidFill>
              <a:latin typeface="Arial"/>
            </a:endParaRPr>
          </a:p>
        </p:txBody>
      </p:sp>
      <p:sp>
        <p:nvSpPr>
          <p:cNvPr id="564" name="Rectangle à coins arrondis 69"/>
          <p:cNvSpPr/>
          <p:nvPr/>
        </p:nvSpPr>
        <p:spPr>
          <a:xfrm>
            <a:off x="6277680" y="4187160"/>
            <a:ext cx="3399480" cy="899640"/>
          </a:xfrm>
          <a:prstGeom prst="roundRect">
            <a:avLst>
              <a:gd name="adj" fmla="val 16667"/>
            </a:avLst>
          </a:prstGeom>
          <a:noFill/>
          <a:ln w="9360">
            <a:solidFill>
              <a:srgbClr val="ffa300"/>
            </a:solidFill>
            <a:round/>
          </a:ln>
        </p:spPr>
        <p:style>
          <a:lnRef idx="0"/>
          <a:fillRef idx="0"/>
          <a:effectRef idx="0"/>
          <a:fontRef idx="minor"/>
        </p:style>
        <p:txBody>
          <a:bodyPr anchor="ctr">
            <a:noAutofit/>
          </a:bodyPr>
          <a:p>
            <a:pPr algn="ctr">
              <a:lnSpc>
                <a:spcPct val="100000"/>
              </a:lnSpc>
            </a:pPr>
            <a:r>
              <a:rPr b="0" lang="fr-FR" sz="1400" spc="-1" strike="noStrike">
                <a:solidFill>
                  <a:srgbClr val="f2f2f2"/>
                </a:solidFill>
                <a:latin typeface="Verdana"/>
                <a:ea typeface="Verdana"/>
              </a:rPr>
              <a:t>Traduction des flux élémentaires en impacts environnementaux via une méthode d’évaluation</a:t>
            </a:r>
            <a:endParaRPr b="0" lang="fr-FR" sz="1400" spc="-1" strike="noStrike">
              <a:solidFill>
                <a:srgbClr val="ffffff"/>
              </a:solidFill>
              <a:latin typeface="Arial"/>
            </a:endParaRPr>
          </a:p>
        </p:txBody>
      </p:sp>
      <p:pic>
        <p:nvPicPr>
          <p:cNvPr id="565" name="Image 35" descr=""/>
          <p:cNvPicPr/>
          <p:nvPr/>
        </p:nvPicPr>
        <p:blipFill>
          <a:blip r:embed="rId3"/>
          <a:stretch/>
        </p:blipFill>
        <p:spPr>
          <a:xfrm>
            <a:off x="1710360" y="2766960"/>
            <a:ext cx="1405800" cy="1123920"/>
          </a:xfrm>
          <a:prstGeom prst="rect">
            <a:avLst/>
          </a:prstGeom>
          <a:ln w="0">
            <a:noFill/>
          </a:ln>
        </p:spPr>
      </p:pic>
      <p:grpSp>
        <p:nvGrpSpPr>
          <p:cNvPr id="566" name=""/>
          <p:cNvGrpSpPr/>
          <p:nvPr/>
        </p:nvGrpSpPr>
        <p:grpSpPr>
          <a:xfrm>
            <a:off x="1674000" y="4104000"/>
            <a:ext cx="1350000" cy="1152720"/>
            <a:chOff x="1674000" y="4104000"/>
            <a:chExt cx="1350000" cy="1152720"/>
          </a:xfrm>
        </p:grpSpPr>
        <p:grpSp>
          <p:nvGrpSpPr>
            <p:cNvPr id="567" name=""/>
            <p:cNvGrpSpPr/>
            <p:nvPr/>
          </p:nvGrpSpPr>
          <p:grpSpPr>
            <a:xfrm>
              <a:off x="2447280" y="4368600"/>
              <a:ext cx="576720" cy="576360"/>
              <a:chOff x="2447280" y="4368600"/>
              <a:chExt cx="576720" cy="576360"/>
            </a:xfrm>
          </p:grpSpPr>
          <p:sp>
            <p:nvSpPr>
              <p:cNvPr id="568" name=""/>
              <p:cNvSpPr/>
              <p:nvPr/>
            </p:nvSpPr>
            <p:spPr>
              <a:xfrm rot="21529800">
                <a:off x="2452680" y="4374000"/>
                <a:ext cx="564840" cy="564840"/>
              </a:xfrm>
              <a:prstGeom prst="smileyFace">
                <a:avLst>
                  <a:gd name="adj" fmla="val -2295"/>
                </a:avLst>
              </a:prstGeom>
              <a:solidFill>
                <a:srgbClr val="b2b2b2"/>
              </a:solidFill>
              <a:ln w="0">
                <a:solidFill>
                  <a:srgbClr val="ffffff"/>
                </a:solidFill>
              </a:ln>
            </p:spPr>
            <p:style>
              <a:lnRef idx="0"/>
              <a:fillRef idx="0"/>
              <a:effectRef idx="0"/>
              <a:fontRef idx="minor"/>
            </p:style>
            <p:txBody>
              <a:bodyPr wrap="none" lIns="90000" rIns="90000" tIns="45000" bIns="45000" anchor="ctr">
                <a:noAutofit/>
              </a:bodyPr>
              <a:p>
                <a:endParaRPr b="0" lang="fr-FR" sz="1800" spc="-1" strike="noStrike">
                  <a:solidFill>
                    <a:srgbClr val="000000"/>
                  </a:solidFill>
                  <a:latin typeface="Arial"/>
                </a:endParaRPr>
              </a:p>
            </p:txBody>
          </p:sp>
          <p:sp>
            <p:nvSpPr>
              <p:cNvPr id="569" name="Explosion 1 14"/>
              <p:cNvSpPr/>
              <p:nvPr/>
            </p:nvSpPr>
            <p:spPr>
              <a:xfrm rot="21522000">
                <a:off x="2453040" y="4601880"/>
                <a:ext cx="115560" cy="115560"/>
              </a:xfrm>
              <a:prstGeom prst="irregularSeal1">
                <a:avLst/>
              </a:prstGeom>
              <a:solidFill>
                <a:srgbClr val="ffa300"/>
              </a:solidFill>
              <a:ln w="9360">
                <a:solidFill>
                  <a:srgbClr val="80276c"/>
                </a:solidFill>
                <a:round/>
              </a:ln>
            </p:spPr>
            <p:style>
              <a:lnRef idx="0"/>
              <a:fillRef idx="0"/>
              <a:effectRef idx="0"/>
              <a:fontRef idx="minor"/>
            </p:style>
            <p:txBody>
              <a:bodyPr tIns="-5040" bIns="-5040" anchor="t">
                <a:noAutofit/>
              </a:bodyPr>
              <a:p>
                <a:endParaRPr b="0" lang="fr-FR" sz="1800" spc="-1" strike="noStrike">
                  <a:solidFill>
                    <a:srgbClr val="000000"/>
                  </a:solidFill>
                  <a:latin typeface="Arial"/>
                </a:endParaRPr>
              </a:p>
            </p:txBody>
          </p:sp>
          <p:sp>
            <p:nvSpPr>
              <p:cNvPr id="570" name="Explosion 1 15"/>
              <p:cNvSpPr/>
              <p:nvPr/>
            </p:nvSpPr>
            <p:spPr>
              <a:xfrm rot="21532800">
                <a:off x="2623680" y="4656960"/>
                <a:ext cx="115200" cy="115560"/>
              </a:xfrm>
              <a:prstGeom prst="irregularSeal1">
                <a:avLst/>
              </a:prstGeom>
              <a:solidFill>
                <a:srgbClr val="ffa300"/>
              </a:solidFill>
              <a:ln w="9360">
                <a:solidFill>
                  <a:srgbClr val="80276c"/>
                </a:solidFill>
                <a:round/>
              </a:ln>
            </p:spPr>
            <p:style>
              <a:lnRef idx="0"/>
              <a:fillRef idx="0"/>
              <a:effectRef idx="0"/>
              <a:fontRef idx="minor"/>
            </p:style>
            <p:txBody>
              <a:bodyPr tIns="-5040" bIns="-5040" anchor="t">
                <a:noAutofit/>
              </a:bodyPr>
              <a:p>
                <a:endParaRPr b="0" lang="fr-FR" sz="1800" spc="-1" strike="noStrike">
                  <a:solidFill>
                    <a:srgbClr val="000000"/>
                  </a:solidFill>
                  <a:latin typeface="Arial"/>
                </a:endParaRPr>
              </a:p>
            </p:txBody>
          </p:sp>
          <p:sp>
            <p:nvSpPr>
              <p:cNvPr id="571" name="Explosion 1 16"/>
              <p:cNvSpPr/>
              <p:nvPr/>
            </p:nvSpPr>
            <p:spPr>
              <a:xfrm rot="21532800">
                <a:off x="2683440" y="4822920"/>
                <a:ext cx="115200" cy="115920"/>
              </a:xfrm>
              <a:prstGeom prst="irregularSeal1">
                <a:avLst/>
              </a:prstGeom>
              <a:solidFill>
                <a:srgbClr val="ffa300"/>
              </a:solidFill>
              <a:ln w="9360">
                <a:solidFill>
                  <a:srgbClr val="80276c"/>
                </a:solidFill>
                <a:round/>
              </a:ln>
            </p:spPr>
            <p:style>
              <a:lnRef idx="0"/>
              <a:fillRef idx="0"/>
              <a:effectRef idx="0"/>
              <a:fontRef idx="minor"/>
            </p:style>
            <p:txBody>
              <a:bodyPr tIns="-4680" bIns="-4680" anchor="t">
                <a:noAutofit/>
              </a:bodyPr>
              <a:p>
                <a:endParaRPr b="0" lang="fr-FR" sz="1800" spc="-1" strike="noStrike">
                  <a:solidFill>
                    <a:srgbClr val="000000"/>
                  </a:solidFill>
                  <a:latin typeface="Arial"/>
                </a:endParaRPr>
              </a:p>
            </p:txBody>
          </p:sp>
          <p:sp>
            <p:nvSpPr>
              <p:cNvPr id="572" name="Explosion 1 17"/>
              <p:cNvSpPr/>
              <p:nvPr/>
            </p:nvSpPr>
            <p:spPr>
              <a:xfrm rot="21532800">
                <a:off x="2672640" y="4427280"/>
                <a:ext cx="115200" cy="115560"/>
              </a:xfrm>
              <a:prstGeom prst="irregularSeal1">
                <a:avLst/>
              </a:prstGeom>
              <a:solidFill>
                <a:srgbClr val="ffa300"/>
              </a:solidFill>
              <a:ln w="9360">
                <a:solidFill>
                  <a:srgbClr val="80276c"/>
                </a:solidFill>
                <a:round/>
              </a:ln>
            </p:spPr>
            <p:style>
              <a:lnRef idx="0"/>
              <a:fillRef idx="0"/>
              <a:effectRef idx="0"/>
              <a:fontRef idx="minor"/>
            </p:style>
            <p:txBody>
              <a:bodyPr tIns="-5040" bIns="-5040" anchor="t">
                <a:noAutofit/>
              </a:bodyPr>
              <a:p>
                <a:endParaRPr b="0" lang="fr-FR" sz="1800" spc="-1" strike="noStrike">
                  <a:solidFill>
                    <a:srgbClr val="000000"/>
                  </a:solidFill>
                  <a:latin typeface="Arial"/>
                </a:endParaRPr>
              </a:p>
            </p:txBody>
          </p:sp>
          <p:sp>
            <p:nvSpPr>
              <p:cNvPr id="573" name="Explosion 1 19"/>
              <p:cNvSpPr/>
              <p:nvPr/>
            </p:nvSpPr>
            <p:spPr>
              <a:xfrm rot="21522000">
                <a:off x="2847960" y="4709160"/>
                <a:ext cx="115560" cy="92160"/>
              </a:xfrm>
              <a:prstGeom prst="irregularSeal1">
                <a:avLst/>
              </a:prstGeom>
              <a:solidFill>
                <a:srgbClr val="ffa300"/>
              </a:solidFill>
              <a:ln w="9360">
                <a:solidFill>
                  <a:srgbClr val="80276c"/>
                </a:solidFill>
                <a:round/>
              </a:ln>
            </p:spPr>
            <p:style>
              <a:lnRef idx="0"/>
              <a:fillRef idx="0"/>
              <a:effectRef idx="0"/>
              <a:fontRef idx="minor"/>
            </p:style>
            <p:txBody>
              <a:bodyPr tIns="-13320" bIns="-13320" anchor="t">
                <a:noAutofit/>
              </a:bodyPr>
              <a:p>
                <a:endParaRPr b="0" lang="fr-FR" sz="1800" spc="-1" strike="noStrike">
                  <a:solidFill>
                    <a:srgbClr val="000000"/>
                  </a:solidFill>
                  <a:latin typeface="Arial"/>
                </a:endParaRPr>
              </a:p>
            </p:txBody>
          </p:sp>
        </p:grpSp>
        <p:grpSp>
          <p:nvGrpSpPr>
            <p:cNvPr id="574" name=""/>
            <p:cNvGrpSpPr/>
            <p:nvPr/>
          </p:nvGrpSpPr>
          <p:grpSpPr>
            <a:xfrm>
              <a:off x="1674000" y="4104000"/>
              <a:ext cx="906840" cy="1152720"/>
              <a:chOff x="1674000" y="4104000"/>
              <a:chExt cx="906840" cy="1152720"/>
            </a:xfrm>
          </p:grpSpPr>
          <p:pic>
            <p:nvPicPr>
              <p:cNvPr id="575" name="" descr=""/>
              <p:cNvPicPr/>
              <p:nvPr/>
            </p:nvPicPr>
            <p:blipFill>
              <a:blip r:embed="rId4"/>
              <a:stretch/>
            </p:blipFill>
            <p:spPr>
              <a:xfrm rot="26400">
                <a:off x="1885320" y="4106160"/>
                <a:ext cx="657720" cy="387720"/>
              </a:xfrm>
              <a:prstGeom prst="rect">
                <a:avLst/>
              </a:prstGeom>
              <a:ln w="0">
                <a:noFill/>
              </a:ln>
            </p:spPr>
          </p:pic>
          <p:pic>
            <p:nvPicPr>
              <p:cNvPr id="576" name="" descr=""/>
              <p:cNvPicPr/>
              <p:nvPr/>
            </p:nvPicPr>
            <p:blipFill>
              <a:blip r:embed="rId5"/>
              <a:stretch/>
            </p:blipFill>
            <p:spPr>
              <a:xfrm rot="25800">
                <a:off x="1675080" y="4871880"/>
                <a:ext cx="903960" cy="381240"/>
              </a:xfrm>
              <a:prstGeom prst="rect">
                <a:avLst/>
              </a:prstGeom>
              <a:ln w="0">
                <a:noFill/>
              </a:ln>
            </p:spPr>
          </p:pic>
          <p:pic>
            <p:nvPicPr>
              <p:cNvPr id="577" name="" descr=""/>
              <p:cNvPicPr/>
              <p:nvPr/>
            </p:nvPicPr>
            <p:blipFill>
              <a:blip r:embed="rId6"/>
              <a:stretch/>
            </p:blipFill>
            <p:spPr>
              <a:xfrm rot="28800">
                <a:off x="1716480" y="4498560"/>
                <a:ext cx="478800" cy="403920"/>
              </a:xfrm>
              <a:prstGeom prst="rect">
                <a:avLst/>
              </a:prstGeom>
              <a:ln w="0">
                <a:noFill/>
              </a:ln>
            </p:spPr>
          </p:pic>
        </p:grpSp>
      </p:grpSp>
    </p:spTree>
  </p:cSld>
  <mc:AlternateContent>
    <mc:Choice Requires="p14">
      <p:transition spd="slow" p14:dur="2000"/>
    </mc:Choice>
    <mc:Fallback>
      <p:transition spd="slow"/>
    </mc:Fallback>
  </mc:AlternateContent>
</p:sld>
</file>

<file path=ppt/slides/slide1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2308" name=""/>
          <p:cNvGrpSpPr/>
          <p:nvPr/>
        </p:nvGrpSpPr>
        <p:grpSpPr>
          <a:xfrm>
            <a:off x="-795960" y="-721080"/>
            <a:ext cx="9569880" cy="7520040"/>
            <a:chOff x="-795960" y="-721080"/>
            <a:chExt cx="9569880" cy="7520040"/>
          </a:xfrm>
        </p:grpSpPr>
        <p:grpSp>
          <p:nvGrpSpPr>
            <p:cNvPr id="2309" name=""/>
            <p:cNvGrpSpPr/>
            <p:nvPr/>
          </p:nvGrpSpPr>
          <p:grpSpPr>
            <a:xfrm>
              <a:off x="-795960" y="-721080"/>
              <a:ext cx="8325720" cy="7520040"/>
              <a:chOff x="-795960" y="-721080"/>
              <a:chExt cx="8325720" cy="7520040"/>
            </a:xfrm>
          </p:grpSpPr>
          <p:sp>
            <p:nvSpPr>
              <p:cNvPr id="2310" name="Arc 8"/>
              <p:cNvSpPr/>
              <p:nvPr/>
            </p:nvSpPr>
            <p:spPr>
              <a:xfrm flipV="1" rot="21156600">
                <a:off x="1680480" y="-511560"/>
                <a:ext cx="3352680" cy="1534680"/>
              </a:xfrm>
              <a:prstGeom prst="arc">
                <a:avLst>
                  <a:gd name="adj1" fmla="val 13156665"/>
                  <a:gd name="adj2" fmla="val 19189177"/>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311" name="Arc 14"/>
              <p:cNvSpPr/>
              <p:nvPr/>
            </p:nvSpPr>
            <p:spPr>
              <a:xfrm rot="432600">
                <a:off x="2641680" y="824760"/>
                <a:ext cx="4033440" cy="4033440"/>
              </a:xfrm>
              <a:prstGeom prst="arc">
                <a:avLst>
                  <a:gd name="adj1" fmla="val 16390133"/>
                  <a:gd name="adj2" fmla="val 19071018"/>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312" name="Arc 25"/>
              <p:cNvSpPr/>
              <p:nvPr/>
            </p:nvSpPr>
            <p:spPr>
              <a:xfrm rot="5861400">
                <a:off x="2592360" y="810720"/>
                <a:ext cx="4033440" cy="4033440"/>
              </a:xfrm>
              <a:prstGeom prst="arc">
                <a:avLst>
                  <a:gd name="adj1" fmla="val 18726807"/>
                  <a:gd name="adj2" fmla="val 20382061"/>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313" name="Arc 26"/>
              <p:cNvSpPr/>
              <p:nvPr/>
            </p:nvSpPr>
            <p:spPr>
              <a:xfrm rot="11323800">
                <a:off x="2534040" y="780840"/>
                <a:ext cx="4033440" cy="4033440"/>
              </a:xfrm>
              <a:prstGeom prst="arc">
                <a:avLst>
                  <a:gd name="adj1" fmla="val 16273914"/>
                  <a:gd name="adj2" fmla="val 17917265"/>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2314" name="Groupe 69"/>
              <p:cNvGrpSpPr/>
              <p:nvPr/>
            </p:nvGrpSpPr>
            <p:grpSpPr>
              <a:xfrm>
                <a:off x="1582920" y="643320"/>
                <a:ext cx="1321920" cy="982080"/>
                <a:chOff x="1582920" y="643320"/>
                <a:chExt cx="1321920" cy="982080"/>
              </a:xfrm>
            </p:grpSpPr>
            <p:sp>
              <p:nvSpPr>
                <p:cNvPr id="2315" name="Rectangle 84"/>
                <p:cNvSpPr/>
                <p:nvPr/>
              </p:nvSpPr>
              <p:spPr>
                <a:xfrm>
                  <a:off x="1582920" y="1396080"/>
                  <a:ext cx="13219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Extraction</a:t>
                  </a:r>
                  <a:endParaRPr b="0" lang="fr-FR" sz="1500" spc="-1" strike="noStrike">
                    <a:solidFill>
                      <a:srgbClr val="ffffff"/>
                    </a:solidFill>
                    <a:latin typeface="Arial"/>
                  </a:endParaRPr>
                </a:p>
              </p:txBody>
            </p:sp>
            <p:sp>
              <p:nvSpPr>
                <p:cNvPr id="2316" name="Image 107"/>
                <p:cNvSpPr/>
                <p:nvPr/>
              </p:nvSpPr>
              <p:spPr>
                <a:xfrm>
                  <a:off x="1878480" y="643320"/>
                  <a:ext cx="730800" cy="719640"/>
                </a:xfrm>
                <a:prstGeom prst="ellipse">
                  <a:avLst/>
                </a:prstGeom>
                <a:blipFill rotWithShape="0">
                  <a:blip r:embed="rId1"/>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2317" name="Groupe 70"/>
              <p:cNvGrpSpPr/>
              <p:nvPr/>
            </p:nvGrpSpPr>
            <p:grpSpPr>
              <a:xfrm>
                <a:off x="3850200" y="480960"/>
                <a:ext cx="1594080" cy="1200240"/>
                <a:chOff x="3850200" y="480960"/>
                <a:chExt cx="1594080" cy="1200240"/>
              </a:xfrm>
            </p:grpSpPr>
            <p:sp>
              <p:nvSpPr>
                <p:cNvPr id="2318" name="Rectangle 106"/>
                <p:cNvSpPr/>
                <p:nvPr/>
              </p:nvSpPr>
              <p:spPr>
                <a:xfrm>
                  <a:off x="3850200" y="1223280"/>
                  <a:ext cx="159408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Fabrication des matériaux</a:t>
                  </a:r>
                  <a:endParaRPr b="0" lang="fr-FR" sz="1500" spc="-1" strike="noStrike">
                    <a:solidFill>
                      <a:srgbClr val="ffffff"/>
                    </a:solidFill>
                    <a:latin typeface="Arial"/>
                  </a:endParaRPr>
                </a:p>
              </p:txBody>
            </p:sp>
            <p:sp>
              <p:nvSpPr>
                <p:cNvPr id="2319" name="Image 109"/>
                <p:cNvSpPr/>
                <p:nvPr/>
              </p:nvSpPr>
              <p:spPr>
                <a:xfrm>
                  <a:off x="4256640" y="480960"/>
                  <a:ext cx="745560" cy="719640"/>
                </a:xfrm>
                <a:prstGeom prst="ellipse">
                  <a:avLst/>
                </a:prstGeom>
                <a:blipFill rotWithShape="0">
                  <a:blip r:embed="rId2"/>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2320" name="Groupe 73"/>
              <p:cNvGrpSpPr/>
              <p:nvPr/>
            </p:nvGrpSpPr>
            <p:grpSpPr>
              <a:xfrm>
                <a:off x="5803920" y="1668960"/>
                <a:ext cx="1320840" cy="1163880"/>
                <a:chOff x="5803920" y="1668960"/>
                <a:chExt cx="1320840" cy="1163880"/>
              </a:xfrm>
            </p:grpSpPr>
            <p:sp>
              <p:nvSpPr>
                <p:cNvPr id="2321" name="Rectangle 108"/>
                <p:cNvSpPr/>
                <p:nvPr/>
              </p:nvSpPr>
              <p:spPr>
                <a:xfrm>
                  <a:off x="5803920" y="2374920"/>
                  <a:ext cx="132084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Fabrication du produit</a:t>
                  </a:r>
                  <a:endParaRPr b="0" lang="fr-FR" sz="1500" spc="-1" strike="noStrike">
                    <a:solidFill>
                      <a:srgbClr val="ffffff"/>
                    </a:solidFill>
                    <a:latin typeface="Arial"/>
                  </a:endParaRPr>
                </a:p>
              </p:txBody>
            </p:sp>
            <p:sp>
              <p:nvSpPr>
                <p:cNvPr id="2322" name="Image 113"/>
                <p:cNvSpPr/>
                <p:nvPr/>
              </p:nvSpPr>
              <p:spPr>
                <a:xfrm>
                  <a:off x="6099480" y="1668960"/>
                  <a:ext cx="729360" cy="719640"/>
                </a:xfrm>
                <a:prstGeom prst="ellipse">
                  <a:avLst/>
                </a:prstGeom>
                <a:blipFill rotWithShape="0">
                  <a:blip r:embed="rId3"/>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sp>
            <p:nvSpPr>
              <p:cNvPr id="2323" name="Arc 27"/>
              <p:cNvSpPr/>
              <p:nvPr/>
            </p:nvSpPr>
            <p:spPr>
              <a:xfrm rot="3121800">
                <a:off x="2682360" y="815400"/>
                <a:ext cx="4033440" cy="4033440"/>
              </a:xfrm>
              <a:prstGeom prst="arc">
                <a:avLst>
                  <a:gd name="adj1" fmla="val 18486401"/>
                  <a:gd name="adj2" fmla="val 19577761"/>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2324" name="Groupe 75"/>
              <p:cNvGrpSpPr/>
              <p:nvPr/>
            </p:nvGrpSpPr>
            <p:grpSpPr>
              <a:xfrm>
                <a:off x="5760000" y="3411360"/>
                <a:ext cx="1436400" cy="969840"/>
                <a:chOff x="5760000" y="3411360"/>
                <a:chExt cx="1436400" cy="969840"/>
              </a:xfrm>
            </p:grpSpPr>
            <p:sp>
              <p:nvSpPr>
                <p:cNvPr id="2325" name="Rectangle 109"/>
                <p:cNvSpPr/>
                <p:nvPr/>
              </p:nvSpPr>
              <p:spPr>
                <a:xfrm>
                  <a:off x="5760000" y="4151880"/>
                  <a:ext cx="143640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Transport</a:t>
                  </a:r>
                  <a:endParaRPr b="0" lang="fr-FR" sz="1500" spc="-1" strike="noStrike">
                    <a:solidFill>
                      <a:srgbClr val="ffffff"/>
                    </a:solidFill>
                    <a:latin typeface="Arial"/>
                  </a:endParaRPr>
                </a:p>
              </p:txBody>
            </p:sp>
            <p:sp>
              <p:nvSpPr>
                <p:cNvPr id="2326" name="Image 116"/>
                <p:cNvSpPr/>
                <p:nvPr/>
              </p:nvSpPr>
              <p:spPr>
                <a:xfrm>
                  <a:off x="6108840" y="3411360"/>
                  <a:ext cx="725760" cy="719640"/>
                </a:xfrm>
                <a:prstGeom prst="ellipse">
                  <a:avLst/>
                </a:prstGeom>
                <a:blipFill rotWithShape="0">
                  <a:blip r:embed="rId4"/>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2327" name="Groupe 76"/>
              <p:cNvGrpSpPr/>
              <p:nvPr/>
            </p:nvGrpSpPr>
            <p:grpSpPr>
              <a:xfrm>
                <a:off x="4016160" y="4413240"/>
                <a:ext cx="1212120" cy="926280"/>
                <a:chOff x="4016160" y="4413240"/>
                <a:chExt cx="1212120" cy="926280"/>
              </a:xfrm>
            </p:grpSpPr>
            <p:sp>
              <p:nvSpPr>
                <p:cNvPr id="2328" name="Rectangle 110"/>
                <p:cNvSpPr/>
                <p:nvPr/>
              </p:nvSpPr>
              <p:spPr>
                <a:xfrm>
                  <a:off x="4016160" y="5110200"/>
                  <a:ext cx="12121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Utilisation</a:t>
                  </a:r>
                  <a:endParaRPr b="0" lang="fr-FR" sz="1500" spc="-1" strike="noStrike">
                    <a:solidFill>
                      <a:srgbClr val="ffffff"/>
                    </a:solidFill>
                    <a:latin typeface="Arial"/>
                  </a:endParaRPr>
                </a:p>
              </p:txBody>
            </p:sp>
            <p:sp>
              <p:nvSpPr>
                <p:cNvPr id="2329" name="Image 120"/>
                <p:cNvSpPr/>
                <p:nvPr/>
              </p:nvSpPr>
              <p:spPr>
                <a:xfrm>
                  <a:off x="4260600" y="4413240"/>
                  <a:ext cx="730440" cy="719640"/>
                </a:xfrm>
                <a:prstGeom prst="ellipse">
                  <a:avLst/>
                </a:prstGeom>
                <a:blipFill rotWithShape="0">
                  <a:blip r:embed="rId5"/>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2330" name="Groupe 78"/>
              <p:cNvGrpSpPr/>
              <p:nvPr/>
            </p:nvGrpSpPr>
            <p:grpSpPr>
              <a:xfrm>
                <a:off x="2144520" y="3483360"/>
                <a:ext cx="1523520" cy="961920"/>
                <a:chOff x="2144520" y="3483360"/>
                <a:chExt cx="1523520" cy="961920"/>
              </a:xfrm>
            </p:grpSpPr>
            <p:sp>
              <p:nvSpPr>
                <p:cNvPr id="2331" name="Rectangle 111"/>
                <p:cNvSpPr/>
                <p:nvPr/>
              </p:nvSpPr>
              <p:spPr>
                <a:xfrm>
                  <a:off x="2144520" y="4215960"/>
                  <a:ext cx="15235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Fin de Vie</a:t>
                  </a:r>
                  <a:endParaRPr b="0" lang="fr-FR" sz="1500" spc="-1" strike="noStrike">
                    <a:solidFill>
                      <a:srgbClr val="ffffff"/>
                    </a:solidFill>
                    <a:latin typeface="Arial"/>
                  </a:endParaRPr>
                </a:p>
              </p:txBody>
            </p:sp>
            <p:sp>
              <p:nvSpPr>
                <p:cNvPr id="2332" name="Image 123"/>
                <p:cNvSpPr/>
                <p:nvPr/>
              </p:nvSpPr>
              <p:spPr>
                <a:xfrm>
                  <a:off x="2537280" y="3483360"/>
                  <a:ext cx="738000" cy="719640"/>
                </a:xfrm>
                <a:prstGeom prst="ellipse">
                  <a:avLst/>
                </a:prstGeom>
                <a:blipFill rotWithShape="0">
                  <a:blip r:embed="rId6"/>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2333" name="Groupe 79"/>
              <p:cNvGrpSpPr/>
              <p:nvPr/>
            </p:nvGrpSpPr>
            <p:grpSpPr>
              <a:xfrm>
                <a:off x="-795960" y="2041560"/>
                <a:ext cx="5112000" cy="4757400"/>
                <a:chOff x="-795960" y="2041560"/>
                <a:chExt cx="5112000" cy="4757400"/>
              </a:xfrm>
            </p:grpSpPr>
            <p:grpSp>
              <p:nvGrpSpPr>
                <p:cNvPr id="2334" name="Groupe 80"/>
                <p:cNvGrpSpPr/>
                <p:nvPr/>
              </p:nvGrpSpPr>
              <p:grpSpPr>
                <a:xfrm>
                  <a:off x="-795960" y="2636280"/>
                  <a:ext cx="3954240" cy="4162680"/>
                  <a:chOff x="-795960" y="2636280"/>
                  <a:chExt cx="3954240" cy="4162680"/>
                </a:xfrm>
              </p:grpSpPr>
              <p:sp>
                <p:nvSpPr>
                  <p:cNvPr id="2335" name="Arc 28"/>
                  <p:cNvSpPr/>
                  <p:nvPr/>
                </p:nvSpPr>
                <p:spPr>
                  <a:xfrm>
                    <a:off x="-795960" y="2835360"/>
                    <a:ext cx="3954240" cy="3963600"/>
                  </a:xfrm>
                  <a:prstGeom prst="arc">
                    <a:avLst>
                      <a:gd name="adj1" fmla="val 17001845"/>
                      <a:gd name="adj2" fmla="val 19141491"/>
                    </a:avLst>
                  </a:prstGeom>
                  <a:noFill/>
                  <a:ln w="19080">
                    <a:solidFill>
                      <a:srgbClr val="ffffff"/>
                    </a:solidFill>
                    <a:miter/>
                    <a:head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2336" name="Groupe 81"/>
                  <p:cNvGrpSpPr/>
                  <p:nvPr/>
                </p:nvGrpSpPr>
                <p:grpSpPr>
                  <a:xfrm>
                    <a:off x="405360" y="2636280"/>
                    <a:ext cx="1690920" cy="1164600"/>
                    <a:chOff x="405360" y="2636280"/>
                    <a:chExt cx="1690920" cy="1164600"/>
                  </a:xfrm>
                </p:grpSpPr>
                <p:sp>
                  <p:nvSpPr>
                    <p:cNvPr id="2337" name="Rectangle 112"/>
                    <p:cNvSpPr/>
                    <p:nvPr/>
                  </p:nvSpPr>
                  <p:spPr>
                    <a:xfrm>
                      <a:off x="405360" y="3342960"/>
                      <a:ext cx="169092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Incinération Enfouissement</a:t>
                      </a:r>
                      <a:endParaRPr b="0" lang="fr-FR" sz="1500" spc="-1" strike="noStrike">
                        <a:solidFill>
                          <a:srgbClr val="ffffff"/>
                        </a:solidFill>
                        <a:latin typeface="Arial"/>
                      </a:endParaRPr>
                    </a:p>
                  </p:txBody>
                </p:sp>
                <p:sp>
                  <p:nvSpPr>
                    <p:cNvPr id="2338" name="Image 125"/>
                    <p:cNvSpPr/>
                    <p:nvPr/>
                  </p:nvSpPr>
                  <p:spPr>
                    <a:xfrm>
                      <a:off x="887760" y="2636280"/>
                      <a:ext cx="726840" cy="719640"/>
                    </a:xfrm>
                    <a:prstGeom prst="ellipse">
                      <a:avLst/>
                    </a:prstGeom>
                    <a:blipFill rotWithShape="0">
                      <a:blip r:embed="rId7"/>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sp>
              <p:nvSpPr>
                <p:cNvPr id="2339" name="Arc 32"/>
                <p:cNvSpPr/>
                <p:nvPr/>
              </p:nvSpPr>
              <p:spPr>
                <a:xfrm rot="16709400">
                  <a:off x="1251000" y="2274840"/>
                  <a:ext cx="2906280" cy="2825280"/>
                </a:xfrm>
                <a:prstGeom prst="arc">
                  <a:avLst>
                    <a:gd name="adj1" fmla="val 18018097"/>
                    <a:gd name="adj2" fmla="val 20217983"/>
                  </a:avLst>
                </a:prstGeom>
                <a:noFill/>
                <a:ln w="19080">
                  <a:solidFill>
                    <a:srgbClr val="ffffff"/>
                  </a:solidFill>
                  <a:miter/>
                  <a:head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grpSp>
            <p:nvGrpSpPr>
              <p:cNvPr id="2340" name="Groupe 82"/>
              <p:cNvGrpSpPr/>
              <p:nvPr/>
            </p:nvGrpSpPr>
            <p:grpSpPr>
              <a:xfrm>
                <a:off x="1813680" y="-116640"/>
                <a:ext cx="5702040" cy="5702040"/>
                <a:chOff x="1813680" y="-116640"/>
                <a:chExt cx="5702040" cy="5702040"/>
              </a:xfrm>
            </p:grpSpPr>
            <p:sp>
              <p:nvSpPr>
                <p:cNvPr id="2341" name="Arc 33"/>
                <p:cNvSpPr/>
                <p:nvPr/>
              </p:nvSpPr>
              <p:spPr>
                <a:xfrm rot="13593600">
                  <a:off x="2647800" y="717480"/>
                  <a:ext cx="4033440" cy="4033440"/>
                </a:xfrm>
                <a:prstGeom prst="arc">
                  <a:avLst>
                    <a:gd name="adj1" fmla="val 17501973"/>
                    <a:gd name="adj2" fmla="val 18785053"/>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342" name="Arc 38"/>
                <p:cNvSpPr/>
                <p:nvPr/>
              </p:nvSpPr>
              <p:spPr>
                <a:xfrm rot="16842600">
                  <a:off x="2803680" y="798120"/>
                  <a:ext cx="3763800" cy="4033440"/>
                </a:xfrm>
                <a:prstGeom prst="arc">
                  <a:avLst>
                    <a:gd name="adj1" fmla="val 17319531"/>
                    <a:gd name="adj2" fmla="val 20193364"/>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2343" name="Groupe 83"/>
                <p:cNvGrpSpPr/>
                <p:nvPr/>
              </p:nvGrpSpPr>
              <p:grpSpPr>
                <a:xfrm>
                  <a:off x="2083320" y="1827000"/>
                  <a:ext cx="1296720" cy="950040"/>
                  <a:chOff x="2083320" y="1827000"/>
                  <a:chExt cx="1296720" cy="950040"/>
                </a:xfrm>
              </p:grpSpPr>
              <p:sp>
                <p:nvSpPr>
                  <p:cNvPr id="2344" name="Rectangle 113"/>
                  <p:cNvSpPr/>
                  <p:nvPr/>
                </p:nvSpPr>
                <p:spPr>
                  <a:xfrm>
                    <a:off x="2083320" y="2547720"/>
                    <a:ext cx="12967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Recyclage</a:t>
                    </a:r>
                    <a:endParaRPr b="0" lang="fr-FR" sz="1500" spc="-1" strike="noStrike">
                      <a:solidFill>
                        <a:srgbClr val="ffffff"/>
                      </a:solidFill>
                      <a:latin typeface="Arial"/>
                    </a:endParaRPr>
                  </a:p>
                </p:txBody>
              </p:sp>
              <p:sp>
                <p:nvSpPr>
                  <p:cNvPr id="2345" name="Image 132"/>
                  <p:cNvSpPr/>
                  <p:nvPr/>
                </p:nvSpPr>
                <p:spPr>
                  <a:xfrm>
                    <a:off x="2360880" y="1827000"/>
                    <a:ext cx="741600" cy="719640"/>
                  </a:xfrm>
                  <a:prstGeom prst="ellipse">
                    <a:avLst/>
                  </a:prstGeom>
                  <a:blipFill rotWithShape="0">
                    <a:blip r:embed="rId8"/>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sp>
            <p:nvSpPr>
              <p:cNvPr id="2346" name="Rectangle 114"/>
              <p:cNvSpPr/>
              <p:nvPr/>
            </p:nvSpPr>
            <p:spPr>
              <a:xfrm>
                <a:off x="1506960" y="5439960"/>
                <a:ext cx="2291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Verdana"/>
                    <a:ea typeface="Verdana"/>
                  </a:rPr>
                  <a:t>adaptée de [Bauer, 2018]</a:t>
                </a:r>
                <a:endParaRPr b="0" lang="fr-FR" sz="1200" spc="-1" strike="noStrike">
                  <a:solidFill>
                    <a:srgbClr val="ffffff"/>
                  </a:solidFill>
                  <a:latin typeface="Arial"/>
                </a:endParaRPr>
              </a:p>
            </p:txBody>
          </p:sp>
          <p:pic>
            <p:nvPicPr>
              <p:cNvPr id="2347" name="Image 133" descr=""/>
              <p:cNvPicPr/>
              <p:nvPr/>
            </p:nvPicPr>
            <p:blipFill>
              <a:blip r:embed="rId9"/>
              <a:stretch/>
            </p:blipFill>
            <p:spPr>
              <a:xfrm>
                <a:off x="1941840" y="4929840"/>
                <a:ext cx="1023120" cy="357840"/>
              </a:xfrm>
              <a:prstGeom prst="rect">
                <a:avLst/>
              </a:prstGeom>
              <a:ln w="0">
                <a:noFill/>
              </a:ln>
            </p:spPr>
          </p:pic>
        </p:grpSp>
        <p:grpSp>
          <p:nvGrpSpPr>
            <p:cNvPr id="2348" name="Groupe 84"/>
            <p:cNvGrpSpPr/>
            <p:nvPr/>
          </p:nvGrpSpPr>
          <p:grpSpPr>
            <a:xfrm>
              <a:off x="3762000" y="3230280"/>
              <a:ext cx="1685880" cy="1604880"/>
              <a:chOff x="3762000" y="3230280"/>
              <a:chExt cx="1685880" cy="1604880"/>
            </a:xfrm>
          </p:grpSpPr>
          <p:grpSp>
            <p:nvGrpSpPr>
              <p:cNvPr id="2349" name="Groupe 87"/>
              <p:cNvGrpSpPr/>
              <p:nvPr/>
            </p:nvGrpSpPr>
            <p:grpSpPr>
              <a:xfrm>
                <a:off x="4021560" y="3920760"/>
                <a:ext cx="1147680" cy="883800"/>
                <a:chOff x="4021560" y="3920760"/>
                <a:chExt cx="1147680" cy="883800"/>
              </a:xfrm>
            </p:grpSpPr>
            <p:sp>
              <p:nvSpPr>
                <p:cNvPr id="2350" name="Arc 39"/>
                <p:cNvSpPr/>
                <p:nvPr/>
              </p:nvSpPr>
              <p:spPr>
                <a:xfrm>
                  <a:off x="4021560" y="4121640"/>
                  <a:ext cx="1147680" cy="682920"/>
                </a:xfrm>
                <a:prstGeom prst="arc">
                  <a:avLst>
                    <a:gd name="adj1" fmla="val 8963323"/>
                    <a:gd name="adj2" fmla="val 1831170"/>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2351" name="Groupe 88"/>
                <p:cNvGrpSpPr/>
                <p:nvPr/>
              </p:nvGrpSpPr>
              <p:grpSpPr>
                <a:xfrm>
                  <a:off x="4379400" y="3920760"/>
                  <a:ext cx="431640" cy="431640"/>
                  <a:chOff x="4379400" y="3920760"/>
                  <a:chExt cx="431640" cy="431640"/>
                </a:xfrm>
              </p:grpSpPr>
              <p:sp>
                <p:nvSpPr>
                  <p:cNvPr id="2352" name="Ellipse 13"/>
                  <p:cNvSpPr/>
                  <p:nvPr/>
                </p:nvSpPr>
                <p:spPr>
                  <a:xfrm>
                    <a:off x="4379400" y="3920760"/>
                    <a:ext cx="431640" cy="431640"/>
                  </a:xfrm>
                  <a:prstGeom prst="ellipse">
                    <a:avLst/>
                  </a:prstGeom>
                  <a:solidFill>
                    <a:srgbClr val="ffffff"/>
                  </a:solidFill>
                  <a:ln w="57240">
                    <a:solidFill>
                      <a:srgbClr val="0000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2353" name="Image 134" descr=""/>
                  <p:cNvPicPr/>
                  <p:nvPr/>
                </p:nvPicPr>
                <p:blipFill>
                  <a:blip r:embed="rId10"/>
                  <a:stretch/>
                </p:blipFill>
                <p:spPr>
                  <a:xfrm rot="15249000">
                    <a:off x="4461840" y="4053600"/>
                    <a:ext cx="266760" cy="165600"/>
                  </a:xfrm>
                  <a:prstGeom prst="rect">
                    <a:avLst/>
                  </a:prstGeom>
                  <a:ln w="0">
                    <a:noFill/>
                  </a:ln>
                </p:spPr>
              </p:pic>
            </p:grpSp>
          </p:grpSp>
          <p:grpSp>
            <p:nvGrpSpPr>
              <p:cNvPr id="2354" name="Groupe 90"/>
              <p:cNvGrpSpPr/>
              <p:nvPr/>
            </p:nvGrpSpPr>
            <p:grpSpPr>
              <a:xfrm>
                <a:off x="3762000" y="3230280"/>
                <a:ext cx="1685880" cy="1604880"/>
                <a:chOff x="3762000" y="3230280"/>
                <a:chExt cx="1685880" cy="1604880"/>
              </a:xfrm>
            </p:grpSpPr>
            <p:sp>
              <p:nvSpPr>
                <p:cNvPr id="2355" name="Arc 40"/>
                <p:cNvSpPr/>
                <p:nvPr/>
              </p:nvSpPr>
              <p:spPr>
                <a:xfrm>
                  <a:off x="3762000" y="3452760"/>
                  <a:ext cx="1685880" cy="1382400"/>
                </a:xfrm>
                <a:prstGeom prst="arc">
                  <a:avLst>
                    <a:gd name="adj1" fmla="val 7584050"/>
                    <a:gd name="adj2" fmla="val 2939082"/>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356" name="Ellipse 15"/>
                <p:cNvSpPr/>
                <p:nvPr/>
              </p:nvSpPr>
              <p:spPr>
                <a:xfrm>
                  <a:off x="4369320" y="3230280"/>
                  <a:ext cx="431640" cy="431640"/>
                </a:xfrm>
                <a:prstGeom prst="ellipse">
                  <a:avLst/>
                </a:prstGeom>
                <a:solidFill>
                  <a:srgbClr val="ffffff"/>
                </a:solidFill>
                <a:ln w="57240">
                  <a:solidFill>
                    <a:srgbClr val="0000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2357" name="Image 135" descr=""/>
                <p:cNvPicPr/>
                <p:nvPr/>
              </p:nvPicPr>
              <p:blipFill>
                <a:blip r:embed="rId11"/>
                <a:stretch/>
              </p:blipFill>
              <p:spPr>
                <a:xfrm flipH="1">
                  <a:off x="4395600" y="3255480"/>
                  <a:ext cx="381960" cy="381960"/>
                </a:xfrm>
                <a:prstGeom prst="rect">
                  <a:avLst/>
                </a:prstGeom>
                <a:ln w="0">
                  <a:noFill/>
                </a:ln>
              </p:spPr>
            </p:pic>
          </p:grpSp>
          <p:sp>
            <p:nvSpPr>
              <p:cNvPr id="2358" name="Rectangle 115"/>
              <p:cNvSpPr/>
              <p:nvPr/>
            </p:nvSpPr>
            <p:spPr>
              <a:xfrm>
                <a:off x="3861720" y="3677760"/>
                <a:ext cx="145368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Réutilisation</a:t>
                </a:r>
                <a:endParaRPr b="0" lang="fr-FR" sz="1500" spc="-1" strike="noStrike">
                  <a:solidFill>
                    <a:srgbClr val="ffffff"/>
                  </a:solidFill>
                  <a:latin typeface="Arial"/>
                </a:endParaRPr>
              </a:p>
            </p:txBody>
          </p:sp>
        </p:grpSp>
        <p:grpSp>
          <p:nvGrpSpPr>
            <p:cNvPr id="2359" name="Groupe 91"/>
            <p:cNvGrpSpPr/>
            <p:nvPr/>
          </p:nvGrpSpPr>
          <p:grpSpPr>
            <a:xfrm>
              <a:off x="2262240" y="1468080"/>
              <a:ext cx="6511680" cy="4580640"/>
              <a:chOff x="2262240" y="1468080"/>
              <a:chExt cx="6511680" cy="4580640"/>
            </a:xfrm>
          </p:grpSpPr>
          <p:grpSp>
            <p:nvGrpSpPr>
              <p:cNvPr id="2360" name="Groupe 93"/>
              <p:cNvGrpSpPr/>
              <p:nvPr/>
            </p:nvGrpSpPr>
            <p:grpSpPr>
              <a:xfrm>
                <a:off x="2262240" y="1468080"/>
                <a:ext cx="6511680" cy="4580640"/>
                <a:chOff x="2262240" y="1468080"/>
                <a:chExt cx="6511680" cy="4580640"/>
              </a:xfrm>
            </p:grpSpPr>
            <p:sp>
              <p:nvSpPr>
                <p:cNvPr id="2361" name="Arc 42"/>
                <p:cNvSpPr/>
                <p:nvPr/>
              </p:nvSpPr>
              <p:spPr>
                <a:xfrm rot="20859600">
                  <a:off x="2556360" y="2061360"/>
                  <a:ext cx="5923440" cy="3393360"/>
                </a:xfrm>
                <a:prstGeom prst="arc">
                  <a:avLst>
                    <a:gd name="adj1" fmla="val 11969473"/>
                    <a:gd name="adj2" fmla="val 17892115"/>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2362" name="Ellipse 17"/>
                <p:cNvSpPr/>
                <p:nvPr/>
              </p:nvSpPr>
              <p:spPr>
                <a:xfrm>
                  <a:off x="4318560" y="2079720"/>
                  <a:ext cx="431640" cy="431640"/>
                </a:xfrm>
                <a:prstGeom prst="ellipse">
                  <a:avLst/>
                </a:prstGeom>
                <a:solidFill>
                  <a:srgbClr val="ffffff"/>
                </a:solidFill>
                <a:ln w="5724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2363" name="Image 136" descr=""/>
                <p:cNvPicPr/>
                <p:nvPr/>
              </p:nvPicPr>
              <p:blipFill>
                <a:blip r:embed="rId12"/>
                <a:stretch/>
              </p:blipFill>
              <p:spPr>
                <a:xfrm rot="10800000">
                  <a:off x="4324320" y="2160360"/>
                  <a:ext cx="410760" cy="246240"/>
                </a:xfrm>
                <a:prstGeom prst="rect">
                  <a:avLst/>
                </a:prstGeom>
                <a:ln w="0">
                  <a:noFill/>
                </a:ln>
              </p:spPr>
            </p:pic>
          </p:grpSp>
          <p:sp>
            <p:nvSpPr>
              <p:cNvPr id="2364" name="Rectangle 116"/>
              <p:cNvSpPr/>
              <p:nvPr/>
            </p:nvSpPr>
            <p:spPr>
              <a:xfrm>
                <a:off x="3586680" y="2553480"/>
                <a:ext cx="194436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Remanufacturing</a:t>
                </a:r>
                <a:endParaRPr b="0" lang="fr-FR" sz="1500" spc="-1" strike="noStrike">
                  <a:solidFill>
                    <a:srgbClr val="ffffff"/>
                  </a:solidFill>
                  <a:latin typeface="Arial"/>
                </a:endParaRPr>
              </a:p>
              <a:p>
                <a:pPr algn="ctr">
                  <a:lnSpc>
                    <a:spcPct val="100000"/>
                  </a:lnSpc>
                </a:pPr>
                <a:r>
                  <a:rPr b="0" lang="en-US" sz="1500" spc="-1" strike="noStrike" cap="small">
                    <a:solidFill>
                      <a:srgbClr val="ffffff"/>
                    </a:solidFill>
                    <a:latin typeface="Calibri Light"/>
                  </a:rPr>
                  <a:t>Repurposing</a:t>
                </a:r>
                <a:endParaRPr b="0" lang="fr-FR" sz="1500" spc="-1" strike="noStrike">
                  <a:solidFill>
                    <a:srgbClr val="ffffff"/>
                  </a:solidFill>
                  <a:latin typeface="Arial"/>
                </a:endParaRPr>
              </a:p>
            </p:txBody>
          </p:sp>
          <p:sp>
            <p:nvSpPr>
              <p:cNvPr id="2365" name="Ellipse 42"/>
              <p:cNvSpPr/>
              <p:nvPr/>
            </p:nvSpPr>
            <p:spPr>
              <a:xfrm>
                <a:off x="4318560" y="2079720"/>
                <a:ext cx="431640" cy="431640"/>
              </a:xfrm>
              <a:prstGeom prst="ellipse">
                <a:avLst/>
              </a:prstGeom>
              <a:noFill/>
              <a:ln w="76320">
                <a:solidFill>
                  <a:srgbClr val="ffffff"/>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grpSp>
      <p:sp>
        <p:nvSpPr>
          <p:cNvPr id="2366" name=""/>
          <p:cNvSpPr txBox="1"/>
          <p:nvPr/>
        </p:nvSpPr>
        <p:spPr>
          <a:xfrm>
            <a:off x="8001720" y="4358160"/>
            <a:ext cx="3518280" cy="681840"/>
          </a:xfrm>
          <a:prstGeom prst="rect">
            <a:avLst/>
          </a:prstGeom>
          <a:noFill/>
          <a:ln w="0">
            <a:noFill/>
          </a:ln>
        </p:spPr>
        <p:txBody>
          <a:bodyPr lIns="90000" rIns="90000" tIns="45000" bIns="45000" anchor="t">
            <a:noAutofit/>
          </a:bodyPr>
          <a:p>
            <a:r>
              <a:rPr b="1" lang="fr-FR" sz="4000" spc="-1" strike="noStrike">
                <a:solidFill>
                  <a:srgbClr val="d77fc4"/>
                </a:solidFill>
                <a:latin typeface="DejaVu Sans"/>
              </a:rPr>
              <a:t>Questions ?</a:t>
            </a:r>
            <a:endParaRPr b="0" lang="fr-FR" sz="40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8"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Démarche</a:t>
            </a:r>
            <a:endParaRPr b="0" lang="en-US" sz="2800" spc="-1" strike="noStrike">
              <a:solidFill>
                <a:srgbClr val="000000"/>
              </a:solidFill>
              <a:latin typeface="Calibri"/>
            </a:endParaRPr>
          </a:p>
        </p:txBody>
      </p:sp>
      <p:sp>
        <p:nvSpPr>
          <p:cNvPr id="579" name="Rectangle 5"/>
          <p:cNvSpPr/>
          <p:nvPr/>
        </p:nvSpPr>
        <p:spPr>
          <a:xfrm>
            <a:off x="3554280" y="5365080"/>
            <a:ext cx="5328360" cy="622800"/>
          </a:xfrm>
          <a:prstGeom prst="rect">
            <a:avLst/>
          </a:prstGeom>
          <a:noFill/>
          <a:ln w="0">
            <a:noFill/>
          </a:ln>
        </p:spPr>
        <p:style>
          <a:lnRef idx="0"/>
          <a:fillRef idx="0"/>
          <a:effectRef idx="0"/>
          <a:fontRef idx="minor"/>
        </p:style>
        <p:txBody>
          <a:bodyPr lIns="90000" rIns="90000" tIns="46800" bIns="46800" anchor="ctr">
            <a:spAutoFit/>
          </a:bodyPr>
          <a:p>
            <a:pPr algn="ctr">
              <a:lnSpc>
                <a:spcPct val="124000"/>
              </a:lnSpc>
            </a:pPr>
            <a:r>
              <a:rPr b="0" lang="en-GB" sz="1600" spc="-1" strike="noStrike">
                <a:solidFill>
                  <a:srgbClr val="ffffff"/>
                </a:solidFill>
                <a:latin typeface="Verdana"/>
                <a:ea typeface="Verdana"/>
              </a:rPr>
              <a:t>Démarche d’une analyse de Cycle de Vie</a:t>
            </a:r>
            <a:endParaRPr b="0" lang="fr-FR" sz="1600" spc="-1" strike="noStrike">
              <a:solidFill>
                <a:srgbClr val="ffffff"/>
              </a:solidFill>
              <a:latin typeface="Arial"/>
            </a:endParaRPr>
          </a:p>
          <a:p>
            <a:pPr algn="ctr">
              <a:lnSpc>
                <a:spcPct val="124000"/>
              </a:lnSpc>
            </a:pPr>
            <a:r>
              <a:rPr b="0" lang="en-US" sz="1200" spc="-1" strike="noStrike">
                <a:solidFill>
                  <a:srgbClr val="ffffff"/>
                </a:solidFill>
                <a:latin typeface="Verdana"/>
                <a:ea typeface="Verdana"/>
              </a:rPr>
              <a:t>[ISO 14040-44 : 2006]</a:t>
            </a:r>
            <a:endParaRPr b="0" lang="fr-FR" sz="1200" spc="-1" strike="noStrike">
              <a:solidFill>
                <a:srgbClr val="ffffff"/>
              </a:solidFill>
              <a:latin typeface="Arial"/>
            </a:endParaRPr>
          </a:p>
        </p:txBody>
      </p:sp>
      <p:sp>
        <p:nvSpPr>
          <p:cNvPr id="580" name="ZoneTexte 34"/>
          <p:cNvSpPr/>
          <p:nvPr/>
        </p:nvSpPr>
        <p:spPr>
          <a:xfrm>
            <a:off x="1194840" y="2760840"/>
            <a:ext cx="812160" cy="6998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en-GB" sz="4000" spc="-1" strike="noStrike">
                <a:solidFill>
                  <a:srgbClr val="ffa300"/>
                </a:solidFill>
                <a:latin typeface="Verdana"/>
                <a:ea typeface="Verdana"/>
              </a:rPr>
              <a:t>🔎</a:t>
            </a:r>
            <a:endParaRPr b="0" lang="fr-FR" sz="4000" spc="-1" strike="noStrike">
              <a:solidFill>
                <a:srgbClr val="ffffff"/>
              </a:solidFill>
              <a:latin typeface="Arial"/>
            </a:endParaRPr>
          </a:p>
        </p:txBody>
      </p:sp>
      <p:grpSp>
        <p:nvGrpSpPr>
          <p:cNvPr id="581" name="Groupe 2"/>
          <p:cNvGrpSpPr/>
          <p:nvPr/>
        </p:nvGrpSpPr>
        <p:grpSpPr>
          <a:xfrm>
            <a:off x="1696680" y="1713240"/>
            <a:ext cx="1169640" cy="744120"/>
            <a:chOff x="1696680" y="1713240"/>
            <a:chExt cx="1169640" cy="744120"/>
          </a:xfrm>
        </p:grpSpPr>
        <p:pic>
          <p:nvPicPr>
            <p:cNvPr id="582" name="Picture 8" descr="Afficher l'image d'origine"/>
            <p:cNvPicPr/>
            <p:nvPr/>
          </p:nvPicPr>
          <p:blipFill>
            <a:blip r:embed="rId1">
              <a:grayscl/>
            </a:blip>
            <a:stretch/>
          </p:blipFill>
          <p:spPr>
            <a:xfrm>
              <a:off x="1696680" y="1713240"/>
              <a:ext cx="1169640" cy="744120"/>
            </a:xfrm>
            <a:prstGeom prst="rect">
              <a:avLst/>
            </a:prstGeom>
            <a:ln w="0">
              <a:noFill/>
            </a:ln>
          </p:spPr>
        </p:pic>
        <p:pic>
          <p:nvPicPr>
            <p:cNvPr id="583" name="Image 1" descr=""/>
            <p:cNvPicPr/>
            <p:nvPr/>
          </p:nvPicPr>
          <p:blipFill>
            <a:blip r:embed="rId2"/>
            <a:stretch/>
          </p:blipFill>
          <p:spPr>
            <a:xfrm rot="346200">
              <a:off x="1909080" y="1965960"/>
              <a:ext cx="280800" cy="304200"/>
            </a:xfrm>
            <a:prstGeom prst="rect">
              <a:avLst/>
            </a:prstGeom>
            <a:ln w="0">
              <a:noFill/>
            </a:ln>
          </p:spPr>
        </p:pic>
      </p:grpSp>
      <p:sp>
        <p:nvSpPr>
          <p:cNvPr id="584" name="Rectangle à coins arrondis 57"/>
          <p:cNvSpPr/>
          <p:nvPr/>
        </p:nvSpPr>
        <p:spPr>
          <a:xfrm>
            <a:off x="3812400" y="1518120"/>
            <a:ext cx="2160000" cy="899640"/>
          </a:xfrm>
          <a:prstGeom prst="roundRect">
            <a:avLst>
              <a:gd name="adj" fmla="val 16667"/>
            </a:avLst>
          </a:prstGeom>
          <a:solidFill>
            <a:srgbClr val="ffa300"/>
          </a:solidFill>
          <a:ln w="93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 Objectifs et champ de l'étude</a:t>
            </a:r>
            <a:endParaRPr b="0" lang="fr-FR" sz="1400" spc="-1" strike="noStrike">
              <a:solidFill>
                <a:srgbClr val="000000"/>
              </a:solidFill>
              <a:latin typeface="Arial"/>
            </a:endParaRPr>
          </a:p>
        </p:txBody>
      </p:sp>
      <p:sp>
        <p:nvSpPr>
          <p:cNvPr id="585" name="Rectangle à coins arrondis 58"/>
          <p:cNvSpPr/>
          <p:nvPr/>
        </p:nvSpPr>
        <p:spPr>
          <a:xfrm>
            <a:off x="3812400" y="2850480"/>
            <a:ext cx="2160000" cy="899640"/>
          </a:xfrm>
          <a:prstGeom prst="roundRect">
            <a:avLst>
              <a:gd name="adj" fmla="val 16667"/>
            </a:avLst>
          </a:prstGeom>
          <a:solidFill>
            <a:srgbClr val="ffa300"/>
          </a:solidFill>
          <a:ln w="93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 Inventaire de Cycle de Vie</a:t>
            </a:r>
            <a:endParaRPr b="0" lang="fr-FR" sz="1400" spc="-1" strike="noStrike">
              <a:solidFill>
                <a:srgbClr val="000000"/>
              </a:solidFill>
              <a:latin typeface="Arial"/>
            </a:endParaRPr>
          </a:p>
        </p:txBody>
      </p:sp>
      <p:sp>
        <p:nvSpPr>
          <p:cNvPr id="586" name="Rectangle à coins arrondis 59"/>
          <p:cNvSpPr/>
          <p:nvPr/>
        </p:nvSpPr>
        <p:spPr>
          <a:xfrm>
            <a:off x="3812400" y="4182480"/>
            <a:ext cx="2160000" cy="899640"/>
          </a:xfrm>
          <a:prstGeom prst="roundRect">
            <a:avLst>
              <a:gd name="adj" fmla="val 16667"/>
            </a:avLst>
          </a:prstGeom>
          <a:solidFill>
            <a:srgbClr val="ffa300"/>
          </a:solidFill>
          <a:ln w="93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III. Évaluation </a:t>
            </a:r>
            <a:br>
              <a:rPr sz="1400"/>
            </a:br>
            <a:r>
              <a:rPr b="1" lang="fr-FR" sz="1400" spc="-1" strike="noStrike">
                <a:solidFill>
                  <a:srgbClr val="ffffff"/>
                </a:solidFill>
                <a:latin typeface="Verdana"/>
                <a:ea typeface="Verdana"/>
              </a:rPr>
              <a:t>des impacts</a:t>
            </a:r>
            <a:endParaRPr b="0" lang="fr-FR" sz="1400" spc="-1" strike="noStrike">
              <a:solidFill>
                <a:srgbClr val="000000"/>
              </a:solidFill>
              <a:latin typeface="Arial"/>
            </a:endParaRPr>
          </a:p>
        </p:txBody>
      </p:sp>
      <p:sp>
        <p:nvSpPr>
          <p:cNvPr id="587" name="Connecteur droit avec flèche 62"/>
          <p:cNvSpPr/>
          <p:nvPr/>
        </p:nvSpPr>
        <p:spPr>
          <a:xfrm>
            <a:off x="4892400" y="241812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588" name="Connecteur droit avec flèche 63"/>
          <p:cNvSpPr/>
          <p:nvPr/>
        </p:nvSpPr>
        <p:spPr>
          <a:xfrm>
            <a:off x="4892400" y="375048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pic>
        <p:nvPicPr>
          <p:cNvPr id="589" name="Image 35" descr=""/>
          <p:cNvPicPr/>
          <p:nvPr/>
        </p:nvPicPr>
        <p:blipFill>
          <a:blip r:embed="rId3"/>
          <a:stretch/>
        </p:blipFill>
        <p:spPr>
          <a:xfrm>
            <a:off x="1710360" y="2766960"/>
            <a:ext cx="1405800" cy="1123920"/>
          </a:xfrm>
          <a:prstGeom prst="rect">
            <a:avLst/>
          </a:prstGeom>
          <a:ln w="0">
            <a:noFill/>
          </a:ln>
        </p:spPr>
      </p:pic>
      <p:sp>
        <p:nvSpPr>
          <p:cNvPr id="590" name="Rectangle à coins arrondis 30"/>
          <p:cNvSpPr/>
          <p:nvPr/>
        </p:nvSpPr>
        <p:spPr>
          <a:xfrm>
            <a:off x="8676360" y="1518120"/>
            <a:ext cx="1762560" cy="3524040"/>
          </a:xfrm>
          <a:prstGeom prst="roundRect">
            <a:avLst>
              <a:gd name="adj" fmla="val 16667"/>
            </a:avLst>
          </a:prstGeom>
          <a:noFill/>
          <a:ln w="9360">
            <a:solidFill>
              <a:srgbClr val="ffa300"/>
            </a:solidFill>
            <a:round/>
          </a:ln>
        </p:spPr>
        <p:style>
          <a:lnRef idx="0"/>
          <a:fillRef idx="0"/>
          <a:effectRef idx="0"/>
          <a:fontRef idx="minor"/>
        </p:style>
        <p:txBody>
          <a:bodyPr anchor="ctr">
            <a:noAutofit/>
          </a:bodyPr>
          <a:p>
            <a:pPr algn="ctr">
              <a:lnSpc>
                <a:spcPct val="100000"/>
              </a:lnSpc>
            </a:pPr>
            <a:r>
              <a:rPr b="0" lang="fr-FR" sz="1400" spc="-1" strike="noStrike">
                <a:solidFill>
                  <a:srgbClr val="f2f2f2"/>
                </a:solidFill>
                <a:latin typeface="Verdana"/>
                <a:ea typeface="Verdana"/>
              </a:rPr>
              <a:t>Validation des différentes étapes </a:t>
            </a:r>
            <a:endParaRPr b="0" lang="fr-FR" sz="1400" spc="-1" strike="noStrike">
              <a:solidFill>
                <a:srgbClr val="ffffff"/>
              </a:solidFill>
              <a:latin typeface="Arial"/>
            </a:endParaRPr>
          </a:p>
          <a:p>
            <a:pPr algn="ctr">
              <a:lnSpc>
                <a:spcPct val="100000"/>
              </a:lnSpc>
            </a:pPr>
            <a:br>
              <a:rPr sz="1400"/>
            </a:br>
            <a:r>
              <a:rPr b="0" lang="fr-FR" sz="1400" spc="-1" strike="noStrike">
                <a:solidFill>
                  <a:srgbClr val="f2f2f2"/>
                </a:solidFill>
                <a:latin typeface="Verdana"/>
                <a:ea typeface="Verdana"/>
              </a:rPr>
              <a:t>Concordance entre les étapes </a:t>
            </a:r>
            <a:endParaRPr b="0" lang="fr-FR" sz="1400" spc="-1" strike="noStrike">
              <a:solidFill>
                <a:srgbClr val="ffffff"/>
              </a:solidFill>
              <a:latin typeface="Arial"/>
            </a:endParaRPr>
          </a:p>
        </p:txBody>
      </p:sp>
      <p:sp>
        <p:nvSpPr>
          <p:cNvPr id="591" name="Rectangle à coins arrondis 31"/>
          <p:cNvSpPr/>
          <p:nvPr/>
        </p:nvSpPr>
        <p:spPr>
          <a:xfrm>
            <a:off x="6449400" y="1518120"/>
            <a:ext cx="2070000" cy="3564000"/>
          </a:xfrm>
          <a:prstGeom prst="roundRect">
            <a:avLst>
              <a:gd name="adj" fmla="val 16667"/>
            </a:avLst>
          </a:prstGeom>
          <a:solidFill>
            <a:srgbClr val="ffa300"/>
          </a:solidFill>
          <a:ln w="93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IV. Interprétation</a:t>
            </a:r>
            <a:endParaRPr b="0" lang="fr-FR" sz="1400" spc="-1" strike="noStrike">
              <a:solidFill>
                <a:srgbClr val="000000"/>
              </a:solidFill>
              <a:latin typeface="Arial"/>
            </a:endParaRPr>
          </a:p>
        </p:txBody>
      </p:sp>
      <p:sp>
        <p:nvSpPr>
          <p:cNvPr id="592" name="Connecteur droit avec flèche 32"/>
          <p:cNvSpPr/>
          <p:nvPr/>
        </p:nvSpPr>
        <p:spPr>
          <a:xfrm>
            <a:off x="5976720" y="1948320"/>
            <a:ext cx="46764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593" name="Connecteur droit avec flèche 33"/>
          <p:cNvSpPr/>
          <p:nvPr/>
        </p:nvSpPr>
        <p:spPr>
          <a:xfrm>
            <a:off x="5976720" y="4612680"/>
            <a:ext cx="46764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594" name="Connecteur droit avec flèche 37"/>
          <p:cNvSpPr/>
          <p:nvPr/>
        </p:nvSpPr>
        <p:spPr>
          <a:xfrm>
            <a:off x="5976720" y="3280320"/>
            <a:ext cx="46872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grpSp>
        <p:nvGrpSpPr>
          <p:cNvPr id="595" name=""/>
          <p:cNvGrpSpPr/>
          <p:nvPr/>
        </p:nvGrpSpPr>
        <p:grpSpPr>
          <a:xfrm>
            <a:off x="1671480" y="4104000"/>
            <a:ext cx="1350000" cy="1152720"/>
            <a:chOff x="1671480" y="4104000"/>
            <a:chExt cx="1350000" cy="1152720"/>
          </a:xfrm>
        </p:grpSpPr>
        <p:grpSp>
          <p:nvGrpSpPr>
            <p:cNvPr id="596" name=""/>
            <p:cNvGrpSpPr/>
            <p:nvPr/>
          </p:nvGrpSpPr>
          <p:grpSpPr>
            <a:xfrm>
              <a:off x="2444760" y="4368600"/>
              <a:ext cx="576720" cy="576360"/>
              <a:chOff x="2444760" y="4368600"/>
              <a:chExt cx="576720" cy="576360"/>
            </a:xfrm>
          </p:grpSpPr>
          <p:sp>
            <p:nvSpPr>
              <p:cNvPr id="597" name=""/>
              <p:cNvSpPr/>
              <p:nvPr/>
            </p:nvSpPr>
            <p:spPr>
              <a:xfrm rot="21529800">
                <a:off x="2450160" y="4374000"/>
                <a:ext cx="564840" cy="564840"/>
              </a:xfrm>
              <a:prstGeom prst="smileyFace">
                <a:avLst>
                  <a:gd name="adj" fmla="val -2295"/>
                </a:avLst>
              </a:prstGeom>
              <a:solidFill>
                <a:srgbClr val="b2b2b2"/>
              </a:solidFill>
              <a:ln w="0">
                <a:solidFill>
                  <a:srgbClr val="ffffff"/>
                </a:solidFill>
              </a:ln>
            </p:spPr>
            <p:style>
              <a:lnRef idx="0"/>
              <a:fillRef idx="0"/>
              <a:effectRef idx="0"/>
              <a:fontRef idx="minor"/>
            </p:style>
            <p:txBody>
              <a:bodyPr wrap="none" lIns="90000" rIns="90000" tIns="45000" bIns="45000" anchor="ctr">
                <a:noAutofit/>
              </a:bodyPr>
              <a:p>
                <a:endParaRPr b="0" lang="fr-FR" sz="1800" spc="-1" strike="noStrike">
                  <a:solidFill>
                    <a:srgbClr val="000000"/>
                  </a:solidFill>
                  <a:latin typeface="Arial"/>
                </a:endParaRPr>
              </a:p>
            </p:txBody>
          </p:sp>
          <p:sp>
            <p:nvSpPr>
              <p:cNvPr id="598" name="Explosion 1 14"/>
              <p:cNvSpPr/>
              <p:nvPr/>
            </p:nvSpPr>
            <p:spPr>
              <a:xfrm rot="21522000">
                <a:off x="2450520" y="4601880"/>
                <a:ext cx="115560" cy="115560"/>
              </a:xfrm>
              <a:prstGeom prst="irregularSeal1">
                <a:avLst/>
              </a:prstGeom>
              <a:solidFill>
                <a:srgbClr val="ffa300"/>
              </a:solidFill>
              <a:ln w="9360">
                <a:solidFill>
                  <a:srgbClr val="80276c"/>
                </a:solidFill>
                <a:round/>
              </a:ln>
            </p:spPr>
            <p:style>
              <a:lnRef idx="0"/>
              <a:fillRef idx="0"/>
              <a:effectRef idx="0"/>
              <a:fontRef idx="minor"/>
            </p:style>
            <p:txBody>
              <a:bodyPr tIns="-5040" bIns="-5040" anchor="t">
                <a:noAutofit/>
              </a:bodyPr>
              <a:p>
                <a:endParaRPr b="0" lang="fr-FR" sz="1800" spc="-1" strike="noStrike">
                  <a:solidFill>
                    <a:srgbClr val="000000"/>
                  </a:solidFill>
                  <a:latin typeface="Arial"/>
                </a:endParaRPr>
              </a:p>
            </p:txBody>
          </p:sp>
          <p:sp>
            <p:nvSpPr>
              <p:cNvPr id="599" name="Explosion 1 15"/>
              <p:cNvSpPr/>
              <p:nvPr/>
            </p:nvSpPr>
            <p:spPr>
              <a:xfrm rot="21532800">
                <a:off x="2621160" y="4656960"/>
                <a:ext cx="115200" cy="115560"/>
              </a:xfrm>
              <a:prstGeom prst="irregularSeal1">
                <a:avLst/>
              </a:prstGeom>
              <a:solidFill>
                <a:srgbClr val="ffa300"/>
              </a:solidFill>
              <a:ln w="9360">
                <a:solidFill>
                  <a:srgbClr val="80276c"/>
                </a:solidFill>
                <a:round/>
              </a:ln>
            </p:spPr>
            <p:style>
              <a:lnRef idx="0"/>
              <a:fillRef idx="0"/>
              <a:effectRef idx="0"/>
              <a:fontRef idx="minor"/>
            </p:style>
            <p:txBody>
              <a:bodyPr tIns="-5040" bIns="-5040" anchor="t">
                <a:noAutofit/>
              </a:bodyPr>
              <a:p>
                <a:endParaRPr b="0" lang="fr-FR" sz="1800" spc="-1" strike="noStrike">
                  <a:solidFill>
                    <a:srgbClr val="000000"/>
                  </a:solidFill>
                  <a:latin typeface="Arial"/>
                </a:endParaRPr>
              </a:p>
            </p:txBody>
          </p:sp>
          <p:sp>
            <p:nvSpPr>
              <p:cNvPr id="600" name="Explosion 1 16"/>
              <p:cNvSpPr/>
              <p:nvPr/>
            </p:nvSpPr>
            <p:spPr>
              <a:xfrm rot="21532800">
                <a:off x="2680920" y="4822920"/>
                <a:ext cx="115200" cy="115920"/>
              </a:xfrm>
              <a:prstGeom prst="irregularSeal1">
                <a:avLst/>
              </a:prstGeom>
              <a:solidFill>
                <a:srgbClr val="ffa300"/>
              </a:solidFill>
              <a:ln w="9360">
                <a:solidFill>
                  <a:srgbClr val="80276c"/>
                </a:solidFill>
                <a:round/>
              </a:ln>
            </p:spPr>
            <p:style>
              <a:lnRef idx="0"/>
              <a:fillRef idx="0"/>
              <a:effectRef idx="0"/>
              <a:fontRef idx="minor"/>
            </p:style>
            <p:txBody>
              <a:bodyPr tIns="-4680" bIns="-4680" anchor="t">
                <a:noAutofit/>
              </a:bodyPr>
              <a:p>
                <a:endParaRPr b="0" lang="fr-FR" sz="1800" spc="-1" strike="noStrike">
                  <a:solidFill>
                    <a:srgbClr val="000000"/>
                  </a:solidFill>
                  <a:latin typeface="Arial"/>
                </a:endParaRPr>
              </a:p>
            </p:txBody>
          </p:sp>
          <p:sp>
            <p:nvSpPr>
              <p:cNvPr id="601" name="Explosion 1 17"/>
              <p:cNvSpPr/>
              <p:nvPr/>
            </p:nvSpPr>
            <p:spPr>
              <a:xfrm rot="21532800">
                <a:off x="2670120" y="4427280"/>
                <a:ext cx="115200" cy="115560"/>
              </a:xfrm>
              <a:prstGeom prst="irregularSeal1">
                <a:avLst/>
              </a:prstGeom>
              <a:solidFill>
                <a:srgbClr val="ffa300"/>
              </a:solidFill>
              <a:ln w="9360">
                <a:solidFill>
                  <a:srgbClr val="80276c"/>
                </a:solidFill>
                <a:round/>
              </a:ln>
            </p:spPr>
            <p:style>
              <a:lnRef idx="0"/>
              <a:fillRef idx="0"/>
              <a:effectRef idx="0"/>
              <a:fontRef idx="minor"/>
            </p:style>
            <p:txBody>
              <a:bodyPr tIns="-5040" bIns="-5040" anchor="t">
                <a:noAutofit/>
              </a:bodyPr>
              <a:p>
                <a:endParaRPr b="0" lang="fr-FR" sz="1800" spc="-1" strike="noStrike">
                  <a:solidFill>
                    <a:srgbClr val="000000"/>
                  </a:solidFill>
                  <a:latin typeface="Arial"/>
                </a:endParaRPr>
              </a:p>
            </p:txBody>
          </p:sp>
          <p:sp>
            <p:nvSpPr>
              <p:cNvPr id="602" name="Explosion 1 19"/>
              <p:cNvSpPr/>
              <p:nvPr/>
            </p:nvSpPr>
            <p:spPr>
              <a:xfrm rot="21522000">
                <a:off x="2845440" y="4709160"/>
                <a:ext cx="115560" cy="92160"/>
              </a:xfrm>
              <a:prstGeom prst="irregularSeal1">
                <a:avLst/>
              </a:prstGeom>
              <a:solidFill>
                <a:srgbClr val="ffa300"/>
              </a:solidFill>
              <a:ln w="9360">
                <a:solidFill>
                  <a:srgbClr val="80276c"/>
                </a:solidFill>
                <a:round/>
              </a:ln>
            </p:spPr>
            <p:style>
              <a:lnRef idx="0"/>
              <a:fillRef idx="0"/>
              <a:effectRef idx="0"/>
              <a:fontRef idx="minor"/>
            </p:style>
            <p:txBody>
              <a:bodyPr tIns="-13320" bIns="-13320" anchor="t">
                <a:noAutofit/>
              </a:bodyPr>
              <a:p>
                <a:endParaRPr b="0" lang="fr-FR" sz="1800" spc="-1" strike="noStrike">
                  <a:solidFill>
                    <a:srgbClr val="000000"/>
                  </a:solidFill>
                  <a:latin typeface="Arial"/>
                </a:endParaRPr>
              </a:p>
            </p:txBody>
          </p:sp>
        </p:grpSp>
        <p:grpSp>
          <p:nvGrpSpPr>
            <p:cNvPr id="603" name=""/>
            <p:cNvGrpSpPr/>
            <p:nvPr/>
          </p:nvGrpSpPr>
          <p:grpSpPr>
            <a:xfrm>
              <a:off x="1671480" y="4104000"/>
              <a:ext cx="906840" cy="1152720"/>
              <a:chOff x="1671480" y="4104000"/>
              <a:chExt cx="906840" cy="1152720"/>
            </a:xfrm>
          </p:grpSpPr>
          <p:pic>
            <p:nvPicPr>
              <p:cNvPr id="604" name="" descr=""/>
              <p:cNvPicPr/>
              <p:nvPr/>
            </p:nvPicPr>
            <p:blipFill>
              <a:blip r:embed="rId4"/>
              <a:stretch/>
            </p:blipFill>
            <p:spPr>
              <a:xfrm rot="26400">
                <a:off x="1882800" y="4106160"/>
                <a:ext cx="657720" cy="387720"/>
              </a:xfrm>
              <a:prstGeom prst="rect">
                <a:avLst/>
              </a:prstGeom>
              <a:ln w="0">
                <a:noFill/>
              </a:ln>
            </p:spPr>
          </p:pic>
          <p:pic>
            <p:nvPicPr>
              <p:cNvPr id="605" name="" descr=""/>
              <p:cNvPicPr/>
              <p:nvPr/>
            </p:nvPicPr>
            <p:blipFill>
              <a:blip r:embed="rId5"/>
              <a:stretch/>
            </p:blipFill>
            <p:spPr>
              <a:xfrm rot="25800">
                <a:off x="1672560" y="4871880"/>
                <a:ext cx="903960" cy="381240"/>
              </a:xfrm>
              <a:prstGeom prst="rect">
                <a:avLst/>
              </a:prstGeom>
              <a:ln w="0">
                <a:noFill/>
              </a:ln>
            </p:spPr>
          </p:pic>
          <p:pic>
            <p:nvPicPr>
              <p:cNvPr id="606" name="" descr=""/>
              <p:cNvPicPr/>
              <p:nvPr/>
            </p:nvPicPr>
            <p:blipFill>
              <a:blip r:embed="rId6"/>
              <a:stretch/>
            </p:blipFill>
            <p:spPr>
              <a:xfrm rot="28800">
                <a:off x="1713960" y="4498560"/>
                <a:ext cx="478800" cy="403920"/>
              </a:xfrm>
              <a:prstGeom prst="rect">
                <a:avLst/>
              </a:prstGeom>
              <a:ln w="0">
                <a:noFill/>
              </a:ln>
            </p:spPr>
          </p:pic>
        </p:grpSp>
      </p:gr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7" name="PlaceHolder 1"/>
          <p:cNvSpPr>
            <a:spLocks noGrp="1"/>
          </p:cNvSpPr>
          <p:nvPr>
            <p:ph/>
          </p:nvPr>
        </p:nvSpPr>
        <p:spPr>
          <a:xfrm>
            <a:off x="1164240" y="1440360"/>
            <a:ext cx="10715760" cy="4766040"/>
          </a:xfrm>
          <a:prstGeom prst="rect">
            <a:avLst/>
          </a:prstGeom>
          <a:noFill/>
          <a:ln w="0">
            <a:noFill/>
          </a:ln>
        </p:spPr>
        <p:txBody>
          <a:bodyPr lIns="91440" rIns="91440" tIns="45720" bIns="45720" anchor="t">
            <a:noAutofit/>
          </a:bodyPr>
          <a:p>
            <a:pPr indent="0">
              <a:lnSpc>
                <a:spcPct val="90000"/>
              </a:lnSpc>
              <a:spcBef>
                <a:spcPts val="1001"/>
              </a:spcBef>
              <a:buNone/>
              <a:tabLst>
                <a:tab algn="l" pos="0"/>
                <a:tab algn="l" pos="82548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Introduction à l'ACV</a:t>
            </a:r>
            <a:endParaRPr b="0" lang="en-US" sz="3600" spc="-1" strike="noStrike">
              <a:solidFill>
                <a:srgbClr val="000000"/>
              </a:solidFill>
              <a:latin typeface="Calibri"/>
            </a:endParaRPr>
          </a:p>
          <a:p>
            <a:pPr marL="623880" indent="-623520">
              <a:lnSpc>
                <a:spcPct val="120000"/>
              </a:lnSpc>
              <a:spcBef>
                <a:spcPts val="601"/>
              </a:spcBef>
              <a:buClr>
                <a:srgbClr val="ffa300"/>
              </a:buClr>
              <a:buFont typeface="OpenSymbol"/>
              <a:buAutoNum type="romanUcPeriod"/>
              <a:tabLst>
                <a:tab algn="l" pos="0"/>
                <a:tab algn="l" pos="891720"/>
              </a:tabLst>
            </a:pPr>
            <a:r>
              <a:rPr b="1" lang="fr-FR" sz="3600" spc="-1" strike="noStrike">
                <a:solidFill>
                  <a:srgbClr val="ffa300"/>
                </a:solidFill>
                <a:latin typeface="Calibri"/>
                <a:ea typeface="Verdana"/>
              </a:rPr>
              <a:t> </a:t>
            </a:r>
            <a:r>
              <a:rPr b="1" lang="fr-FR" sz="3600" spc="-1" strike="noStrike">
                <a:solidFill>
                  <a:srgbClr val="ffa300"/>
                </a:solidFill>
                <a:latin typeface="Calibri"/>
                <a:ea typeface="Verdana"/>
              </a:rPr>
              <a:t>Objectifs et champs de l'étude</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L'inventaire de cycle de vie </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Évaluation des impacts</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Interprétation et esprit critique</a:t>
            </a:r>
            <a:endParaRPr b="0" lang="en-US" sz="3600" spc="-1" strike="noStrike">
              <a:solidFill>
                <a:srgbClr val="000000"/>
              </a:solidFill>
              <a:latin typeface="Calibri"/>
            </a:endParaRPr>
          </a:p>
          <a:p>
            <a:pPr indent="0">
              <a:lnSpc>
                <a:spcPct val="90000"/>
              </a:lnSpc>
              <a:spcBef>
                <a:spcPts val="1001"/>
              </a:spcBef>
              <a:buNone/>
              <a:tabLst>
                <a:tab algn="l" pos="0"/>
              </a:tabLst>
            </a:pPr>
            <a:endParaRPr b="0" lang="en-US" sz="3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8" name="Rectangle 5"/>
          <p:cNvSpPr/>
          <p:nvPr/>
        </p:nvSpPr>
        <p:spPr>
          <a:xfrm>
            <a:off x="3554280" y="5365080"/>
            <a:ext cx="5328360" cy="622800"/>
          </a:xfrm>
          <a:prstGeom prst="rect">
            <a:avLst/>
          </a:prstGeom>
          <a:noFill/>
          <a:ln w="0">
            <a:noFill/>
          </a:ln>
        </p:spPr>
        <p:style>
          <a:lnRef idx="0"/>
          <a:fillRef idx="0"/>
          <a:effectRef idx="0"/>
          <a:fontRef idx="minor"/>
        </p:style>
        <p:txBody>
          <a:bodyPr lIns="90000" rIns="90000" tIns="46800" bIns="46800" anchor="ctr">
            <a:spAutoFit/>
          </a:bodyPr>
          <a:p>
            <a:pPr algn="ctr">
              <a:lnSpc>
                <a:spcPct val="124000"/>
              </a:lnSpc>
            </a:pPr>
            <a:r>
              <a:rPr b="0" lang="en-GB" sz="1600" spc="-1" strike="noStrike">
                <a:solidFill>
                  <a:srgbClr val="ffffff"/>
                </a:solidFill>
                <a:latin typeface="Verdana"/>
                <a:ea typeface="Verdana"/>
              </a:rPr>
              <a:t>Démarche d’une analyse de Cycle de Vie</a:t>
            </a:r>
            <a:endParaRPr b="0" lang="fr-FR" sz="1600" spc="-1" strike="noStrike">
              <a:solidFill>
                <a:srgbClr val="ffffff"/>
              </a:solidFill>
              <a:latin typeface="Arial"/>
            </a:endParaRPr>
          </a:p>
          <a:p>
            <a:pPr algn="ctr">
              <a:lnSpc>
                <a:spcPct val="124000"/>
              </a:lnSpc>
            </a:pPr>
            <a:r>
              <a:rPr b="0" lang="en-US" sz="1200" spc="-1" strike="noStrike">
                <a:solidFill>
                  <a:srgbClr val="ffffff"/>
                </a:solidFill>
                <a:latin typeface="Verdana"/>
                <a:ea typeface="Verdana"/>
              </a:rPr>
              <a:t>[ISO 14040-44 : 2006]</a:t>
            </a:r>
            <a:endParaRPr b="0" lang="fr-FR" sz="1200" spc="-1" strike="noStrike">
              <a:solidFill>
                <a:srgbClr val="ffffff"/>
              </a:solidFill>
              <a:latin typeface="Arial"/>
            </a:endParaRPr>
          </a:p>
        </p:txBody>
      </p:sp>
      <p:sp>
        <p:nvSpPr>
          <p:cNvPr id="609" name="Rectangle à coins arrondis 57"/>
          <p:cNvSpPr/>
          <p:nvPr/>
        </p:nvSpPr>
        <p:spPr>
          <a:xfrm>
            <a:off x="3812400" y="1518120"/>
            <a:ext cx="2160000" cy="899640"/>
          </a:xfrm>
          <a:prstGeom prst="roundRect">
            <a:avLst>
              <a:gd name="adj" fmla="val 16667"/>
            </a:avLst>
          </a:prstGeom>
          <a:solidFill>
            <a:srgbClr val="ffa300"/>
          </a:solidFill>
          <a:ln w="38160">
            <a:solidFill>
              <a:srgbClr val="d77fc4"/>
            </a:solidFill>
            <a:round/>
          </a:ln>
        </p:spPr>
        <p:style>
          <a:lnRef idx="0"/>
          <a:fillRef idx="0"/>
          <a:effectRef idx="0"/>
          <a:fontRef idx="minor"/>
        </p:style>
        <p:txBody>
          <a:bodyPr anchor="ctr">
            <a:noAutofit/>
          </a:bodyPr>
          <a:p>
            <a:pPr algn="ctr">
              <a:lnSpc>
                <a:spcPct val="100000"/>
              </a:lnSpc>
            </a:pPr>
            <a:r>
              <a:rPr b="1" lang="fr-FR" sz="1400" spc="-1" strike="noStrike">
                <a:solidFill>
                  <a:srgbClr val="80276c"/>
                </a:solidFill>
                <a:latin typeface="Verdana"/>
                <a:ea typeface="Verdana"/>
              </a:rPr>
              <a:t>I. Objectifs et champ de l'étude</a:t>
            </a:r>
            <a:endParaRPr b="0" lang="fr-FR" sz="1400" spc="-1" strike="noStrike">
              <a:solidFill>
                <a:srgbClr val="000000"/>
              </a:solidFill>
              <a:latin typeface="Arial"/>
            </a:endParaRPr>
          </a:p>
        </p:txBody>
      </p:sp>
      <p:sp>
        <p:nvSpPr>
          <p:cNvPr id="610" name="Rectangle à coins arrondis 58"/>
          <p:cNvSpPr/>
          <p:nvPr/>
        </p:nvSpPr>
        <p:spPr>
          <a:xfrm>
            <a:off x="3812400" y="2850480"/>
            <a:ext cx="2160000" cy="899640"/>
          </a:xfrm>
          <a:prstGeom prst="roundRect">
            <a:avLst>
              <a:gd name="adj" fmla="val 16667"/>
            </a:avLst>
          </a:prstGeom>
          <a:solidFill>
            <a:srgbClr val="ffa300"/>
          </a:solidFill>
          <a:ln w="93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 Inventaire de Cycle de Vie</a:t>
            </a:r>
            <a:endParaRPr b="0" lang="fr-FR" sz="1400" spc="-1" strike="noStrike">
              <a:solidFill>
                <a:srgbClr val="000000"/>
              </a:solidFill>
              <a:latin typeface="Arial"/>
            </a:endParaRPr>
          </a:p>
        </p:txBody>
      </p:sp>
      <p:sp>
        <p:nvSpPr>
          <p:cNvPr id="611" name="Rectangle à coins arrondis 59"/>
          <p:cNvSpPr/>
          <p:nvPr/>
        </p:nvSpPr>
        <p:spPr>
          <a:xfrm>
            <a:off x="3812400" y="4182480"/>
            <a:ext cx="2160000" cy="899640"/>
          </a:xfrm>
          <a:prstGeom prst="roundRect">
            <a:avLst>
              <a:gd name="adj" fmla="val 16667"/>
            </a:avLst>
          </a:prstGeom>
          <a:solidFill>
            <a:srgbClr val="ffa300"/>
          </a:solidFill>
          <a:ln w="93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III. Évaluation </a:t>
            </a:r>
            <a:br>
              <a:rPr sz="1400"/>
            </a:br>
            <a:r>
              <a:rPr b="1" lang="fr-FR" sz="1400" spc="-1" strike="noStrike">
                <a:solidFill>
                  <a:srgbClr val="ffffff"/>
                </a:solidFill>
                <a:latin typeface="Verdana"/>
                <a:ea typeface="Verdana"/>
              </a:rPr>
              <a:t>des impacts</a:t>
            </a:r>
            <a:endParaRPr b="0" lang="fr-FR" sz="1400" spc="-1" strike="noStrike">
              <a:solidFill>
                <a:srgbClr val="000000"/>
              </a:solidFill>
              <a:latin typeface="Arial"/>
            </a:endParaRPr>
          </a:p>
        </p:txBody>
      </p:sp>
      <p:sp>
        <p:nvSpPr>
          <p:cNvPr id="612" name="Connecteur droit avec flèche 62"/>
          <p:cNvSpPr/>
          <p:nvPr/>
        </p:nvSpPr>
        <p:spPr>
          <a:xfrm>
            <a:off x="4892400" y="241812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13" name="Connecteur droit avec flèche 63"/>
          <p:cNvSpPr/>
          <p:nvPr/>
        </p:nvSpPr>
        <p:spPr>
          <a:xfrm>
            <a:off x="4892400" y="375048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14" name="Rectangle à coins arrondis 31"/>
          <p:cNvSpPr/>
          <p:nvPr/>
        </p:nvSpPr>
        <p:spPr>
          <a:xfrm>
            <a:off x="6449400" y="1518120"/>
            <a:ext cx="2070000" cy="3564000"/>
          </a:xfrm>
          <a:prstGeom prst="roundRect">
            <a:avLst>
              <a:gd name="adj" fmla="val 16667"/>
            </a:avLst>
          </a:prstGeom>
          <a:solidFill>
            <a:srgbClr val="ffa300"/>
          </a:solidFill>
          <a:ln w="93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IV. Interprétation</a:t>
            </a:r>
            <a:endParaRPr b="0" lang="fr-FR" sz="1400" spc="-1" strike="noStrike">
              <a:solidFill>
                <a:srgbClr val="000000"/>
              </a:solidFill>
              <a:latin typeface="Arial"/>
            </a:endParaRPr>
          </a:p>
        </p:txBody>
      </p:sp>
      <p:sp>
        <p:nvSpPr>
          <p:cNvPr id="615" name="Connecteur droit avec flèche 32"/>
          <p:cNvSpPr/>
          <p:nvPr/>
        </p:nvSpPr>
        <p:spPr>
          <a:xfrm>
            <a:off x="5976720" y="1948320"/>
            <a:ext cx="46764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616" name="Connecteur droit avec flèche 33"/>
          <p:cNvSpPr/>
          <p:nvPr/>
        </p:nvSpPr>
        <p:spPr>
          <a:xfrm>
            <a:off x="5976720" y="4612680"/>
            <a:ext cx="46764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617" name="Connecteur droit avec flèche 37"/>
          <p:cNvSpPr/>
          <p:nvPr/>
        </p:nvSpPr>
        <p:spPr>
          <a:xfrm>
            <a:off x="5976720" y="3280320"/>
            <a:ext cx="46872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618" name="Rectangle à coins arrondis 38"/>
          <p:cNvSpPr/>
          <p:nvPr/>
        </p:nvSpPr>
        <p:spPr>
          <a:xfrm>
            <a:off x="3153600" y="412560"/>
            <a:ext cx="5408280" cy="899640"/>
          </a:xfrm>
          <a:prstGeom prst="roundRect">
            <a:avLst>
              <a:gd name="adj" fmla="val 16667"/>
            </a:avLst>
          </a:prstGeom>
          <a:noFill/>
          <a:ln w="9360">
            <a:noFill/>
          </a:ln>
        </p:spPr>
        <p:style>
          <a:lnRef idx="0"/>
          <a:fillRef idx="0"/>
          <a:effectRef idx="0"/>
          <a:fontRef idx="minor"/>
        </p:style>
        <p:txBody>
          <a:bodyPr anchor="ctr">
            <a:noAutofit/>
          </a:bodyPr>
          <a:p>
            <a:pPr algn="ctr">
              <a:lnSpc>
                <a:spcPct val="100000"/>
              </a:lnSpc>
            </a:pPr>
            <a:r>
              <a:rPr b="0" lang="fr-FR" sz="1400" spc="-1" strike="noStrike">
                <a:solidFill>
                  <a:srgbClr val="ffffff"/>
                </a:solidFill>
                <a:latin typeface="Verdana"/>
                <a:ea typeface="Verdana"/>
              </a:rPr>
              <a:t>Définition des objectifs, de la fonction du produit, de l’unité fonctionnelle, du champ de l’étude, des indicateurs, des hypothèses, etc.</a:t>
            </a:r>
            <a:endParaRPr b="0" lang="fr-FR" sz="1400" spc="-1" strike="noStrike">
              <a:solidFill>
                <a:srgbClr val="ffffff"/>
              </a:solidFill>
              <a:latin typeface="Arial"/>
            </a:endParaRPr>
          </a:p>
        </p:txBody>
      </p:sp>
      <p:pic>
        <p:nvPicPr>
          <p:cNvPr id="619" name="Image 39" descr=""/>
          <p:cNvPicPr/>
          <p:nvPr/>
        </p:nvPicPr>
        <p:blipFill>
          <a:blip r:embed="rId1"/>
          <a:stretch/>
        </p:blipFill>
        <p:spPr>
          <a:xfrm>
            <a:off x="10647720" y="69840"/>
            <a:ext cx="1449000" cy="107964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20" name="Image 17" descr=""/>
          <p:cNvPicPr/>
          <p:nvPr/>
        </p:nvPicPr>
        <p:blipFill>
          <a:blip r:embed="rId1"/>
          <a:stretch/>
        </p:blipFill>
        <p:spPr>
          <a:xfrm>
            <a:off x="10647720" y="69840"/>
            <a:ext cx="1449000" cy="1079640"/>
          </a:xfrm>
          <a:prstGeom prst="rect">
            <a:avLst/>
          </a:prstGeom>
          <a:ln w="0">
            <a:noFill/>
          </a:ln>
        </p:spPr>
      </p:pic>
      <p:sp>
        <p:nvSpPr>
          <p:cNvPr id="621" name="Espace réservé du texte 2"/>
          <p:cNvSpPr/>
          <p:nvPr/>
        </p:nvSpPr>
        <p:spPr>
          <a:xfrm>
            <a:off x="5106240" y="1743480"/>
            <a:ext cx="5529960" cy="768600"/>
          </a:xfrm>
          <a:prstGeom prst="rect">
            <a:avLst/>
          </a:prstGeom>
          <a:noFill/>
          <a:ln w="0">
            <a:noFill/>
          </a:ln>
        </p:spPr>
        <p:style>
          <a:lnRef idx="0"/>
          <a:fillRef idx="0"/>
          <a:effectRef idx="0"/>
          <a:fontRef idx="minor"/>
        </p:style>
        <p:txBody>
          <a:bodyPr anchor="t">
            <a:noAutofit/>
          </a:bodyPr>
          <a:p>
            <a:pPr marL="130320">
              <a:lnSpc>
                <a:spcPct val="100000"/>
              </a:lnSpc>
              <a:spcBef>
                <a:spcPts val="1001"/>
              </a:spcBef>
              <a:tabLst>
                <a:tab algn="l" pos="0"/>
              </a:tabLst>
            </a:pPr>
            <a:r>
              <a:rPr b="0" lang="fr-FR" sz="2400" spc="-1" strike="noStrike">
                <a:solidFill>
                  <a:srgbClr val="ffffff"/>
                </a:solidFill>
                <a:latin typeface="Calibri"/>
              </a:rPr>
              <a:t>L’ACV est dite ‘</a:t>
            </a:r>
            <a:r>
              <a:rPr b="0" lang="fr-FR" sz="2400" spc="-1" strike="noStrike">
                <a:solidFill>
                  <a:srgbClr val="ffa300"/>
                </a:solidFill>
                <a:latin typeface="Calibri"/>
              </a:rPr>
              <a:t>goal-dependant</a:t>
            </a:r>
            <a:r>
              <a:rPr b="0" lang="fr-FR" sz="2400" spc="-1" strike="noStrike">
                <a:solidFill>
                  <a:srgbClr val="ffffff"/>
                </a:solidFill>
                <a:latin typeface="Calibri"/>
              </a:rPr>
              <a:t>’ :</a:t>
            </a:r>
            <a:br>
              <a:rPr sz="2400"/>
            </a:br>
            <a:r>
              <a:rPr b="0" lang="fr-FR" sz="2400" spc="-1" strike="noStrike">
                <a:solidFill>
                  <a:srgbClr val="ffffff"/>
                </a:solidFill>
                <a:latin typeface="Calibri"/>
              </a:rPr>
              <a:t>les résultats dépendent des objectifs fixés</a:t>
            </a:r>
            <a:endParaRPr b="0" lang="fr-FR" sz="2400" spc="-1" strike="noStrike">
              <a:solidFill>
                <a:srgbClr val="ffffff"/>
              </a:solidFill>
              <a:latin typeface="Arial"/>
            </a:endParaRPr>
          </a:p>
        </p:txBody>
      </p:sp>
      <p:sp>
        <p:nvSpPr>
          <p:cNvPr id="622" name=""/>
          <p:cNvSpPr/>
          <p:nvPr/>
        </p:nvSpPr>
        <p:spPr>
          <a:xfrm>
            <a:off x="4768560" y="1648440"/>
            <a:ext cx="7213320" cy="5713920"/>
          </a:xfrm>
          <a:prstGeom prst="rect">
            <a:avLst/>
          </a:prstGeom>
          <a:noFill/>
          <a:ln w="0">
            <a:noFill/>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623" name=""/>
          <p:cNvSpPr/>
          <p:nvPr/>
        </p:nvSpPr>
        <p:spPr>
          <a:xfrm>
            <a:off x="4769640" y="3051360"/>
            <a:ext cx="2198160" cy="549360"/>
          </a:xfrm>
          <a:prstGeom prst="roundRect">
            <a:avLst>
              <a:gd name="adj" fmla="val 10000"/>
            </a:avLst>
          </a:prstGeom>
          <a:solidFill>
            <a:srgbClr val="ffc000"/>
          </a:solidFill>
          <a:ln w="12600">
            <a:solidFill>
              <a:srgbClr val="ffffff"/>
            </a:solidFill>
            <a:miter/>
          </a:ln>
        </p:spPr>
        <p:style>
          <a:lnRef idx="0"/>
          <a:fillRef idx="0"/>
          <a:effectRef idx="0"/>
          <a:fontRef idx="minor"/>
        </p:style>
        <p:txBody>
          <a:bodyPr lIns="39240" rIns="23040" tIns="39240" bIns="38880" anchor="ctr">
            <a:noAutofit/>
          </a:bodyPr>
          <a:p>
            <a:pPr algn="ctr">
              <a:lnSpc>
                <a:spcPct val="90000"/>
              </a:lnSpc>
              <a:spcAft>
                <a:spcPts val="629"/>
              </a:spcAft>
            </a:pPr>
            <a:r>
              <a:rPr b="1" lang="fr-FR" sz="1800" spc="-1" strike="noStrike">
                <a:solidFill>
                  <a:srgbClr val="ffffff"/>
                </a:solidFill>
                <a:latin typeface="Calibri"/>
                <a:ea typeface="Verdana"/>
              </a:rPr>
              <a:t>Communication</a:t>
            </a:r>
            <a:endParaRPr b="0" lang="fr-FR" sz="1800" spc="-1" strike="noStrike">
              <a:solidFill>
                <a:srgbClr val="000000"/>
              </a:solidFill>
              <a:latin typeface="Arial"/>
            </a:endParaRPr>
          </a:p>
        </p:txBody>
      </p:sp>
      <p:sp>
        <p:nvSpPr>
          <p:cNvPr id="624" name=""/>
          <p:cNvSpPr/>
          <p:nvPr/>
        </p:nvSpPr>
        <p:spPr>
          <a:xfrm rot="5400000">
            <a:off x="5804640" y="3622680"/>
            <a:ext cx="128880" cy="214920"/>
          </a:xfrm>
          <a:prstGeom prst="rightArrow">
            <a:avLst>
              <a:gd name="adj1" fmla="val 66700"/>
              <a:gd name="adj2" fmla="val 50000"/>
            </a:avLst>
          </a:prstGeom>
          <a:solidFill>
            <a:srgbClr val="ffdcab"/>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25" name=""/>
          <p:cNvSpPr/>
          <p:nvPr/>
        </p:nvSpPr>
        <p:spPr>
          <a:xfrm>
            <a:off x="4769640" y="3859560"/>
            <a:ext cx="2198160" cy="549360"/>
          </a:xfrm>
          <a:prstGeom prst="roundRect">
            <a:avLst>
              <a:gd name="adj" fmla="val 10000"/>
            </a:avLst>
          </a:prstGeom>
          <a:solidFill>
            <a:srgbClr val="ffe8cc">
              <a:alpha val="90000"/>
            </a:srgbClr>
          </a:solidFill>
          <a:ln w="12600">
            <a:solidFill>
              <a:srgbClr val="ffe8cc">
                <a:alpha val="90000"/>
              </a:srgbClr>
            </a:solidFill>
            <a:miter/>
          </a:ln>
        </p:spPr>
        <p:style>
          <a:lnRef idx="0"/>
          <a:fillRef idx="0"/>
          <a:effectRef idx="0"/>
          <a:fontRef idx="minor"/>
        </p:style>
        <p:txBody>
          <a:bodyPr lIns="36360" rIns="20160" tIns="36360" bIns="36000" anchor="ctr">
            <a:noAutofit/>
          </a:bodyPr>
          <a:p>
            <a:pPr algn="ctr">
              <a:lnSpc>
                <a:spcPct val="90000"/>
              </a:lnSpc>
              <a:spcAft>
                <a:spcPts val="561"/>
              </a:spcAft>
            </a:pPr>
            <a:r>
              <a:rPr b="0" lang="fr-FR" sz="1500" spc="-1" strike="noStrike">
                <a:solidFill>
                  <a:srgbClr val="000000"/>
                </a:solidFill>
                <a:latin typeface="Calibri"/>
                <a:ea typeface="Verdana"/>
              </a:rPr>
              <a:t>Affichage environnemental</a:t>
            </a:r>
            <a:endParaRPr b="0" lang="fr-FR" sz="1500" spc="-1" strike="noStrike">
              <a:solidFill>
                <a:srgbClr val="000000"/>
              </a:solidFill>
              <a:latin typeface="Arial"/>
            </a:endParaRPr>
          </a:p>
        </p:txBody>
      </p:sp>
      <p:sp>
        <p:nvSpPr>
          <p:cNvPr id="626" name=""/>
          <p:cNvSpPr/>
          <p:nvPr/>
        </p:nvSpPr>
        <p:spPr>
          <a:xfrm rot="5400000">
            <a:off x="5788080" y="4430880"/>
            <a:ext cx="162000" cy="214920"/>
          </a:xfrm>
          <a:prstGeom prst="rightArrow">
            <a:avLst>
              <a:gd name="adj1" fmla="val 66700"/>
              <a:gd name="adj2" fmla="val 50000"/>
            </a:avLst>
          </a:prstGeom>
          <a:solidFill>
            <a:srgbClr val="ffdcab"/>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27" name=""/>
          <p:cNvSpPr/>
          <p:nvPr/>
        </p:nvSpPr>
        <p:spPr>
          <a:xfrm>
            <a:off x="4769640" y="4667760"/>
            <a:ext cx="2198160" cy="549360"/>
          </a:xfrm>
          <a:prstGeom prst="roundRect">
            <a:avLst>
              <a:gd name="adj" fmla="val 10000"/>
            </a:avLst>
          </a:prstGeom>
          <a:solidFill>
            <a:srgbClr val="ffe8cc">
              <a:alpha val="90000"/>
            </a:srgbClr>
          </a:solidFill>
          <a:ln w="12600">
            <a:solidFill>
              <a:srgbClr val="ffe8cc">
                <a:alpha val="90000"/>
              </a:srgbClr>
            </a:solidFill>
            <a:miter/>
          </a:ln>
        </p:spPr>
        <p:style>
          <a:lnRef idx="0"/>
          <a:fillRef idx="0"/>
          <a:effectRef idx="0"/>
          <a:fontRef idx="minor"/>
        </p:style>
        <p:txBody>
          <a:bodyPr lIns="36360" rIns="20160" tIns="36360" bIns="36000" anchor="ctr">
            <a:noAutofit/>
          </a:bodyPr>
          <a:p>
            <a:pPr algn="ctr">
              <a:lnSpc>
                <a:spcPct val="90000"/>
              </a:lnSpc>
              <a:spcAft>
                <a:spcPts val="561"/>
              </a:spcAft>
            </a:pPr>
            <a:r>
              <a:rPr b="0" lang="fr-FR" sz="1500" spc="-1" strike="noStrike">
                <a:solidFill>
                  <a:srgbClr val="000000"/>
                </a:solidFill>
                <a:latin typeface="Calibri"/>
                <a:ea typeface="Verdana"/>
              </a:rPr>
              <a:t>Grand public, concurrents</a:t>
            </a:r>
            <a:endParaRPr b="0" lang="fr-FR" sz="1500" spc="-1" strike="noStrike">
              <a:solidFill>
                <a:srgbClr val="000000"/>
              </a:solidFill>
              <a:latin typeface="Arial"/>
            </a:endParaRPr>
          </a:p>
        </p:txBody>
      </p:sp>
      <p:sp>
        <p:nvSpPr>
          <p:cNvPr id="628" name=""/>
          <p:cNvSpPr/>
          <p:nvPr/>
        </p:nvSpPr>
        <p:spPr>
          <a:xfrm rot="5400000">
            <a:off x="5759640" y="5267160"/>
            <a:ext cx="218880" cy="214920"/>
          </a:xfrm>
          <a:prstGeom prst="rightArrow">
            <a:avLst>
              <a:gd name="adj1" fmla="val 66700"/>
              <a:gd name="adj2" fmla="val 50000"/>
            </a:avLst>
          </a:prstGeom>
          <a:solidFill>
            <a:srgbClr val="ffdcab"/>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29" name=""/>
          <p:cNvSpPr/>
          <p:nvPr/>
        </p:nvSpPr>
        <p:spPr>
          <a:xfrm>
            <a:off x="4769640" y="5532840"/>
            <a:ext cx="2198160" cy="549360"/>
          </a:xfrm>
          <a:prstGeom prst="roundRect">
            <a:avLst>
              <a:gd name="adj" fmla="val 10000"/>
            </a:avLst>
          </a:prstGeom>
          <a:solidFill>
            <a:srgbClr val="ffe8cc">
              <a:alpha val="90000"/>
            </a:srgbClr>
          </a:solidFill>
          <a:ln w="12600">
            <a:solidFill>
              <a:srgbClr val="ffe8cc">
                <a:alpha val="90000"/>
              </a:srgbClr>
            </a:solidFill>
            <a:miter/>
          </a:ln>
        </p:spPr>
        <p:style>
          <a:lnRef idx="0"/>
          <a:fillRef idx="0"/>
          <a:effectRef idx="0"/>
          <a:fontRef idx="minor"/>
        </p:style>
        <p:txBody>
          <a:bodyPr lIns="36360" rIns="20160" tIns="36360" bIns="36000" anchor="ctr">
            <a:noAutofit/>
          </a:bodyPr>
          <a:p>
            <a:pPr algn="ctr">
              <a:lnSpc>
                <a:spcPct val="90000"/>
              </a:lnSpc>
              <a:spcAft>
                <a:spcPts val="561"/>
              </a:spcAft>
            </a:pPr>
            <a:r>
              <a:rPr b="0" lang="fr-FR" sz="1500" spc="-1" strike="noStrike">
                <a:solidFill>
                  <a:srgbClr val="000000"/>
                </a:solidFill>
                <a:latin typeface="Calibri"/>
                <a:ea typeface="Verdana"/>
              </a:rPr>
              <a:t>Publication ACV comparative (ou pas)</a:t>
            </a:r>
            <a:endParaRPr b="0" lang="fr-FR" sz="1500" spc="-1" strike="noStrike">
              <a:solidFill>
                <a:srgbClr val="000000"/>
              </a:solidFill>
              <a:latin typeface="Arial"/>
            </a:endParaRPr>
          </a:p>
        </p:txBody>
      </p:sp>
      <p:sp>
        <p:nvSpPr>
          <p:cNvPr id="630" name=""/>
          <p:cNvSpPr/>
          <p:nvPr/>
        </p:nvSpPr>
        <p:spPr>
          <a:xfrm>
            <a:off x="7276320" y="3051360"/>
            <a:ext cx="2198160" cy="549360"/>
          </a:xfrm>
          <a:prstGeom prst="roundRect">
            <a:avLst>
              <a:gd name="adj" fmla="val 10000"/>
            </a:avLst>
          </a:prstGeom>
          <a:solidFill>
            <a:srgbClr val="ffc000"/>
          </a:solidFill>
          <a:ln w="12600">
            <a:solidFill>
              <a:srgbClr val="ffffff"/>
            </a:solidFill>
            <a:miter/>
          </a:ln>
        </p:spPr>
        <p:style>
          <a:lnRef idx="0"/>
          <a:fillRef idx="0"/>
          <a:effectRef idx="0"/>
          <a:fontRef idx="minor"/>
        </p:style>
        <p:txBody>
          <a:bodyPr lIns="39240" rIns="23040" tIns="39240" bIns="38880" anchor="ctr">
            <a:noAutofit/>
          </a:bodyPr>
          <a:p>
            <a:pPr algn="ctr">
              <a:lnSpc>
                <a:spcPct val="90000"/>
              </a:lnSpc>
              <a:spcAft>
                <a:spcPts val="629"/>
              </a:spcAft>
            </a:pPr>
            <a:r>
              <a:rPr b="1" lang="fr-FR" sz="1800" spc="-1" strike="noStrike">
                <a:solidFill>
                  <a:srgbClr val="ffffff"/>
                </a:solidFill>
                <a:latin typeface="Calibri"/>
                <a:ea typeface="Verdana"/>
              </a:rPr>
              <a:t>Réglementation</a:t>
            </a:r>
            <a:endParaRPr b="0" lang="fr-FR" sz="1800" spc="-1" strike="noStrike">
              <a:solidFill>
                <a:srgbClr val="000000"/>
              </a:solidFill>
              <a:latin typeface="Arial"/>
            </a:endParaRPr>
          </a:p>
        </p:txBody>
      </p:sp>
      <p:sp>
        <p:nvSpPr>
          <p:cNvPr id="631" name=""/>
          <p:cNvSpPr/>
          <p:nvPr/>
        </p:nvSpPr>
        <p:spPr>
          <a:xfrm rot="5400000">
            <a:off x="8310960" y="3622680"/>
            <a:ext cx="128880" cy="214920"/>
          </a:xfrm>
          <a:prstGeom prst="rightArrow">
            <a:avLst>
              <a:gd name="adj1" fmla="val 66700"/>
              <a:gd name="adj2" fmla="val 50000"/>
            </a:avLst>
          </a:prstGeom>
          <a:solidFill>
            <a:srgbClr val="ffdcab"/>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32" name=""/>
          <p:cNvSpPr/>
          <p:nvPr/>
        </p:nvSpPr>
        <p:spPr>
          <a:xfrm>
            <a:off x="7276320" y="3859560"/>
            <a:ext cx="2198160" cy="549360"/>
          </a:xfrm>
          <a:prstGeom prst="roundRect">
            <a:avLst>
              <a:gd name="adj" fmla="val 10000"/>
            </a:avLst>
          </a:prstGeom>
          <a:solidFill>
            <a:srgbClr val="ffe8cc">
              <a:alpha val="90000"/>
            </a:srgbClr>
          </a:solidFill>
          <a:ln w="12600">
            <a:solidFill>
              <a:srgbClr val="ffe8cc">
                <a:alpha val="90000"/>
              </a:srgbClr>
            </a:solidFill>
            <a:miter/>
          </a:ln>
        </p:spPr>
        <p:style>
          <a:lnRef idx="0"/>
          <a:fillRef idx="0"/>
          <a:effectRef idx="0"/>
          <a:fontRef idx="minor"/>
        </p:style>
        <p:txBody>
          <a:bodyPr lIns="36360" rIns="20160" tIns="36360" bIns="36000" anchor="ctr">
            <a:noAutofit/>
          </a:bodyPr>
          <a:p>
            <a:pPr algn="ctr">
              <a:lnSpc>
                <a:spcPct val="90000"/>
              </a:lnSpc>
              <a:spcAft>
                <a:spcPts val="561"/>
              </a:spcAft>
            </a:pPr>
            <a:r>
              <a:rPr b="0" lang="fr-FR" sz="1500" spc="-1" strike="noStrike">
                <a:solidFill>
                  <a:srgbClr val="000000"/>
                </a:solidFill>
                <a:latin typeface="Calibri"/>
                <a:ea typeface="Verdana"/>
              </a:rPr>
              <a:t>Non-conformité </a:t>
            </a:r>
            <a:br>
              <a:rPr sz="1500"/>
            </a:br>
            <a:r>
              <a:rPr b="0" lang="fr-FR" sz="1500" spc="-1" strike="noStrike">
                <a:solidFill>
                  <a:srgbClr val="000000"/>
                </a:solidFill>
                <a:latin typeface="Calibri"/>
                <a:ea typeface="Verdana"/>
              </a:rPr>
              <a:t>détectée</a:t>
            </a:r>
            <a:endParaRPr b="0" lang="fr-FR" sz="1500" spc="-1" strike="noStrike">
              <a:solidFill>
                <a:srgbClr val="000000"/>
              </a:solidFill>
              <a:latin typeface="Arial"/>
            </a:endParaRPr>
          </a:p>
        </p:txBody>
      </p:sp>
      <p:sp>
        <p:nvSpPr>
          <p:cNvPr id="633" name=""/>
          <p:cNvSpPr/>
          <p:nvPr/>
        </p:nvSpPr>
        <p:spPr>
          <a:xfrm rot="5400000">
            <a:off x="8294400" y="4430880"/>
            <a:ext cx="162000" cy="214920"/>
          </a:xfrm>
          <a:prstGeom prst="rightArrow">
            <a:avLst>
              <a:gd name="adj1" fmla="val 66700"/>
              <a:gd name="adj2" fmla="val 50000"/>
            </a:avLst>
          </a:prstGeom>
          <a:solidFill>
            <a:srgbClr val="ffdcab"/>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34" name=""/>
          <p:cNvSpPr/>
          <p:nvPr/>
        </p:nvSpPr>
        <p:spPr>
          <a:xfrm>
            <a:off x="7276320" y="4667760"/>
            <a:ext cx="2198160" cy="549360"/>
          </a:xfrm>
          <a:prstGeom prst="roundRect">
            <a:avLst>
              <a:gd name="adj" fmla="val 10000"/>
            </a:avLst>
          </a:prstGeom>
          <a:solidFill>
            <a:srgbClr val="ffe8cc">
              <a:alpha val="90000"/>
            </a:srgbClr>
          </a:solidFill>
          <a:ln w="12600">
            <a:solidFill>
              <a:srgbClr val="ffe8cc">
                <a:alpha val="90000"/>
              </a:srgbClr>
            </a:solidFill>
            <a:miter/>
          </a:ln>
        </p:spPr>
        <p:style>
          <a:lnRef idx="0"/>
          <a:fillRef idx="0"/>
          <a:effectRef idx="0"/>
          <a:fontRef idx="minor"/>
        </p:style>
        <p:txBody>
          <a:bodyPr lIns="36360" rIns="20160" tIns="36360" bIns="36000" anchor="ctr">
            <a:noAutofit/>
          </a:bodyPr>
          <a:p>
            <a:pPr algn="ctr">
              <a:lnSpc>
                <a:spcPct val="90000"/>
              </a:lnSpc>
              <a:spcAft>
                <a:spcPts val="561"/>
              </a:spcAft>
            </a:pPr>
            <a:r>
              <a:rPr b="0" lang="fr-FR" sz="1500" spc="-1" strike="noStrike">
                <a:solidFill>
                  <a:srgbClr val="000000"/>
                </a:solidFill>
                <a:latin typeface="Calibri"/>
                <a:ea typeface="Verdana"/>
              </a:rPr>
              <a:t>Interne producteurs</a:t>
            </a:r>
            <a:endParaRPr b="0" lang="fr-FR" sz="1500" spc="-1" strike="noStrike">
              <a:solidFill>
                <a:srgbClr val="000000"/>
              </a:solidFill>
              <a:latin typeface="Arial"/>
            </a:endParaRPr>
          </a:p>
        </p:txBody>
      </p:sp>
      <p:sp>
        <p:nvSpPr>
          <p:cNvPr id="635" name=""/>
          <p:cNvSpPr/>
          <p:nvPr/>
        </p:nvSpPr>
        <p:spPr>
          <a:xfrm rot="5400000">
            <a:off x="8265960" y="5267160"/>
            <a:ext cx="218880" cy="214920"/>
          </a:xfrm>
          <a:prstGeom prst="rightArrow">
            <a:avLst>
              <a:gd name="adj1" fmla="val 66700"/>
              <a:gd name="adj2" fmla="val 50000"/>
            </a:avLst>
          </a:prstGeom>
          <a:solidFill>
            <a:srgbClr val="ffdcab"/>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36" name=""/>
          <p:cNvSpPr/>
          <p:nvPr/>
        </p:nvSpPr>
        <p:spPr>
          <a:xfrm>
            <a:off x="7276320" y="5532840"/>
            <a:ext cx="2198160" cy="549360"/>
          </a:xfrm>
          <a:prstGeom prst="roundRect">
            <a:avLst>
              <a:gd name="adj" fmla="val 10000"/>
            </a:avLst>
          </a:prstGeom>
          <a:solidFill>
            <a:srgbClr val="ffe8cc">
              <a:alpha val="90000"/>
            </a:srgbClr>
          </a:solidFill>
          <a:ln w="12600">
            <a:solidFill>
              <a:srgbClr val="ffe8cc">
                <a:alpha val="90000"/>
              </a:srgbClr>
            </a:solidFill>
            <a:miter/>
          </a:ln>
        </p:spPr>
        <p:style>
          <a:lnRef idx="0"/>
          <a:fillRef idx="0"/>
          <a:effectRef idx="0"/>
          <a:fontRef idx="minor"/>
        </p:style>
        <p:txBody>
          <a:bodyPr lIns="36360" rIns="20160" tIns="36360" bIns="36000" anchor="ctr">
            <a:noAutofit/>
          </a:bodyPr>
          <a:p>
            <a:pPr algn="ctr">
              <a:lnSpc>
                <a:spcPct val="90000"/>
              </a:lnSpc>
              <a:spcAft>
                <a:spcPts val="561"/>
              </a:spcAft>
            </a:pPr>
            <a:r>
              <a:rPr b="0" lang="fr-FR" sz="1500" spc="-1" strike="noStrike">
                <a:solidFill>
                  <a:srgbClr val="000000"/>
                </a:solidFill>
                <a:latin typeface="Calibri"/>
                <a:ea typeface="Verdana"/>
              </a:rPr>
              <a:t>Publication d’une ACV non comparative</a:t>
            </a:r>
            <a:endParaRPr b="0" lang="fr-FR" sz="1500" spc="-1" strike="noStrike">
              <a:solidFill>
                <a:srgbClr val="000000"/>
              </a:solidFill>
              <a:latin typeface="Arial"/>
            </a:endParaRPr>
          </a:p>
        </p:txBody>
      </p:sp>
      <p:sp>
        <p:nvSpPr>
          <p:cNvPr id="637" name=""/>
          <p:cNvSpPr/>
          <p:nvPr/>
        </p:nvSpPr>
        <p:spPr>
          <a:xfrm>
            <a:off x="9782640" y="3051360"/>
            <a:ext cx="2198160" cy="549360"/>
          </a:xfrm>
          <a:prstGeom prst="roundRect">
            <a:avLst>
              <a:gd name="adj" fmla="val 10000"/>
            </a:avLst>
          </a:prstGeom>
          <a:solidFill>
            <a:srgbClr val="ffc000"/>
          </a:solidFill>
          <a:ln w="12600">
            <a:solidFill>
              <a:srgbClr val="ffffff"/>
            </a:solidFill>
            <a:miter/>
          </a:ln>
        </p:spPr>
        <p:style>
          <a:lnRef idx="0"/>
          <a:fillRef idx="0"/>
          <a:effectRef idx="0"/>
          <a:fontRef idx="minor"/>
        </p:style>
        <p:txBody>
          <a:bodyPr lIns="39240" rIns="23040" tIns="39240" bIns="38880" anchor="ctr">
            <a:noAutofit/>
          </a:bodyPr>
          <a:p>
            <a:pPr algn="ctr">
              <a:lnSpc>
                <a:spcPct val="90000"/>
              </a:lnSpc>
              <a:spcAft>
                <a:spcPts val="629"/>
              </a:spcAft>
            </a:pPr>
            <a:r>
              <a:rPr b="1" lang="fr-FR" sz="1800" spc="-1" strike="noStrike">
                <a:solidFill>
                  <a:srgbClr val="ffffff"/>
                </a:solidFill>
                <a:latin typeface="Calibri"/>
                <a:ea typeface="Verdana"/>
              </a:rPr>
              <a:t>Éco-conception</a:t>
            </a:r>
            <a:endParaRPr b="0" lang="fr-FR" sz="1800" spc="-1" strike="noStrike">
              <a:solidFill>
                <a:srgbClr val="000000"/>
              </a:solidFill>
              <a:latin typeface="Arial"/>
            </a:endParaRPr>
          </a:p>
        </p:txBody>
      </p:sp>
      <p:sp>
        <p:nvSpPr>
          <p:cNvPr id="638" name=""/>
          <p:cNvSpPr/>
          <p:nvPr/>
        </p:nvSpPr>
        <p:spPr>
          <a:xfrm rot="5400000">
            <a:off x="10817640" y="3622680"/>
            <a:ext cx="128880" cy="214920"/>
          </a:xfrm>
          <a:prstGeom prst="rightArrow">
            <a:avLst>
              <a:gd name="adj1" fmla="val 66700"/>
              <a:gd name="adj2" fmla="val 50000"/>
            </a:avLst>
          </a:prstGeom>
          <a:solidFill>
            <a:srgbClr val="ffdcab"/>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39" name=""/>
          <p:cNvSpPr/>
          <p:nvPr/>
        </p:nvSpPr>
        <p:spPr>
          <a:xfrm>
            <a:off x="9782640" y="3859560"/>
            <a:ext cx="2198160" cy="549360"/>
          </a:xfrm>
          <a:prstGeom prst="roundRect">
            <a:avLst>
              <a:gd name="adj" fmla="val 10000"/>
            </a:avLst>
          </a:prstGeom>
          <a:solidFill>
            <a:srgbClr val="ffe8cc">
              <a:alpha val="90000"/>
            </a:srgbClr>
          </a:solidFill>
          <a:ln w="12600">
            <a:solidFill>
              <a:srgbClr val="ffe8cc">
                <a:alpha val="90000"/>
              </a:srgbClr>
            </a:solidFill>
            <a:miter/>
          </a:ln>
        </p:spPr>
        <p:style>
          <a:lnRef idx="0"/>
          <a:fillRef idx="0"/>
          <a:effectRef idx="0"/>
          <a:fontRef idx="minor"/>
        </p:style>
        <p:txBody>
          <a:bodyPr lIns="36360" rIns="20160" tIns="36360" bIns="36000" anchor="ctr">
            <a:noAutofit/>
          </a:bodyPr>
          <a:p>
            <a:pPr algn="ctr">
              <a:lnSpc>
                <a:spcPct val="90000"/>
              </a:lnSpc>
              <a:spcAft>
                <a:spcPts val="561"/>
              </a:spcAft>
            </a:pPr>
            <a:r>
              <a:rPr b="0" lang="fr-FR" sz="1500" spc="-1" strike="noStrike">
                <a:solidFill>
                  <a:srgbClr val="000000"/>
                </a:solidFill>
                <a:latin typeface="Calibri"/>
                <a:ea typeface="Verdana"/>
              </a:rPr>
              <a:t>Augmenter ses parts </a:t>
            </a:r>
            <a:br>
              <a:rPr sz="1500"/>
            </a:br>
            <a:r>
              <a:rPr b="0" lang="fr-FR" sz="1500" spc="-1" strike="noStrike">
                <a:solidFill>
                  <a:srgbClr val="000000"/>
                </a:solidFill>
                <a:latin typeface="Calibri"/>
                <a:ea typeface="Verdana"/>
              </a:rPr>
              <a:t>de marché</a:t>
            </a:r>
            <a:endParaRPr b="0" lang="fr-FR" sz="1500" spc="-1" strike="noStrike">
              <a:solidFill>
                <a:srgbClr val="000000"/>
              </a:solidFill>
              <a:latin typeface="Arial"/>
            </a:endParaRPr>
          </a:p>
        </p:txBody>
      </p:sp>
      <p:sp>
        <p:nvSpPr>
          <p:cNvPr id="640" name=""/>
          <p:cNvSpPr/>
          <p:nvPr/>
        </p:nvSpPr>
        <p:spPr>
          <a:xfrm rot="5400000">
            <a:off x="10801080" y="4430880"/>
            <a:ext cx="162000" cy="214920"/>
          </a:xfrm>
          <a:prstGeom prst="rightArrow">
            <a:avLst>
              <a:gd name="adj1" fmla="val 66700"/>
              <a:gd name="adj2" fmla="val 50000"/>
            </a:avLst>
          </a:prstGeom>
          <a:solidFill>
            <a:srgbClr val="ffdcab"/>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41" name=""/>
          <p:cNvSpPr/>
          <p:nvPr/>
        </p:nvSpPr>
        <p:spPr>
          <a:xfrm>
            <a:off x="9782640" y="4667760"/>
            <a:ext cx="2198160" cy="549360"/>
          </a:xfrm>
          <a:prstGeom prst="roundRect">
            <a:avLst>
              <a:gd name="adj" fmla="val 10000"/>
            </a:avLst>
          </a:prstGeom>
          <a:solidFill>
            <a:srgbClr val="ffe8cc">
              <a:alpha val="90000"/>
            </a:srgbClr>
          </a:solidFill>
          <a:ln w="12600">
            <a:solidFill>
              <a:srgbClr val="ffe8cc">
                <a:alpha val="90000"/>
              </a:srgbClr>
            </a:solidFill>
            <a:miter/>
          </a:ln>
        </p:spPr>
        <p:style>
          <a:lnRef idx="0"/>
          <a:fillRef idx="0"/>
          <a:effectRef idx="0"/>
          <a:fontRef idx="minor"/>
        </p:style>
        <p:txBody>
          <a:bodyPr lIns="36360" rIns="20160" tIns="36360" bIns="36000" anchor="ctr">
            <a:noAutofit/>
          </a:bodyPr>
          <a:p>
            <a:pPr algn="ctr">
              <a:lnSpc>
                <a:spcPct val="90000"/>
              </a:lnSpc>
              <a:spcAft>
                <a:spcPts val="561"/>
              </a:spcAft>
            </a:pPr>
            <a:r>
              <a:rPr b="0" lang="fr-FR" sz="1500" spc="-1" strike="noStrike">
                <a:solidFill>
                  <a:srgbClr val="000000"/>
                </a:solidFill>
                <a:latin typeface="Calibri"/>
                <a:ea typeface="Verdana"/>
              </a:rPr>
              <a:t>Interne service </a:t>
            </a:r>
            <a:br>
              <a:rPr sz="1500"/>
            </a:br>
            <a:r>
              <a:rPr b="0" lang="fr-FR" sz="1500" spc="-1" strike="noStrike">
                <a:solidFill>
                  <a:srgbClr val="000000"/>
                </a:solidFill>
                <a:latin typeface="Calibri"/>
                <a:ea typeface="Verdana"/>
              </a:rPr>
              <a:t>(BE, achats, etc.)</a:t>
            </a:r>
            <a:endParaRPr b="0" lang="fr-FR" sz="1500" spc="-1" strike="noStrike">
              <a:solidFill>
                <a:srgbClr val="000000"/>
              </a:solidFill>
              <a:latin typeface="Arial"/>
            </a:endParaRPr>
          </a:p>
        </p:txBody>
      </p:sp>
      <p:sp>
        <p:nvSpPr>
          <p:cNvPr id="642" name=""/>
          <p:cNvSpPr/>
          <p:nvPr/>
        </p:nvSpPr>
        <p:spPr>
          <a:xfrm rot="5400000">
            <a:off x="10772640" y="5267160"/>
            <a:ext cx="218880" cy="214920"/>
          </a:xfrm>
          <a:prstGeom prst="rightArrow">
            <a:avLst>
              <a:gd name="adj1" fmla="val 66700"/>
              <a:gd name="adj2" fmla="val 50000"/>
            </a:avLst>
          </a:prstGeom>
          <a:solidFill>
            <a:srgbClr val="ffdcab"/>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643" name=""/>
          <p:cNvSpPr/>
          <p:nvPr/>
        </p:nvSpPr>
        <p:spPr>
          <a:xfrm>
            <a:off x="9782640" y="5532840"/>
            <a:ext cx="2198160" cy="549360"/>
          </a:xfrm>
          <a:prstGeom prst="roundRect">
            <a:avLst>
              <a:gd name="adj" fmla="val 10000"/>
            </a:avLst>
          </a:prstGeom>
          <a:solidFill>
            <a:srgbClr val="ffe8cc">
              <a:alpha val="90000"/>
            </a:srgbClr>
          </a:solidFill>
          <a:ln w="12600">
            <a:solidFill>
              <a:srgbClr val="ffe8cc">
                <a:alpha val="90000"/>
              </a:srgbClr>
            </a:solidFill>
            <a:miter/>
          </a:ln>
        </p:spPr>
        <p:style>
          <a:lnRef idx="0"/>
          <a:fillRef idx="0"/>
          <a:effectRef idx="0"/>
          <a:fontRef idx="minor"/>
        </p:style>
        <p:txBody>
          <a:bodyPr lIns="36360" rIns="20160" tIns="36360" bIns="36000" anchor="ctr">
            <a:noAutofit/>
          </a:bodyPr>
          <a:p>
            <a:pPr algn="ctr">
              <a:lnSpc>
                <a:spcPct val="90000"/>
              </a:lnSpc>
              <a:spcAft>
                <a:spcPts val="561"/>
              </a:spcAft>
            </a:pPr>
            <a:r>
              <a:rPr b="0" lang="fr-FR" sz="1500" spc="-1" strike="noStrike">
                <a:solidFill>
                  <a:srgbClr val="000000"/>
                </a:solidFill>
                <a:latin typeface="Calibri"/>
                <a:ea typeface="Verdana"/>
              </a:rPr>
              <a:t>Non publication d‘une ACV</a:t>
            </a:r>
            <a:endParaRPr b="0" lang="fr-FR" sz="1500" spc="-1" strike="noStrike">
              <a:solidFill>
                <a:srgbClr val="000000"/>
              </a:solidFill>
              <a:latin typeface="Arial"/>
            </a:endParaRPr>
          </a:p>
        </p:txBody>
      </p:sp>
      <p:sp>
        <p:nvSpPr>
          <p:cNvPr id="644" name="Forme libre 19"/>
          <p:cNvSpPr/>
          <p:nvPr/>
        </p:nvSpPr>
        <p:spPr>
          <a:xfrm>
            <a:off x="342252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80276c">
              <a:alpha val="90000"/>
            </a:srgbClr>
          </a:solidFill>
          <a:ln w="12600">
            <a:solidFill>
              <a:srgbClr val="ffffff">
                <a:alpha val="90000"/>
              </a:srgbClr>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800" spc="-1" strike="noStrike">
                <a:solidFill>
                  <a:srgbClr val="f2f2f2"/>
                </a:solidFill>
                <a:latin typeface="Calibri"/>
              </a:rPr>
              <a:t>Objectifs</a:t>
            </a:r>
            <a:endParaRPr b="0" lang="fr-FR" sz="1800" spc="-1" strike="noStrike">
              <a:solidFill>
                <a:srgbClr val="000000"/>
              </a:solidFill>
              <a:latin typeface="Arial"/>
            </a:endParaRPr>
          </a:p>
        </p:txBody>
      </p:sp>
      <p:sp>
        <p:nvSpPr>
          <p:cNvPr id="645" name="Forme libre 20"/>
          <p:cNvSpPr/>
          <p:nvPr/>
        </p:nvSpPr>
        <p:spPr>
          <a:xfrm>
            <a:off x="267156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800" spc="-1" strike="noStrike">
                <a:solidFill>
                  <a:srgbClr val="595959"/>
                </a:solidFill>
                <a:latin typeface="Calibri"/>
              </a:rPr>
              <a:t>Application envisagée</a:t>
            </a:r>
            <a:endParaRPr b="0" lang="fr-FR" sz="1800" spc="-1" strike="noStrike">
              <a:solidFill>
                <a:srgbClr val="000000"/>
              </a:solidFill>
              <a:latin typeface="Arial"/>
            </a:endParaRPr>
          </a:p>
        </p:txBody>
      </p:sp>
      <p:sp>
        <p:nvSpPr>
          <p:cNvPr id="646" name="Forme libre 21"/>
          <p:cNvSpPr/>
          <p:nvPr/>
        </p:nvSpPr>
        <p:spPr>
          <a:xfrm>
            <a:off x="2671200" y="1238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800" spc="-1" strike="noStrike">
                <a:solidFill>
                  <a:srgbClr val="595959"/>
                </a:solidFill>
                <a:latin typeface="Calibri"/>
              </a:rPr>
              <a:t>Motivations</a:t>
            </a:r>
            <a:endParaRPr b="0" lang="fr-FR" sz="1800" spc="-1" strike="noStrike">
              <a:solidFill>
                <a:srgbClr val="000000"/>
              </a:solidFill>
              <a:latin typeface="Arial"/>
            </a:endParaRPr>
          </a:p>
        </p:txBody>
      </p:sp>
      <p:sp>
        <p:nvSpPr>
          <p:cNvPr id="647" name="Forme libre 22"/>
          <p:cNvSpPr/>
          <p:nvPr/>
        </p:nvSpPr>
        <p:spPr>
          <a:xfrm>
            <a:off x="192024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800" spc="-1" strike="noStrike">
                <a:solidFill>
                  <a:srgbClr val="595959"/>
                </a:solidFill>
                <a:latin typeface="Calibri"/>
              </a:rPr>
              <a:t>Public concerné</a:t>
            </a:r>
            <a:endParaRPr b="0" lang="fr-FR" sz="1800" spc="-1" strike="noStrike">
              <a:solidFill>
                <a:srgbClr val="000000"/>
              </a:solidFill>
              <a:latin typeface="Arial"/>
            </a:endParaRPr>
          </a:p>
        </p:txBody>
      </p:sp>
      <p:sp>
        <p:nvSpPr>
          <p:cNvPr id="648" name="ZoneTexte 1"/>
          <p:cNvSpPr/>
          <p:nvPr/>
        </p:nvSpPr>
        <p:spPr>
          <a:xfrm>
            <a:off x="4171680" y="3069360"/>
            <a:ext cx="649080" cy="2970720"/>
          </a:xfrm>
          <a:prstGeom prst="rect">
            <a:avLst/>
          </a:prstGeom>
          <a:noFill/>
          <a:ln w="0">
            <a:noFill/>
          </a:ln>
        </p:spPr>
        <p:style>
          <a:lnRef idx="0"/>
          <a:fillRef idx="0"/>
          <a:effectRef idx="0"/>
          <a:fontRef idx="minor"/>
        </p:style>
        <p:txBody>
          <a:bodyPr wrap="none" lIns="90000" rIns="90000" tIns="45000" bIns="45000" anchor="t">
            <a:spAutoFit/>
          </a:bodyPr>
          <a:p>
            <a:pPr algn="r">
              <a:lnSpc>
                <a:spcPct val="150000"/>
              </a:lnSpc>
            </a:pPr>
            <a:r>
              <a:rPr b="0" lang="fr-FR" sz="1800" spc="-1" strike="noStrike">
                <a:solidFill>
                  <a:srgbClr val="ffffff"/>
                </a:solidFill>
                <a:latin typeface="Calibri"/>
              </a:rPr>
              <a:t>Obj.</a:t>
            </a:r>
            <a:endParaRPr b="0" lang="fr-FR" sz="1800" spc="-1" strike="noStrike">
              <a:solidFill>
                <a:srgbClr val="ffffff"/>
              </a:solidFill>
              <a:latin typeface="Arial"/>
            </a:endParaRPr>
          </a:p>
          <a:p>
            <a:pPr algn="r">
              <a:lnSpc>
                <a:spcPct val="150000"/>
              </a:lnSpc>
            </a:pPr>
            <a:endParaRPr b="0" lang="fr-FR" sz="1800" spc="-1" strike="noStrike">
              <a:solidFill>
                <a:srgbClr val="ffffff"/>
              </a:solidFill>
              <a:latin typeface="Arial"/>
            </a:endParaRPr>
          </a:p>
          <a:p>
            <a:pPr algn="r">
              <a:lnSpc>
                <a:spcPct val="150000"/>
              </a:lnSpc>
            </a:pPr>
            <a:r>
              <a:rPr b="0" lang="fr-FR" sz="1800" spc="-1" strike="noStrike">
                <a:solidFill>
                  <a:srgbClr val="ffffff"/>
                </a:solidFill>
                <a:latin typeface="Calibri"/>
              </a:rPr>
              <a:t>Rais.</a:t>
            </a:r>
            <a:endParaRPr b="0" lang="fr-FR" sz="1800" spc="-1" strike="noStrike">
              <a:solidFill>
                <a:srgbClr val="ffffff"/>
              </a:solidFill>
              <a:latin typeface="Arial"/>
            </a:endParaRPr>
          </a:p>
          <a:p>
            <a:pPr algn="r">
              <a:lnSpc>
                <a:spcPct val="150000"/>
              </a:lnSpc>
            </a:pPr>
            <a:endParaRPr b="0" lang="fr-FR" sz="1800" spc="-1" strike="noStrike">
              <a:solidFill>
                <a:srgbClr val="ffffff"/>
              </a:solidFill>
              <a:latin typeface="Arial"/>
            </a:endParaRPr>
          </a:p>
          <a:p>
            <a:pPr algn="r">
              <a:lnSpc>
                <a:spcPct val="150000"/>
              </a:lnSpc>
            </a:pPr>
            <a:r>
              <a:rPr b="0" lang="fr-FR" sz="1800" spc="-1" strike="noStrike">
                <a:solidFill>
                  <a:srgbClr val="ffffff"/>
                </a:solidFill>
                <a:latin typeface="Calibri"/>
              </a:rPr>
              <a:t>Publ.</a:t>
            </a:r>
            <a:endParaRPr b="0" lang="fr-FR" sz="1800" spc="-1" strike="noStrike">
              <a:solidFill>
                <a:srgbClr val="ffffff"/>
              </a:solidFill>
              <a:latin typeface="Arial"/>
            </a:endParaRPr>
          </a:p>
          <a:p>
            <a:pPr algn="r">
              <a:lnSpc>
                <a:spcPct val="150000"/>
              </a:lnSpc>
            </a:pPr>
            <a:endParaRPr b="0" lang="fr-FR" sz="1800" spc="-1" strike="noStrike">
              <a:solidFill>
                <a:srgbClr val="ffffff"/>
              </a:solidFill>
              <a:latin typeface="Arial"/>
            </a:endParaRPr>
          </a:p>
          <a:p>
            <a:pPr algn="r">
              <a:lnSpc>
                <a:spcPct val="150000"/>
              </a:lnSpc>
            </a:pPr>
            <a:r>
              <a:rPr b="0" lang="fr-FR" sz="1800" spc="-1" strike="noStrike">
                <a:solidFill>
                  <a:srgbClr val="ffffff"/>
                </a:solidFill>
                <a:latin typeface="Calibri"/>
              </a:rPr>
              <a:t>Rés.</a:t>
            </a:r>
            <a:endParaRPr b="0" lang="fr-FR" sz="1800" spc="-1" strike="noStrike">
              <a:solidFill>
                <a:srgbClr val="ffffff"/>
              </a:solidFill>
              <a:latin typeface="Arial"/>
            </a:endParaRPr>
          </a:p>
        </p:txBody>
      </p:sp>
      <p:sp>
        <p:nvSpPr>
          <p:cNvPr id="649" name="Rectangle 2"/>
          <p:cNvSpPr/>
          <p:nvPr/>
        </p:nvSpPr>
        <p:spPr>
          <a:xfrm>
            <a:off x="-270720" y="4354200"/>
            <a:ext cx="4374720" cy="1187640"/>
          </a:xfrm>
          <a:prstGeom prst="rect">
            <a:avLst/>
          </a:prstGeom>
          <a:noFill/>
          <a:ln w="0">
            <a:noFill/>
          </a:ln>
        </p:spPr>
        <p:style>
          <a:lnRef idx="0"/>
          <a:fillRef idx="0"/>
          <a:effectRef idx="0"/>
          <a:fontRef idx="minor"/>
        </p:style>
        <p:txBody>
          <a:bodyPr lIns="90000" rIns="90000" tIns="45000" bIns="45000" anchor="t">
            <a:spAutoFit/>
          </a:bodyPr>
          <a:p>
            <a:pPr marL="358920">
              <a:lnSpc>
                <a:spcPct val="100000"/>
              </a:lnSpc>
            </a:pPr>
            <a:r>
              <a:rPr b="0" lang="fr-FR" sz="1800" spc="-1" strike="noStrike">
                <a:solidFill>
                  <a:srgbClr val="ffffff"/>
                </a:solidFill>
                <a:latin typeface="Calibri"/>
              </a:rPr>
              <a:t>Application envisagée, raisons de l’étude, destinataires de l’étude, type de communication, caractéristiques et fonctions du système étudié. </a:t>
            </a:r>
            <a:endParaRPr b="0" lang="fr-FR" sz="18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67" dur="indefinite" restart="never" nodeType="tmRoot">
          <p:childTnLst>
            <p:seq>
              <p:cTn id="68" dur="indefinite" nodeType="mainSeq">
                <p:childTnLst>
                  <p:par>
                    <p:cTn id="69" fill="hold">
                      <p:stCondLst>
                        <p:cond delay="indefinite"/>
                      </p:stCondLst>
                      <p:childTnLst>
                        <p:par>
                          <p:cTn id="70" fill="hold">
                            <p:stCondLst>
                              <p:cond delay="0"/>
                            </p:stCondLst>
                            <p:childTnLst>
                              <p:par>
                                <p:cTn id="71" nodeType="clickEffect" fill="hold" presetClass="entr" presetID="1">
                                  <p:stCondLst>
                                    <p:cond delay="0"/>
                                  </p:stCondLst>
                                  <p:childTnLst>
                                    <p:set>
                                      <p:cBhvr>
                                        <p:cTn id="72" dur="1" fill="hold">
                                          <p:stCondLst>
                                            <p:cond delay="0"/>
                                          </p:stCondLst>
                                        </p:cTn>
                                        <p:tgtEl>
                                          <p:spTgt spid="645"/>
                                        </p:tgtEl>
                                        <p:attrNameLst>
                                          <p:attrName>style.visibility</p:attrName>
                                        </p:attrNameLst>
                                      </p:cBhvr>
                                      <p:to>
                                        <p:strVal val="visible"/>
                                      </p:to>
                                    </p:set>
                                  </p:childTnLst>
                                </p:cTn>
                              </p:par>
                              <p:par>
                                <p:cTn id="73" nodeType="withEffect" fill="hold" presetClass="entr" presetID="1">
                                  <p:stCondLst>
                                    <p:cond delay="0"/>
                                  </p:stCondLst>
                                  <p:childTnLst>
                                    <p:set>
                                      <p:cBhvr>
                                        <p:cTn id="74" dur="1" fill="hold">
                                          <p:stCondLst>
                                            <p:cond delay="0"/>
                                          </p:stCondLst>
                                        </p:cTn>
                                        <p:tgtEl>
                                          <p:spTgt spid="647"/>
                                        </p:tgtEl>
                                        <p:attrNameLst>
                                          <p:attrName>style.visibility</p:attrName>
                                        </p:attrNameLst>
                                      </p:cBhvr>
                                      <p:to>
                                        <p:strVal val="visible"/>
                                      </p:to>
                                    </p:set>
                                  </p:childTnLst>
                                </p:cTn>
                              </p:par>
                              <p:par>
                                <p:cTn id="75" nodeType="withEffect" fill="hold" presetClass="entr" presetID="1">
                                  <p:stCondLst>
                                    <p:cond delay="0"/>
                                  </p:stCondLst>
                                  <p:childTnLst>
                                    <p:set>
                                      <p:cBhvr>
                                        <p:cTn id="76" dur="1" fill="hold">
                                          <p:stCondLst>
                                            <p:cond delay="0"/>
                                          </p:stCondLst>
                                        </p:cTn>
                                        <p:tgtEl>
                                          <p:spTgt spid="64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nodeType="clickEffect" fill="hold" presetClass="entr" presetID="1">
                                  <p:stCondLst>
                                    <p:cond delay="0"/>
                                  </p:stCondLst>
                                  <p:childTnLst>
                                    <p:set>
                                      <p:cBhvr>
                                        <p:cTn id="80" dur="1" fill="hold">
                                          <p:stCondLst>
                                            <p:cond delay="0"/>
                                          </p:stCondLst>
                                        </p:cTn>
                                        <p:tgtEl>
                                          <p:spTgt spid="621"/>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nodeType="withEffect" fill="hold" presetClass="entr" presetID="1">
                                  <p:stCondLst>
                                    <p:cond delay="0"/>
                                  </p:stCondLst>
                                  <p:childTnLst>
                                    <p:set>
                                      <p:cBhvr>
                                        <p:cTn id="84" dur="1" fill="hold">
                                          <p:stCondLst>
                                            <p:cond delay="0"/>
                                          </p:stCondLst>
                                        </p:cTn>
                                        <p:tgtEl>
                                          <p:spTgt spid="648"/>
                                        </p:tgtEl>
                                        <p:attrNameLst>
                                          <p:attrName>style.visibility</p:attrName>
                                        </p:attrNameLst>
                                      </p:cBhvr>
                                      <p:to>
                                        <p:strVal val="visible"/>
                                      </p:to>
                                    </p:set>
                                  </p:childTnLst>
                                </p:cTn>
                              </p:par>
                              <p:par>
                                <p:cTn id="85" nodeType="withEffect" fill="hold" presetClass="entr" presetID="1">
                                  <p:stCondLst>
                                    <p:cond delay="0"/>
                                  </p:stCondLst>
                                  <p:childTnLst>
                                    <p:set>
                                      <p:cBhvr>
                                        <p:cTn id="86" dur="1" fill="hold">
                                          <p:stCondLst>
                                            <p:cond delay="0"/>
                                          </p:stCondLst>
                                        </p:cTn>
                                        <p:tgtEl>
                                          <p:spTgt spid="623"/>
                                        </p:tgtEl>
                                        <p:attrNameLst>
                                          <p:attrName>style.visibility</p:attrName>
                                        </p:attrNameLst>
                                      </p:cBhvr>
                                      <p:to>
                                        <p:strVal val="visible"/>
                                      </p:to>
                                    </p:set>
                                  </p:childTnLst>
                                </p:cTn>
                              </p:par>
                              <p:par>
                                <p:cTn id="87" nodeType="withEffect" fill="hold" presetClass="entr" presetID="1">
                                  <p:stCondLst>
                                    <p:cond delay="0"/>
                                  </p:stCondLst>
                                  <p:childTnLst>
                                    <p:set>
                                      <p:cBhvr>
                                        <p:cTn id="88" dur="1" fill="hold">
                                          <p:stCondLst>
                                            <p:cond delay="0"/>
                                          </p:stCondLst>
                                        </p:cTn>
                                        <p:tgtEl>
                                          <p:spTgt spid="624"/>
                                        </p:tgtEl>
                                        <p:attrNameLst>
                                          <p:attrName>style.visibility</p:attrName>
                                        </p:attrNameLst>
                                      </p:cBhvr>
                                      <p:to>
                                        <p:strVal val="visible"/>
                                      </p:to>
                                    </p:set>
                                  </p:childTnLst>
                                </p:cTn>
                              </p:par>
                              <p:par>
                                <p:cTn id="89" nodeType="withEffect" fill="hold" presetClass="entr" presetID="1">
                                  <p:stCondLst>
                                    <p:cond delay="0"/>
                                  </p:stCondLst>
                                  <p:childTnLst>
                                    <p:set>
                                      <p:cBhvr>
                                        <p:cTn id="90" dur="1" fill="hold">
                                          <p:stCondLst>
                                            <p:cond delay="0"/>
                                          </p:stCondLst>
                                        </p:cTn>
                                        <p:tgtEl>
                                          <p:spTgt spid="625"/>
                                        </p:tgtEl>
                                        <p:attrNameLst>
                                          <p:attrName>style.visibility</p:attrName>
                                        </p:attrNameLst>
                                      </p:cBhvr>
                                      <p:to>
                                        <p:strVal val="visible"/>
                                      </p:to>
                                    </p:set>
                                  </p:childTnLst>
                                </p:cTn>
                              </p:par>
                              <p:par>
                                <p:cTn id="91" nodeType="withEffect" fill="hold" presetClass="entr" presetID="1">
                                  <p:stCondLst>
                                    <p:cond delay="0"/>
                                  </p:stCondLst>
                                  <p:childTnLst>
                                    <p:set>
                                      <p:cBhvr>
                                        <p:cTn id="92" dur="1" fill="hold">
                                          <p:stCondLst>
                                            <p:cond delay="0"/>
                                          </p:stCondLst>
                                        </p:cTn>
                                        <p:tgtEl>
                                          <p:spTgt spid="626"/>
                                        </p:tgtEl>
                                        <p:attrNameLst>
                                          <p:attrName>style.visibility</p:attrName>
                                        </p:attrNameLst>
                                      </p:cBhvr>
                                      <p:to>
                                        <p:strVal val="visible"/>
                                      </p:to>
                                    </p:set>
                                  </p:childTnLst>
                                </p:cTn>
                              </p:par>
                              <p:par>
                                <p:cTn id="93" nodeType="withEffect" fill="hold" presetClass="entr" presetID="1">
                                  <p:stCondLst>
                                    <p:cond delay="0"/>
                                  </p:stCondLst>
                                  <p:childTnLst>
                                    <p:set>
                                      <p:cBhvr>
                                        <p:cTn id="94" dur="1" fill="hold">
                                          <p:stCondLst>
                                            <p:cond delay="0"/>
                                          </p:stCondLst>
                                        </p:cTn>
                                        <p:tgtEl>
                                          <p:spTgt spid="627"/>
                                        </p:tgtEl>
                                        <p:attrNameLst>
                                          <p:attrName>style.visibility</p:attrName>
                                        </p:attrNameLst>
                                      </p:cBhvr>
                                      <p:to>
                                        <p:strVal val="visible"/>
                                      </p:to>
                                    </p:set>
                                  </p:childTnLst>
                                </p:cTn>
                              </p:par>
                              <p:par>
                                <p:cTn id="95" nodeType="withEffect" fill="hold" presetClass="entr" presetID="1">
                                  <p:stCondLst>
                                    <p:cond delay="0"/>
                                  </p:stCondLst>
                                  <p:childTnLst>
                                    <p:set>
                                      <p:cBhvr>
                                        <p:cTn id="96" dur="1" fill="hold">
                                          <p:stCondLst>
                                            <p:cond delay="0"/>
                                          </p:stCondLst>
                                        </p:cTn>
                                        <p:tgtEl>
                                          <p:spTgt spid="628"/>
                                        </p:tgtEl>
                                        <p:attrNameLst>
                                          <p:attrName>style.visibility</p:attrName>
                                        </p:attrNameLst>
                                      </p:cBhvr>
                                      <p:to>
                                        <p:strVal val="visible"/>
                                      </p:to>
                                    </p:set>
                                  </p:childTnLst>
                                </p:cTn>
                              </p:par>
                              <p:par>
                                <p:cTn id="97" nodeType="withEffect" fill="hold" presetClass="entr" presetID="1">
                                  <p:stCondLst>
                                    <p:cond delay="0"/>
                                  </p:stCondLst>
                                  <p:childTnLst>
                                    <p:set>
                                      <p:cBhvr>
                                        <p:cTn id="98" dur="1" fill="hold">
                                          <p:stCondLst>
                                            <p:cond delay="0"/>
                                          </p:stCondLst>
                                        </p:cTn>
                                        <p:tgtEl>
                                          <p:spTgt spid="629"/>
                                        </p:tgtEl>
                                        <p:attrNameLst>
                                          <p:attrName>style.visibility</p:attrName>
                                        </p:attrNameLst>
                                      </p:cBhvr>
                                      <p:to>
                                        <p:strVal val="visible"/>
                                      </p:to>
                                    </p:set>
                                  </p:childTnLst>
                                </p:cTn>
                              </p:par>
                              <p:par>
                                <p:cTn id="99" nodeType="withEffect" fill="hold" presetClass="entr" presetID="1">
                                  <p:stCondLst>
                                    <p:cond delay="0"/>
                                  </p:stCondLst>
                                  <p:childTnLst>
                                    <p:set>
                                      <p:cBhvr>
                                        <p:cTn id="100" dur="1" fill="hold">
                                          <p:stCondLst>
                                            <p:cond delay="0"/>
                                          </p:stCondLst>
                                        </p:cTn>
                                        <p:tgtEl>
                                          <p:spTgt spid="630"/>
                                        </p:tgtEl>
                                        <p:attrNameLst>
                                          <p:attrName>style.visibility</p:attrName>
                                        </p:attrNameLst>
                                      </p:cBhvr>
                                      <p:to>
                                        <p:strVal val="visible"/>
                                      </p:to>
                                    </p:set>
                                  </p:childTnLst>
                                </p:cTn>
                              </p:par>
                              <p:par>
                                <p:cTn id="101" nodeType="withEffect" fill="hold" presetClass="entr" presetID="1">
                                  <p:stCondLst>
                                    <p:cond delay="0"/>
                                  </p:stCondLst>
                                  <p:childTnLst>
                                    <p:set>
                                      <p:cBhvr>
                                        <p:cTn id="102" dur="1" fill="hold">
                                          <p:stCondLst>
                                            <p:cond delay="0"/>
                                          </p:stCondLst>
                                        </p:cTn>
                                        <p:tgtEl>
                                          <p:spTgt spid="631"/>
                                        </p:tgtEl>
                                        <p:attrNameLst>
                                          <p:attrName>style.visibility</p:attrName>
                                        </p:attrNameLst>
                                      </p:cBhvr>
                                      <p:to>
                                        <p:strVal val="visible"/>
                                      </p:to>
                                    </p:set>
                                  </p:childTnLst>
                                </p:cTn>
                              </p:par>
                              <p:par>
                                <p:cTn id="103" nodeType="withEffect" fill="hold" presetClass="entr" presetID="1">
                                  <p:stCondLst>
                                    <p:cond delay="0"/>
                                  </p:stCondLst>
                                  <p:childTnLst>
                                    <p:set>
                                      <p:cBhvr>
                                        <p:cTn id="104" dur="1" fill="hold">
                                          <p:stCondLst>
                                            <p:cond delay="0"/>
                                          </p:stCondLst>
                                        </p:cTn>
                                        <p:tgtEl>
                                          <p:spTgt spid="632"/>
                                        </p:tgtEl>
                                        <p:attrNameLst>
                                          <p:attrName>style.visibility</p:attrName>
                                        </p:attrNameLst>
                                      </p:cBhvr>
                                      <p:to>
                                        <p:strVal val="visible"/>
                                      </p:to>
                                    </p:set>
                                  </p:childTnLst>
                                </p:cTn>
                              </p:par>
                              <p:par>
                                <p:cTn id="105" nodeType="withEffect" fill="hold" presetClass="entr" presetID="1">
                                  <p:stCondLst>
                                    <p:cond delay="0"/>
                                  </p:stCondLst>
                                  <p:childTnLst>
                                    <p:set>
                                      <p:cBhvr>
                                        <p:cTn id="106" dur="1" fill="hold">
                                          <p:stCondLst>
                                            <p:cond delay="0"/>
                                          </p:stCondLst>
                                        </p:cTn>
                                        <p:tgtEl>
                                          <p:spTgt spid="633"/>
                                        </p:tgtEl>
                                        <p:attrNameLst>
                                          <p:attrName>style.visibility</p:attrName>
                                        </p:attrNameLst>
                                      </p:cBhvr>
                                      <p:to>
                                        <p:strVal val="visible"/>
                                      </p:to>
                                    </p:set>
                                  </p:childTnLst>
                                </p:cTn>
                              </p:par>
                              <p:par>
                                <p:cTn id="107" nodeType="withEffect" fill="hold" presetClass="entr" presetID="1">
                                  <p:stCondLst>
                                    <p:cond delay="0"/>
                                  </p:stCondLst>
                                  <p:childTnLst>
                                    <p:set>
                                      <p:cBhvr>
                                        <p:cTn id="108" dur="1" fill="hold">
                                          <p:stCondLst>
                                            <p:cond delay="0"/>
                                          </p:stCondLst>
                                        </p:cTn>
                                        <p:tgtEl>
                                          <p:spTgt spid="634"/>
                                        </p:tgtEl>
                                        <p:attrNameLst>
                                          <p:attrName>style.visibility</p:attrName>
                                        </p:attrNameLst>
                                      </p:cBhvr>
                                      <p:to>
                                        <p:strVal val="visible"/>
                                      </p:to>
                                    </p:set>
                                  </p:childTnLst>
                                </p:cTn>
                              </p:par>
                              <p:par>
                                <p:cTn id="109" nodeType="withEffect" fill="hold" presetClass="entr" presetID="1">
                                  <p:stCondLst>
                                    <p:cond delay="0"/>
                                  </p:stCondLst>
                                  <p:childTnLst>
                                    <p:set>
                                      <p:cBhvr>
                                        <p:cTn id="110" dur="1" fill="hold">
                                          <p:stCondLst>
                                            <p:cond delay="0"/>
                                          </p:stCondLst>
                                        </p:cTn>
                                        <p:tgtEl>
                                          <p:spTgt spid="635"/>
                                        </p:tgtEl>
                                        <p:attrNameLst>
                                          <p:attrName>style.visibility</p:attrName>
                                        </p:attrNameLst>
                                      </p:cBhvr>
                                      <p:to>
                                        <p:strVal val="visible"/>
                                      </p:to>
                                    </p:set>
                                  </p:childTnLst>
                                </p:cTn>
                              </p:par>
                              <p:par>
                                <p:cTn id="111" nodeType="withEffect" fill="hold" presetClass="entr" presetID="1">
                                  <p:stCondLst>
                                    <p:cond delay="0"/>
                                  </p:stCondLst>
                                  <p:childTnLst>
                                    <p:set>
                                      <p:cBhvr>
                                        <p:cTn id="112" dur="1" fill="hold">
                                          <p:stCondLst>
                                            <p:cond delay="0"/>
                                          </p:stCondLst>
                                        </p:cTn>
                                        <p:tgtEl>
                                          <p:spTgt spid="636"/>
                                        </p:tgtEl>
                                        <p:attrNameLst>
                                          <p:attrName>style.visibility</p:attrName>
                                        </p:attrNameLst>
                                      </p:cBhvr>
                                      <p:to>
                                        <p:strVal val="visible"/>
                                      </p:to>
                                    </p:set>
                                  </p:childTnLst>
                                </p:cTn>
                              </p:par>
                              <p:par>
                                <p:cTn id="113" nodeType="withEffect" fill="hold" presetClass="entr" presetID="1">
                                  <p:stCondLst>
                                    <p:cond delay="0"/>
                                  </p:stCondLst>
                                  <p:childTnLst>
                                    <p:set>
                                      <p:cBhvr>
                                        <p:cTn id="114" dur="1" fill="hold">
                                          <p:stCondLst>
                                            <p:cond delay="0"/>
                                          </p:stCondLst>
                                        </p:cTn>
                                        <p:tgtEl>
                                          <p:spTgt spid="637"/>
                                        </p:tgtEl>
                                        <p:attrNameLst>
                                          <p:attrName>style.visibility</p:attrName>
                                        </p:attrNameLst>
                                      </p:cBhvr>
                                      <p:to>
                                        <p:strVal val="visible"/>
                                      </p:to>
                                    </p:set>
                                  </p:childTnLst>
                                </p:cTn>
                              </p:par>
                              <p:par>
                                <p:cTn id="115" nodeType="withEffect" fill="hold" presetClass="entr" presetID="1">
                                  <p:stCondLst>
                                    <p:cond delay="0"/>
                                  </p:stCondLst>
                                  <p:childTnLst>
                                    <p:set>
                                      <p:cBhvr>
                                        <p:cTn id="116" dur="1" fill="hold">
                                          <p:stCondLst>
                                            <p:cond delay="0"/>
                                          </p:stCondLst>
                                        </p:cTn>
                                        <p:tgtEl>
                                          <p:spTgt spid="638"/>
                                        </p:tgtEl>
                                        <p:attrNameLst>
                                          <p:attrName>style.visibility</p:attrName>
                                        </p:attrNameLst>
                                      </p:cBhvr>
                                      <p:to>
                                        <p:strVal val="visible"/>
                                      </p:to>
                                    </p:set>
                                  </p:childTnLst>
                                </p:cTn>
                              </p:par>
                              <p:par>
                                <p:cTn id="117" nodeType="withEffect" fill="hold" presetClass="entr" presetID="1">
                                  <p:stCondLst>
                                    <p:cond delay="0"/>
                                  </p:stCondLst>
                                  <p:childTnLst>
                                    <p:set>
                                      <p:cBhvr>
                                        <p:cTn id="118" dur="1" fill="hold">
                                          <p:stCondLst>
                                            <p:cond delay="0"/>
                                          </p:stCondLst>
                                        </p:cTn>
                                        <p:tgtEl>
                                          <p:spTgt spid="639"/>
                                        </p:tgtEl>
                                        <p:attrNameLst>
                                          <p:attrName>style.visibility</p:attrName>
                                        </p:attrNameLst>
                                      </p:cBhvr>
                                      <p:to>
                                        <p:strVal val="visible"/>
                                      </p:to>
                                    </p:set>
                                  </p:childTnLst>
                                </p:cTn>
                              </p:par>
                              <p:par>
                                <p:cTn id="119" nodeType="withEffect" fill="hold" presetClass="entr" presetID="1">
                                  <p:stCondLst>
                                    <p:cond delay="0"/>
                                  </p:stCondLst>
                                  <p:childTnLst>
                                    <p:set>
                                      <p:cBhvr>
                                        <p:cTn id="120" dur="1" fill="hold">
                                          <p:stCondLst>
                                            <p:cond delay="0"/>
                                          </p:stCondLst>
                                        </p:cTn>
                                        <p:tgtEl>
                                          <p:spTgt spid="640"/>
                                        </p:tgtEl>
                                        <p:attrNameLst>
                                          <p:attrName>style.visibility</p:attrName>
                                        </p:attrNameLst>
                                      </p:cBhvr>
                                      <p:to>
                                        <p:strVal val="visible"/>
                                      </p:to>
                                    </p:set>
                                  </p:childTnLst>
                                </p:cTn>
                              </p:par>
                              <p:par>
                                <p:cTn id="121" nodeType="withEffect" fill="hold" presetClass="entr" presetID="1">
                                  <p:stCondLst>
                                    <p:cond delay="0"/>
                                  </p:stCondLst>
                                  <p:childTnLst>
                                    <p:set>
                                      <p:cBhvr>
                                        <p:cTn id="122" dur="1" fill="hold">
                                          <p:stCondLst>
                                            <p:cond delay="0"/>
                                          </p:stCondLst>
                                        </p:cTn>
                                        <p:tgtEl>
                                          <p:spTgt spid="641"/>
                                        </p:tgtEl>
                                        <p:attrNameLst>
                                          <p:attrName>style.visibility</p:attrName>
                                        </p:attrNameLst>
                                      </p:cBhvr>
                                      <p:to>
                                        <p:strVal val="visible"/>
                                      </p:to>
                                    </p:set>
                                  </p:childTnLst>
                                </p:cTn>
                              </p:par>
                              <p:par>
                                <p:cTn id="123" nodeType="withEffect" fill="hold" presetClass="entr" presetID="1">
                                  <p:stCondLst>
                                    <p:cond delay="0"/>
                                  </p:stCondLst>
                                  <p:childTnLst>
                                    <p:set>
                                      <p:cBhvr>
                                        <p:cTn id="124" dur="1" fill="hold">
                                          <p:stCondLst>
                                            <p:cond delay="0"/>
                                          </p:stCondLst>
                                        </p:cTn>
                                        <p:tgtEl>
                                          <p:spTgt spid="642"/>
                                        </p:tgtEl>
                                        <p:attrNameLst>
                                          <p:attrName>style.visibility</p:attrName>
                                        </p:attrNameLst>
                                      </p:cBhvr>
                                      <p:to>
                                        <p:strVal val="visible"/>
                                      </p:to>
                                    </p:set>
                                  </p:childTnLst>
                                </p:cTn>
                              </p:par>
                              <p:par>
                                <p:cTn id="125" nodeType="withEffect" fill="hold" presetClass="entr" presetID="1">
                                  <p:stCondLst>
                                    <p:cond delay="0"/>
                                  </p:stCondLst>
                                  <p:childTnLst>
                                    <p:set>
                                      <p:cBhvr>
                                        <p:cTn id="126" dur="1" fill="hold">
                                          <p:stCondLst>
                                            <p:cond delay="0"/>
                                          </p:stCondLst>
                                        </p:cTn>
                                        <p:tgtEl>
                                          <p:spTgt spid="643"/>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nodeType="clickEffect" fill="hold" presetClass="entr" presetID="1">
                                  <p:stCondLst>
                                    <p:cond delay="0"/>
                                  </p:stCondLst>
                                  <p:childTnLst>
                                    <p:set>
                                      <p:cBhvr>
                                        <p:cTn id="130" dur="1" fill="hold">
                                          <p:stCondLst>
                                            <p:cond delay="0"/>
                                          </p:stCondLst>
                                        </p:cTn>
                                        <p:tgtEl>
                                          <p:spTgt spid="6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0"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Motivations pour l’ACV</a:t>
            </a:r>
            <a:endParaRPr b="0" lang="en-US" sz="2800" spc="-1" strike="noStrike">
              <a:solidFill>
                <a:srgbClr val="000000"/>
              </a:solidFill>
              <a:latin typeface="Calibri"/>
            </a:endParaRPr>
          </a:p>
        </p:txBody>
      </p:sp>
      <p:sp>
        <p:nvSpPr>
          <p:cNvPr id="651" name="PlaceHolder 2"/>
          <p:cNvSpPr>
            <a:spLocks noGrp="1"/>
          </p:cNvSpPr>
          <p:nvPr>
            <p:ph/>
          </p:nvPr>
        </p:nvSpPr>
        <p:spPr>
          <a:xfrm>
            <a:off x="683280" y="1062000"/>
            <a:ext cx="10799640" cy="4770000"/>
          </a:xfrm>
          <a:prstGeom prst="rect">
            <a:avLst/>
          </a:prstGeom>
          <a:noFill/>
          <a:ln w="0">
            <a:noFill/>
          </a:ln>
        </p:spPr>
        <p:txBody>
          <a:bodyPr lIns="91440" rIns="91440" tIns="45720" bIns="45720" anchor="t">
            <a:normAutofit/>
          </a:bodyPr>
          <a:p>
            <a:pPr indent="0">
              <a:lnSpc>
                <a:spcPct val="90000"/>
              </a:lnSpc>
              <a:spcBef>
                <a:spcPts val="1001"/>
              </a:spcBef>
              <a:buNone/>
            </a:pPr>
            <a:endParaRPr b="0" lang="en-US" sz="2400" spc="-1" strike="noStrike">
              <a:solidFill>
                <a:srgbClr val="000000"/>
              </a:solidFill>
              <a:latin typeface="Calibri"/>
            </a:endParaRPr>
          </a:p>
          <a:p>
            <a:pPr indent="0">
              <a:lnSpc>
                <a:spcPct val="90000"/>
              </a:lnSpc>
              <a:spcBef>
                <a:spcPts val="1001"/>
              </a:spcBef>
              <a:buNone/>
              <a:tabLst>
                <a:tab algn="l" pos="0"/>
              </a:tabLst>
            </a:pPr>
            <a:r>
              <a:rPr b="1" lang="fr-FR" sz="2400" spc="-1" strike="noStrike">
                <a:solidFill>
                  <a:srgbClr val="d77fc4"/>
                </a:solidFill>
                <a:latin typeface="Calibri"/>
              </a:rPr>
              <a:t>Secteur public</a:t>
            </a:r>
            <a:r>
              <a:rPr b="0" lang="fr-FR" sz="2400" spc="-1" strike="noStrike">
                <a:solidFill>
                  <a:srgbClr val="d77fc4"/>
                </a:solidFill>
                <a:latin typeface="Calibri"/>
              </a:rPr>
              <a:t>	</a:t>
            </a:r>
            <a:endParaRPr b="0" lang="en-US" sz="2400" spc="-1" strike="noStrike">
              <a:solidFill>
                <a:srgbClr val="000000"/>
              </a:solidFill>
              <a:latin typeface="Calibri"/>
            </a:endParaRPr>
          </a:p>
          <a:p>
            <a:pPr indent="0">
              <a:lnSpc>
                <a:spcPct val="90000"/>
              </a:lnSpc>
              <a:spcBef>
                <a:spcPts val="1001"/>
              </a:spcBef>
              <a:buNone/>
              <a:tabLst>
                <a:tab algn="l" pos="0"/>
              </a:tabLst>
            </a:pPr>
            <a:endParaRPr b="0" lang="en-US" sz="2400" spc="-1" strike="noStrike">
              <a:solidFill>
                <a:srgbClr val="000000"/>
              </a:solidFill>
              <a:latin typeface="Calibri"/>
            </a:endParaRPr>
          </a:p>
          <a:p>
            <a:pPr indent="0">
              <a:lnSpc>
                <a:spcPct val="90000"/>
              </a:lnSpc>
              <a:spcBef>
                <a:spcPts val="1001"/>
              </a:spcBef>
              <a:buNone/>
              <a:tabLst>
                <a:tab algn="l" pos="0"/>
              </a:tabLst>
            </a:pPr>
            <a:endParaRPr b="0" lang="en-US" sz="2400" spc="-1" strike="noStrike">
              <a:solidFill>
                <a:srgbClr val="000000"/>
              </a:solidFill>
              <a:latin typeface="Calibri"/>
            </a:endParaRPr>
          </a:p>
          <a:p>
            <a:pPr indent="0">
              <a:lnSpc>
                <a:spcPct val="90000"/>
              </a:lnSpc>
              <a:spcBef>
                <a:spcPts val="1001"/>
              </a:spcBef>
              <a:buNone/>
              <a:tabLst>
                <a:tab algn="l" pos="0"/>
              </a:tabLst>
            </a:pPr>
            <a:endParaRPr b="0" lang="en-US" sz="2400" spc="-1" strike="noStrike">
              <a:solidFill>
                <a:srgbClr val="000000"/>
              </a:solidFill>
              <a:latin typeface="Calibri"/>
            </a:endParaRPr>
          </a:p>
          <a:p>
            <a:pPr indent="0">
              <a:lnSpc>
                <a:spcPct val="90000"/>
              </a:lnSpc>
              <a:spcBef>
                <a:spcPts val="1001"/>
              </a:spcBef>
              <a:buNone/>
              <a:tabLst>
                <a:tab algn="l" pos="0"/>
              </a:tabLst>
            </a:pPr>
            <a:r>
              <a:rPr b="1" lang="fr-FR" sz="2400" spc="-1" strike="noStrike">
                <a:solidFill>
                  <a:srgbClr val="d77fc4"/>
                </a:solidFill>
                <a:latin typeface="Calibri"/>
              </a:rPr>
              <a:t>Secteur privé</a:t>
            </a:r>
            <a:r>
              <a:rPr b="0" lang="fr-FR" sz="2400" spc="-1" strike="noStrike">
                <a:solidFill>
                  <a:srgbClr val="d9d9d9"/>
                </a:solidFill>
                <a:latin typeface="Calibri"/>
              </a:rPr>
              <a:t>	</a:t>
            </a:r>
            <a:r>
              <a:rPr b="0" lang="fr-FR" sz="2400" spc="-1" strike="noStrike">
                <a:solidFill>
                  <a:srgbClr val="d9d9d9"/>
                </a:solidFill>
                <a:latin typeface="Calibri"/>
              </a:rPr>
              <a:t>En interne</a:t>
            </a:r>
            <a:endParaRPr b="0" lang="en-US" sz="2400" spc="-1" strike="noStrike">
              <a:solidFill>
                <a:srgbClr val="000000"/>
              </a:solidFill>
              <a:latin typeface="Calibri"/>
            </a:endParaRPr>
          </a:p>
          <a:p>
            <a:pPr indent="0">
              <a:lnSpc>
                <a:spcPct val="90000"/>
              </a:lnSpc>
              <a:spcBef>
                <a:spcPts val="1001"/>
              </a:spcBef>
              <a:buNone/>
              <a:tabLst>
                <a:tab algn="l" pos="2333520"/>
              </a:tabLst>
            </a:pPr>
            <a:endParaRPr b="0" lang="en-US" sz="2400" spc="-1" strike="noStrike">
              <a:solidFill>
                <a:srgbClr val="000000"/>
              </a:solidFill>
              <a:latin typeface="Calibri"/>
            </a:endParaRPr>
          </a:p>
          <a:p>
            <a:pPr indent="0">
              <a:lnSpc>
                <a:spcPct val="90000"/>
              </a:lnSpc>
              <a:spcBef>
                <a:spcPts val="1001"/>
              </a:spcBef>
              <a:buNone/>
              <a:tabLst>
                <a:tab algn="l" pos="2333520"/>
              </a:tabLst>
            </a:pPr>
            <a:endParaRPr b="0" lang="en-US" sz="2400" spc="-1" strike="noStrike">
              <a:solidFill>
                <a:srgbClr val="000000"/>
              </a:solidFill>
              <a:latin typeface="Calibri"/>
            </a:endParaRPr>
          </a:p>
          <a:p>
            <a:pPr indent="0">
              <a:lnSpc>
                <a:spcPct val="90000"/>
              </a:lnSpc>
              <a:spcBef>
                <a:spcPts val="1001"/>
              </a:spcBef>
              <a:buNone/>
              <a:tabLst>
                <a:tab algn="l" pos="2333520"/>
              </a:tabLst>
            </a:pPr>
            <a:r>
              <a:rPr b="0" lang="fr-FR" sz="2400" spc="-1" strike="noStrike">
                <a:solidFill>
                  <a:srgbClr val="ffa300"/>
                </a:solidFill>
                <a:latin typeface="Calibri"/>
              </a:rPr>
              <a:t> </a:t>
            </a:r>
            <a:r>
              <a:rPr b="0" lang="fr-FR" sz="2400" spc="-1" strike="noStrike">
                <a:solidFill>
                  <a:srgbClr val="ffa300"/>
                </a:solidFill>
                <a:latin typeface="Calibri"/>
              </a:rPr>
              <a:t>	</a:t>
            </a:r>
            <a:r>
              <a:rPr b="0" lang="fr-FR" sz="2400" spc="-1" strike="noStrike">
                <a:solidFill>
                  <a:srgbClr val="ffa300"/>
                </a:solidFill>
                <a:latin typeface="Calibri"/>
              </a:rPr>
              <a:t> </a:t>
            </a:r>
            <a:r>
              <a:rPr b="0" lang="fr-FR" sz="2400" spc="-1" strike="noStrike">
                <a:solidFill>
                  <a:srgbClr val="ffa300"/>
                </a:solidFill>
                <a:latin typeface="Calibri"/>
              </a:rPr>
              <a:t>	</a:t>
            </a:r>
            <a:r>
              <a:rPr b="0" lang="fr-FR" sz="2400" spc="-1" strike="noStrike">
                <a:solidFill>
                  <a:srgbClr val="d9d9d9"/>
                </a:solidFill>
                <a:latin typeface="Calibri"/>
              </a:rPr>
              <a:t>En externe</a:t>
            </a:r>
            <a:endParaRPr b="0" lang="en-US" sz="2400" spc="-1" strike="noStrike">
              <a:solidFill>
                <a:srgbClr val="000000"/>
              </a:solidFill>
              <a:latin typeface="Calibri"/>
            </a:endParaRPr>
          </a:p>
        </p:txBody>
      </p:sp>
      <p:sp>
        <p:nvSpPr>
          <p:cNvPr id="652" name="ZoneTexte 4"/>
          <p:cNvSpPr/>
          <p:nvPr/>
        </p:nvSpPr>
        <p:spPr>
          <a:xfrm>
            <a:off x="3488760" y="1565640"/>
            <a:ext cx="5943240" cy="1187640"/>
          </a:xfrm>
          <a:prstGeom prst="rect">
            <a:avLst/>
          </a:prstGeom>
          <a:noFill/>
          <a:ln w="0">
            <a:noFill/>
          </a:ln>
        </p:spPr>
        <p:style>
          <a:lnRef idx="0"/>
          <a:fillRef idx="0"/>
          <a:effectRef idx="0"/>
          <a:fontRef idx="minor"/>
        </p:style>
        <p:txBody>
          <a:bodyPr lIns="90000" rIns="90000" tIns="45000" bIns="45000" anchor="t">
            <a:spAutoFit/>
          </a:bodyPr>
          <a:p>
            <a:pPr marL="285840" indent="-285480">
              <a:lnSpc>
                <a:spcPct val="100000"/>
              </a:lnSpc>
              <a:buClr>
                <a:srgbClr val="ffffff"/>
              </a:buClr>
              <a:buFont typeface="Arial"/>
              <a:buChar char="•"/>
            </a:pPr>
            <a:r>
              <a:rPr b="0" lang="fr-FR" sz="2400" spc="-1" strike="noStrike">
                <a:solidFill>
                  <a:srgbClr val="ffffff"/>
                </a:solidFill>
                <a:latin typeface="Calibri"/>
                <a:ea typeface="Verdana"/>
              </a:rPr>
              <a:t>Éducation à l’environnement</a:t>
            </a:r>
            <a:endParaRPr b="0" lang="fr-FR" sz="2400" spc="-1" strike="noStrike">
              <a:solidFill>
                <a:srgbClr val="ffffff"/>
              </a:solidFill>
              <a:latin typeface="Arial"/>
            </a:endParaRPr>
          </a:p>
          <a:p>
            <a:pPr marL="285840" indent="-285480">
              <a:lnSpc>
                <a:spcPct val="100000"/>
              </a:lnSpc>
              <a:buClr>
                <a:srgbClr val="ffffff"/>
              </a:buClr>
              <a:buFont typeface="Arial"/>
              <a:buChar char="•"/>
            </a:pPr>
            <a:r>
              <a:rPr b="0" lang="fr-FR" sz="2400" spc="-1" strike="noStrike">
                <a:solidFill>
                  <a:srgbClr val="ffffff"/>
                </a:solidFill>
                <a:latin typeface="Calibri"/>
                <a:ea typeface="Verdana"/>
              </a:rPr>
              <a:t>Aide à la décision (règlementation)</a:t>
            </a:r>
            <a:endParaRPr b="0" lang="fr-FR" sz="2400" spc="-1" strike="noStrike">
              <a:solidFill>
                <a:srgbClr val="ffffff"/>
              </a:solidFill>
              <a:latin typeface="Arial"/>
            </a:endParaRPr>
          </a:p>
          <a:p>
            <a:pPr marL="285840" indent="-285480">
              <a:lnSpc>
                <a:spcPct val="100000"/>
              </a:lnSpc>
              <a:buClr>
                <a:srgbClr val="ffffff"/>
              </a:buClr>
              <a:buFont typeface="Arial"/>
              <a:buChar char="•"/>
            </a:pPr>
            <a:r>
              <a:rPr b="0" lang="fr-FR" sz="2400" spc="-1" strike="noStrike">
                <a:solidFill>
                  <a:srgbClr val="ffffff"/>
                </a:solidFill>
                <a:latin typeface="Calibri"/>
                <a:ea typeface="Verdana"/>
              </a:rPr>
              <a:t>Politique environnementale</a:t>
            </a:r>
            <a:endParaRPr b="0" lang="fr-FR" sz="2400" spc="-1" strike="noStrike">
              <a:solidFill>
                <a:srgbClr val="ffffff"/>
              </a:solidFill>
              <a:latin typeface="Arial"/>
            </a:endParaRPr>
          </a:p>
        </p:txBody>
      </p:sp>
      <p:sp>
        <p:nvSpPr>
          <p:cNvPr id="653" name="ZoneTexte 20"/>
          <p:cNvSpPr/>
          <p:nvPr/>
        </p:nvSpPr>
        <p:spPr>
          <a:xfrm>
            <a:off x="5275440" y="4776120"/>
            <a:ext cx="6300360" cy="1187640"/>
          </a:xfrm>
          <a:prstGeom prst="rect">
            <a:avLst/>
          </a:prstGeom>
          <a:noFill/>
          <a:ln w="0">
            <a:noFill/>
          </a:ln>
        </p:spPr>
        <p:style>
          <a:lnRef idx="0"/>
          <a:fillRef idx="0"/>
          <a:effectRef idx="0"/>
          <a:fontRef idx="minor"/>
        </p:style>
        <p:txBody>
          <a:bodyPr lIns="90000" rIns="90000" tIns="45000" bIns="45000" anchor="t">
            <a:spAutoFit/>
          </a:bodyPr>
          <a:p>
            <a:pPr marL="285840" indent="-285480">
              <a:lnSpc>
                <a:spcPct val="100000"/>
              </a:lnSpc>
              <a:buClr>
                <a:srgbClr val="ffffff"/>
              </a:buClr>
              <a:buFont typeface="Arial"/>
              <a:buChar char="•"/>
            </a:pPr>
            <a:r>
              <a:rPr b="0" lang="fr-FR" sz="2400" spc="-1" strike="noStrike">
                <a:solidFill>
                  <a:srgbClr val="ffffff"/>
                </a:solidFill>
                <a:latin typeface="Calibri"/>
                <a:ea typeface="Verdana"/>
              </a:rPr>
              <a:t>Avantages concurrentiels</a:t>
            </a:r>
            <a:endParaRPr b="0" lang="fr-FR" sz="2400" spc="-1" strike="noStrike">
              <a:solidFill>
                <a:srgbClr val="ffffff"/>
              </a:solidFill>
              <a:latin typeface="Arial"/>
            </a:endParaRPr>
          </a:p>
          <a:p>
            <a:pPr marL="285840" indent="-285480">
              <a:lnSpc>
                <a:spcPct val="100000"/>
              </a:lnSpc>
              <a:buClr>
                <a:srgbClr val="ffffff"/>
              </a:buClr>
              <a:buFont typeface="Arial"/>
              <a:buChar char="•"/>
            </a:pPr>
            <a:r>
              <a:rPr b="0" lang="fr-FR" sz="2400" spc="-1" strike="noStrike">
                <a:solidFill>
                  <a:srgbClr val="ffffff"/>
                </a:solidFill>
                <a:latin typeface="Calibri"/>
                <a:ea typeface="Verdana"/>
              </a:rPr>
              <a:t>Déclarations environnementales</a:t>
            </a:r>
            <a:endParaRPr b="0" lang="fr-FR" sz="2400" spc="-1" strike="noStrike">
              <a:solidFill>
                <a:srgbClr val="ffffff"/>
              </a:solidFill>
              <a:latin typeface="Arial"/>
            </a:endParaRPr>
          </a:p>
          <a:p>
            <a:pPr marL="285840" indent="-285480">
              <a:lnSpc>
                <a:spcPct val="100000"/>
              </a:lnSpc>
              <a:buClr>
                <a:srgbClr val="ffffff"/>
              </a:buClr>
              <a:buFont typeface="Arial"/>
              <a:buChar char="•"/>
            </a:pPr>
            <a:r>
              <a:rPr b="0" lang="fr-FR" sz="2400" spc="-1" strike="noStrike">
                <a:solidFill>
                  <a:srgbClr val="ffffff"/>
                </a:solidFill>
                <a:latin typeface="Calibri"/>
                <a:ea typeface="Verdana"/>
              </a:rPr>
              <a:t>Communication</a:t>
            </a:r>
            <a:endParaRPr b="0" lang="fr-FR" sz="2400" spc="-1" strike="noStrike">
              <a:solidFill>
                <a:srgbClr val="ffffff"/>
              </a:solidFill>
              <a:latin typeface="Arial"/>
            </a:endParaRPr>
          </a:p>
        </p:txBody>
      </p:sp>
      <p:sp>
        <p:nvSpPr>
          <p:cNvPr id="654" name="ZoneTexte 22"/>
          <p:cNvSpPr/>
          <p:nvPr/>
        </p:nvSpPr>
        <p:spPr>
          <a:xfrm>
            <a:off x="5275440" y="3371400"/>
            <a:ext cx="6916680" cy="1187640"/>
          </a:xfrm>
          <a:prstGeom prst="rect">
            <a:avLst/>
          </a:prstGeom>
          <a:noFill/>
          <a:ln w="0">
            <a:noFill/>
          </a:ln>
        </p:spPr>
        <p:style>
          <a:lnRef idx="0"/>
          <a:fillRef idx="0"/>
          <a:effectRef idx="0"/>
          <a:fontRef idx="minor"/>
        </p:style>
        <p:txBody>
          <a:bodyPr lIns="90000" rIns="90000" tIns="45000" bIns="45000" anchor="t">
            <a:spAutoFit/>
          </a:bodyPr>
          <a:p>
            <a:pPr marL="285840" indent="-285480">
              <a:lnSpc>
                <a:spcPct val="100000"/>
              </a:lnSpc>
              <a:buClr>
                <a:srgbClr val="ffffff"/>
              </a:buClr>
              <a:buFont typeface="Arial"/>
              <a:buChar char="•"/>
            </a:pPr>
            <a:r>
              <a:rPr b="0" lang="fr-FR" sz="2400" spc="-1" strike="noStrike">
                <a:solidFill>
                  <a:srgbClr val="ffffff"/>
                </a:solidFill>
                <a:latin typeface="Calibri"/>
                <a:ea typeface="Verdana"/>
              </a:rPr>
              <a:t>Orienter les choix de conception</a:t>
            </a:r>
            <a:endParaRPr b="0" lang="fr-FR" sz="2400" spc="-1" strike="noStrike">
              <a:solidFill>
                <a:srgbClr val="ffffff"/>
              </a:solidFill>
              <a:latin typeface="Arial"/>
            </a:endParaRPr>
          </a:p>
          <a:p>
            <a:pPr marL="285840" indent="-285480">
              <a:lnSpc>
                <a:spcPct val="100000"/>
              </a:lnSpc>
              <a:buClr>
                <a:srgbClr val="ffffff"/>
              </a:buClr>
              <a:buFont typeface="Arial"/>
              <a:buChar char="•"/>
            </a:pPr>
            <a:r>
              <a:rPr b="0" lang="fr-FR" sz="2400" spc="-1" strike="noStrike">
                <a:solidFill>
                  <a:srgbClr val="ffffff"/>
                </a:solidFill>
                <a:latin typeface="Calibri"/>
                <a:ea typeface="Verdana"/>
              </a:rPr>
              <a:t>Réduire les IE</a:t>
            </a:r>
            <a:endParaRPr b="0" lang="fr-FR" sz="2400" spc="-1" strike="noStrike">
              <a:solidFill>
                <a:srgbClr val="ffffff"/>
              </a:solidFill>
              <a:latin typeface="Arial"/>
            </a:endParaRPr>
          </a:p>
          <a:p>
            <a:pPr marL="285840" indent="-285480">
              <a:lnSpc>
                <a:spcPct val="100000"/>
              </a:lnSpc>
              <a:buClr>
                <a:srgbClr val="ffffff"/>
              </a:buClr>
              <a:buFont typeface="Arial"/>
              <a:buChar char="•"/>
            </a:pPr>
            <a:r>
              <a:rPr b="0" lang="fr-FR" sz="2400" spc="-1" strike="noStrike">
                <a:solidFill>
                  <a:srgbClr val="ffffff"/>
                </a:solidFill>
                <a:latin typeface="Calibri"/>
                <a:ea typeface="Verdana"/>
              </a:rPr>
              <a:t>Identifier des avantages concurrentiels </a:t>
            </a:r>
            <a:endParaRPr b="0" lang="fr-FR" sz="2400" spc="-1" strike="noStrike">
              <a:solidFill>
                <a:srgbClr val="ffffff"/>
              </a:solidFill>
              <a:latin typeface="Arial"/>
            </a:endParaRPr>
          </a:p>
        </p:txBody>
      </p:sp>
      <p:pic>
        <p:nvPicPr>
          <p:cNvPr id="655" name="Image 8" descr=""/>
          <p:cNvPicPr/>
          <p:nvPr/>
        </p:nvPicPr>
        <p:blipFill>
          <a:blip r:embed="rId1"/>
          <a:stretch/>
        </p:blipFill>
        <p:spPr>
          <a:xfrm>
            <a:off x="10647720" y="69840"/>
            <a:ext cx="1449000" cy="1079640"/>
          </a:xfrm>
          <a:prstGeom prst="rect">
            <a:avLst/>
          </a:prstGeom>
          <a:ln w="0">
            <a:noFill/>
          </a:ln>
        </p:spPr>
      </p:pic>
      <p:pic>
        <p:nvPicPr>
          <p:cNvPr id="656" name="Image 9" descr=""/>
          <p:cNvPicPr/>
          <p:nvPr/>
        </p:nvPicPr>
        <p:blipFill>
          <a:blip r:embed="rId2"/>
          <a:stretch/>
        </p:blipFill>
        <p:spPr>
          <a:xfrm>
            <a:off x="10409040" y="1248480"/>
            <a:ext cx="1782720" cy="1439640"/>
          </a:xfrm>
          <a:prstGeom prst="rect">
            <a:avLst/>
          </a:prstGeom>
          <a:ln w="0">
            <a:noFill/>
          </a:ln>
        </p:spPr>
      </p:pic>
      <p:sp>
        <p:nvSpPr>
          <p:cNvPr id="657" name="Rectangle à coins arrondis 2"/>
          <p:cNvSpPr/>
          <p:nvPr/>
        </p:nvSpPr>
        <p:spPr>
          <a:xfrm>
            <a:off x="10888560" y="1386000"/>
            <a:ext cx="1292040" cy="1302480"/>
          </a:xfrm>
          <a:custGeom>
            <a:avLst/>
            <a:gdLst>
              <a:gd name="textAreaLeft" fmla="*/ 0 w 1292040"/>
              <a:gd name="textAreaRight" fmla="*/ 1292400 w 1292040"/>
              <a:gd name="textAreaTop" fmla="*/ 0 h 1302480"/>
              <a:gd name="textAreaBottom" fmla="*/ 1302840 h 1302480"/>
            </a:gdLst>
            <a:ahLst/>
            <a:rect l="textAreaLeft" t="textAreaTop" r="textAreaRight" b="textAreaBottom"/>
            <a:pathLst>
              <a:path w="1292225" h="1302795">
                <a:moveTo>
                  <a:pt x="9525" y="491600"/>
                </a:moveTo>
                <a:cubicBezTo>
                  <a:pt x="98954" y="442132"/>
                  <a:pt x="85549" y="451060"/>
                  <a:pt x="157957" y="409608"/>
                </a:cubicBezTo>
                <a:cubicBezTo>
                  <a:pt x="178727" y="349111"/>
                  <a:pt x="150768" y="213557"/>
                  <a:pt x="160338" y="145289"/>
                </a:cubicBezTo>
                <a:cubicBezTo>
                  <a:pt x="169908" y="77021"/>
                  <a:pt x="186845" y="26199"/>
                  <a:pt x="343962" y="4762"/>
                </a:cubicBezTo>
                <a:lnTo>
                  <a:pt x="1076850" y="0"/>
                </a:lnTo>
                <a:cubicBezTo>
                  <a:pt x="1195798" y="0"/>
                  <a:pt x="1292225" y="96427"/>
                  <a:pt x="1292225" y="215375"/>
                </a:cubicBezTo>
                <a:lnTo>
                  <a:pt x="1292225" y="1087420"/>
                </a:lnTo>
                <a:cubicBezTo>
                  <a:pt x="1292225" y="1206368"/>
                  <a:pt x="1195798" y="1302795"/>
                  <a:pt x="1076850" y="1302795"/>
                </a:cubicBezTo>
                <a:lnTo>
                  <a:pt x="215375" y="1302795"/>
                </a:lnTo>
                <a:cubicBezTo>
                  <a:pt x="96427" y="1302795"/>
                  <a:pt x="0" y="1206368"/>
                  <a:pt x="0" y="1087420"/>
                </a:cubicBezTo>
                <a:cubicBezTo>
                  <a:pt x="0" y="796738"/>
                  <a:pt x="9525" y="782282"/>
                  <a:pt x="9525" y="491600"/>
                </a:cubicBezTo>
                <a:close/>
              </a:path>
            </a:pathLst>
          </a:custGeom>
          <a:solidFill>
            <a:srgbClr val="000000"/>
          </a:solidFill>
          <a:ln w="12600">
            <a:noFill/>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658" name=""/>
          <p:cNvSpPr/>
          <p:nvPr/>
        </p:nvSpPr>
        <p:spPr>
          <a:xfrm>
            <a:off x="29520" y="187200"/>
            <a:ext cx="720000" cy="720000"/>
          </a:xfrm>
          <a:prstGeom prst="ellipse">
            <a:avLst/>
          </a:prstGeom>
          <a:solidFill>
            <a:srgbClr val="ffa300"/>
          </a:solidFill>
          <a:ln w="0">
            <a:noFill/>
          </a:ln>
        </p:spPr>
        <p:style>
          <a:lnRef idx="0"/>
          <a:fillRef idx="0"/>
          <a:effectRef idx="0"/>
          <a:fontRef idx="minor"/>
        </p:style>
        <p:txBody>
          <a:bodyPr wrap="none" lIns="90000" rIns="90000" tIns="45000" bIns="45000" anchor="ctr">
            <a:noAutofit/>
          </a:bodyPr>
          <a:p>
            <a:pPr algn="ctr"/>
            <a:r>
              <a:rPr b="1" lang="fr-FR" sz="1800" spc="-1" strike="noStrike">
                <a:solidFill>
                  <a:srgbClr val="000000"/>
                </a:solidFill>
                <a:latin typeface="Arial"/>
              </a:rPr>
              <a:t>Pour</a:t>
            </a:r>
            <a:endParaRPr b="1" lang="fr-FR" sz="1800" spc="-1" strike="noStrike">
              <a:solidFill>
                <a:srgbClr val="000000"/>
              </a:solidFill>
              <a:latin typeface="Arial"/>
            </a:endParaRPr>
          </a:p>
          <a:p>
            <a:pPr algn="ctr"/>
            <a:r>
              <a:rPr b="1" lang="fr-FR" sz="1800" spc="-1" strike="noStrike">
                <a:solidFill>
                  <a:srgbClr val="000000"/>
                </a:solidFill>
                <a:latin typeface="Arial"/>
              </a:rPr>
              <a:t>info</a:t>
            </a:r>
            <a:endParaRPr b="1" lang="fr-FR" sz="1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131" dur="indefinite" restart="never" nodeType="tmRoot">
          <p:childTnLst>
            <p:seq>
              <p:cTn id="132" dur="indefinite" nodeType="mainSeq">
                <p:childTnLst>
                  <p:par>
                    <p:cTn id="133" fill="hold">
                      <p:stCondLst>
                        <p:cond delay="indefinite"/>
                      </p:stCondLst>
                      <p:childTnLst>
                        <p:par>
                          <p:cTn id="134" fill="hold">
                            <p:stCondLst>
                              <p:cond delay="0"/>
                            </p:stCondLst>
                            <p:childTnLst>
                              <p:par>
                                <p:cTn id="135" nodeType="clickEffect" fill="hold" presetClass="entr" presetID="1">
                                  <p:stCondLst>
                                    <p:cond delay="0"/>
                                  </p:stCondLst>
                                  <p:childTnLst>
                                    <p:set>
                                      <p:cBhvr>
                                        <p:cTn id="136" dur="1" fill="hold">
                                          <p:stCondLst>
                                            <p:cond delay="0"/>
                                          </p:stCondLst>
                                        </p:cTn>
                                        <p:tgtEl>
                                          <p:spTgt spid="652"/>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nodeType="clickEffect" fill="hold" presetClass="entr" presetID="1">
                                  <p:stCondLst>
                                    <p:cond delay="0"/>
                                  </p:stCondLst>
                                  <p:childTnLst>
                                    <p:set>
                                      <p:cBhvr>
                                        <p:cTn id="140" dur="1" fill="hold">
                                          <p:stCondLst>
                                            <p:cond delay="0"/>
                                          </p:stCondLst>
                                        </p:cTn>
                                        <p:tgtEl>
                                          <p:spTgt spid="654"/>
                                        </p:tgtEl>
                                        <p:attrNameLst>
                                          <p:attrName>style.visibility</p:attrName>
                                        </p:attrNameLst>
                                      </p:cBhvr>
                                      <p:to>
                                        <p:strVal val="visible"/>
                                      </p:to>
                                    </p:set>
                                  </p:childTnLst>
                                </p:cTn>
                              </p:par>
                              <p:par>
                                <p:cTn id="141" nodeType="withEffect" fill="hold" presetClass="entr" presetID="1">
                                  <p:stCondLst>
                                    <p:cond delay="0"/>
                                  </p:stCondLst>
                                  <p:childTnLst>
                                    <p:set>
                                      <p:cBhvr>
                                        <p:cTn id="142" dur="1" fill="hold">
                                          <p:stCondLst>
                                            <p:cond delay="0"/>
                                          </p:stCondLst>
                                        </p:cTn>
                                        <p:tgtEl>
                                          <p:spTgt spid="65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9" name="PlaceHolder 1"/>
          <p:cNvSpPr>
            <a:spLocks noGrp="1"/>
          </p:cNvSpPr>
          <p:nvPr>
            <p:ph type="title"/>
          </p:nvPr>
        </p:nvSpPr>
        <p:spPr>
          <a:xfrm>
            <a:off x="683280" y="315000"/>
            <a:ext cx="8460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Exemples de définitions d’objectifs</a:t>
            </a:r>
            <a:endParaRPr b="0" lang="en-US" sz="2800" spc="-1" strike="noStrike">
              <a:solidFill>
                <a:srgbClr val="000000"/>
              </a:solidFill>
              <a:latin typeface="Calibri"/>
            </a:endParaRPr>
          </a:p>
        </p:txBody>
      </p:sp>
      <p:graphicFrame>
        <p:nvGraphicFramePr>
          <p:cNvPr id="660" name="Espace réservé du texte 2"/>
          <p:cNvGraphicFramePr/>
          <p:nvPr/>
        </p:nvGraphicFramePr>
        <p:xfrm>
          <a:off x="683280" y="1386000"/>
          <a:ext cx="10799640" cy="4538520"/>
        </p:xfrm>
        <a:graphic>
          <a:graphicData uri="http://schemas.openxmlformats.org/drawingml/2006/table">
            <a:tbl>
              <a:tblPr/>
              <a:tblGrid>
                <a:gridCol w="5400000"/>
                <a:gridCol w="5400000"/>
              </a:tblGrid>
              <a:tr h="4538880">
                <a:tc>
                  <a:txBody>
                    <a:bodyPr anchor="t">
                      <a:noAutofit/>
                    </a:bodyPr>
                    <a:p>
                      <a:pPr>
                        <a:lnSpc>
                          <a:spcPct val="100000"/>
                        </a:lnSpc>
                        <a:spcBef>
                          <a:spcPts val="1001"/>
                        </a:spcBef>
                        <a:tabLst>
                          <a:tab algn="l" pos="0"/>
                        </a:tabLst>
                      </a:pPr>
                      <a:r>
                        <a:rPr b="0" lang="fr-FR" sz="1800" spc="-1" strike="noStrike">
                          <a:solidFill>
                            <a:srgbClr val="ffffff"/>
                          </a:solidFill>
                          <a:latin typeface="DejaVu Sans"/>
                        </a:rPr>
                        <a:t>Proske et al., 2016 </a:t>
                      </a:r>
                      <a:br>
                        <a:rPr sz="1800"/>
                      </a:br>
                      <a:r>
                        <a:rPr b="0" lang="en-US" sz="1800" spc="-1" strike="noStrike">
                          <a:solidFill>
                            <a:srgbClr val="ffffff"/>
                          </a:solidFill>
                          <a:latin typeface="DejaVu Sans"/>
                        </a:rPr>
                        <a:t>Life Cycle Assessment </a:t>
                      </a:r>
                      <a:br>
                        <a:rPr sz="1800"/>
                      </a:br>
                      <a:r>
                        <a:rPr b="0" lang="en-US" sz="1800" spc="-1" strike="noStrike">
                          <a:solidFill>
                            <a:srgbClr val="ffffff"/>
                          </a:solidFill>
                          <a:latin typeface="DejaVu Sans"/>
                        </a:rPr>
                        <a:t>of the Fairphone 2</a:t>
                      </a:r>
                      <a:endParaRPr b="0" lang="fr-FR" sz="1800" spc="-1" strike="noStrike">
                        <a:solidFill>
                          <a:srgbClr val="ffffff"/>
                        </a:solidFill>
                        <a:latin typeface="DejaVu Sans"/>
                      </a:endParaRPr>
                    </a:p>
                    <a:p>
                      <a:pPr>
                        <a:lnSpc>
                          <a:spcPct val="100000"/>
                        </a:lnSpc>
                        <a:spcBef>
                          <a:spcPts val="2401"/>
                        </a:spcBef>
                        <a:tabLst>
                          <a:tab algn="l" pos="0"/>
                        </a:tabLst>
                      </a:pPr>
                      <a:r>
                        <a:rPr b="1" lang="fr-FR" sz="1800" spc="-1" strike="noStrike">
                          <a:solidFill>
                            <a:srgbClr val="d77fc4"/>
                          </a:solidFill>
                          <a:latin typeface="DejaVu Sans"/>
                        </a:rPr>
                        <a:t>Objectifs</a:t>
                      </a:r>
                      <a:r>
                        <a:rPr b="1" lang="fr-FR" sz="1800" spc="-1" strike="noStrike">
                          <a:solidFill>
                            <a:srgbClr val="ffffff"/>
                          </a:solidFill>
                          <a:latin typeface="DejaVu Sans"/>
                        </a:rPr>
                        <a:t> </a:t>
                      </a:r>
                      <a:endParaRPr b="0" lang="fr-FR" sz="1800" spc="-1" strike="noStrike">
                        <a:solidFill>
                          <a:srgbClr val="ffffff"/>
                        </a:solidFill>
                        <a:latin typeface="DejaVu Sans"/>
                      </a:endParaRPr>
                    </a:p>
                    <a:p>
                      <a:pPr marL="95400">
                        <a:lnSpc>
                          <a:spcPct val="100000"/>
                        </a:lnSpc>
                        <a:spcBef>
                          <a:spcPts val="1001"/>
                        </a:spcBef>
                        <a:tabLst>
                          <a:tab algn="l" pos="0"/>
                        </a:tabLst>
                      </a:pPr>
                      <a:r>
                        <a:rPr b="0" lang="fr-FR" sz="1800" spc="-1" strike="noStrike">
                          <a:solidFill>
                            <a:srgbClr val="ffffff"/>
                          </a:solidFill>
                          <a:latin typeface="DejaVu Sans"/>
                        </a:rPr>
                        <a:t>To "i</a:t>
                      </a:r>
                      <a:r>
                        <a:rPr b="0" lang="en-US" sz="1800" spc="-1" strike="noStrike">
                          <a:solidFill>
                            <a:srgbClr val="ffffff"/>
                          </a:solidFill>
                          <a:latin typeface="DejaVu Sans"/>
                        </a:rPr>
                        <a:t>dentify the hotspots in the life cycle of the Fairphone 2 and derive possible improvement measures”</a:t>
                      </a:r>
                      <a:endParaRPr b="0" lang="fr-FR" sz="1800" spc="-1" strike="noStrike">
                        <a:solidFill>
                          <a:srgbClr val="ffffff"/>
                        </a:solidFill>
                        <a:latin typeface="DejaVu Sans"/>
                      </a:endParaRPr>
                    </a:p>
                    <a:p>
                      <a:pPr>
                        <a:lnSpc>
                          <a:spcPct val="100000"/>
                        </a:lnSpc>
                        <a:spcBef>
                          <a:spcPts val="2401"/>
                        </a:spcBef>
                        <a:tabLst>
                          <a:tab algn="l" pos="0"/>
                        </a:tabLst>
                      </a:pPr>
                      <a:r>
                        <a:rPr b="1" lang="fr-FR" sz="1800" spc="-1" strike="noStrike">
                          <a:solidFill>
                            <a:srgbClr val="d77fc4"/>
                          </a:solidFill>
                          <a:latin typeface="DejaVu Sans"/>
                        </a:rPr>
                        <a:t>Motivations pour l’étude</a:t>
                      </a:r>
                      <a:endParaRPr b="0" lang="fr-FR" sz="1800" spc="-1" strike="noStrike">
                        <a:solidFill>
                          <a:srgbClr val="ffffff"/>
                        </a:solidFill>
                        <a:latin typeface="DejaVu Sans"/>
                      </a:endParaRPr>
                    </a:p>
                    <a:p>
                      <a:pPr marL="363600" indent="-188640">
                        <a:lnSpc>
                          <a:spcPct val="100000"/>
                        </a:lnSpc>
                        <a:buClr>
                          <a:srgbClr val="ffffff"/>
                        </a:buClr>
                        <a:buFont typeface="Arial"/>
                        <a:buChar char="•"/>
                        <a:tabLst>
                          <a:tab algn="l" pos="0"/>
                        </a:tabLst>
                      </a:pPr>
                      <a:r>
                        <a:rPr b="0" lang="fr-FR" sz="1800" spc="-1" strike="noStrike">
                          <a:solidFill>
                            <a:srgbClr val="ffffff"/>
                          </a:solidFill>
                          <a:latin typeface="DejaVu Sans"/>
                        </a:rPr>
                        <a:t>Améliorer la V2</a:t>
                      </a:r>
                      <a:endParaRPr b="0" lang="fr-FR" sz="1800" spc="-1" strike="noStrike">
                        <a:solidFill>
                          <a:srgbClr val="ffffff"/>
                        </a:solidFill>
                        <a:latin typeface="DejaVu Sans"/>
                      </a:endParaRPr>
                    </a:p>
                    <a:p>
                      <a:pPr marL="363600" indent="-188640">
                        <a:lnSpc>
                          <a:spcPct val="100000"/>
                        </a:lnSpc>
                        <a:buClr>
                          <a:srgbClr val="ffffff"/>
                        </a:buClr>
                        <a:buFont typeface="Arial"/>
                        <a:buChar char="•"/>
                        <a:tabLst>
                          <a:tab algn="l" pos="0"/>
                        </a:tabLst>
                      </a:pPr>
                      <a:r>
                        <a:rPr b="0" lang="fr-FR" sz="1800" spc="-1" strike="noStrike">
                          <a:solidFill>
                            <a:srgbClr val="ffffff"/>
                          </a:solidFill>
                          <a:latin typeface="DejaVu Sans"/>
                        </a:rPr>
                        <a:t>Mieux préparer la V3 (conception)</a:t>
                      </a:r>
                      <a:endParaRPr b="0" lang="fr-FR" sz="1800" spc="-1" strike="noStrike">
                        <a:solidFill>
                          <a:srgbClr val="ffffff"/>
                        </a:solidFill>
                        <a:latin typeface="DejaVu Sans"/>
                      </a:endParaRPr>
                    </a:p>
                    <a:p>
                      <a:pPr marL="363600" indent="-188640">
                        <a:lnSpc>
                          <a:spcPct val="100000"/>
                        </a:lnSpc>
                        <a:buClr>
                          <a:srgbClr val="ffffff"/>
                        </a:buClr>
                        <a:buFont typeface="Arial"/>
                        <a:buChar char="•"/>
                        <a:tabLst>
                          <a:tab algn="l" pos="0"/>
                        </a:tabLst>
                      </a:pPr>
                      <a:r>
                        <a:rPr b="0" lang="fr-FR" sz="1800" spc="-1" strike="noStrike">
                          <a:solidFill>
                            <a:srgbClr val="ffffff"/>
                          </a:solidFill>
                          <a:latin typeface="DejaVu Sans"/>
                        </a:rPr>
                        <a:t>Analyser les impacts propres aux stratégies de fin de vie</a:t>
                      </a:r>
                      <a:endParaRPr b="0" lang="fr-FR" sz="1800" spc="-1" strike="noStrike">
                        <a:solidFill>
                          <a:srgbClr val="ffffff"/>
                        </a:solidFill>
                        <a:latin typeface="DejaVu Sans"/>
                      </a:endParaRPr>
                    </a:p>
                    <a:p>
                      <a:pPr marL="363600" indent="-188640">
                        <a:lnSpc>
                          <a:spcPct val="100000"/>
                        </a:lnSpc>
                        <a:buClr>
                          <a:srgbClr val="ffffff"/>
                        </a:buClr>
                        <a:buFont typeface="Arial"/>
                        <a:buChar char="•"/>
                        <a:tabLst>
                          <a:tab algn="l" pos="0"/>
                        </a:tabLst>
                      </a:pPr>
                      <a:r>
                        <a:rPr b="0" lang="fr-FR" sz="1800" spc="-1" strike="noStrike">
                          <a:solidFill>
                            <a:srgbClr val="ffffff"/>
                          </a:solidFill>
                          <a:latin typeface="DejaVu Sans"/>
                        </a:rPr>
                        <a:t>Communication</a:t>
                      </a:r>
                      <a:endParaRPr b="0" lang="fr-FR" sz="1800" spc="-1" strike="noStrike">
                        <a:solidFill>
                          <a:srgbClr val="ffffff"/>
                        </a:solidFill>
                        <a:latin typeface="DejaVu Sans"/>
                      </a:endParaRPr>
                    </a:p>
                  </a:txBody>
                  <a:tcPr anchor="t" marL="91440" marR="91440">
                    <a:lnL>
                      <a:noFill/>
                    </a:lnL>
                    <a:lnR>
                      <a:noFill/>
                    </a:lnR>
                    <a:lnT>
                      <a:noFill/>
                    </a:lnT>
                    <a:lnB>
                      <a:noFill/>
                    </a:lnB>
                    <a:noFill/>
                  </a:tcPr>
                </a:tc>
                <a:tc>
                  <a:txBody>
                    <a:bodyPr anchor="t">
                      <a:noAutofit/>
                    </a:bodyPr>
                    <a:p>
                      <a:pPr>
                        <a:lnSpc>
                          <a:spcPct val="100000"/>
                        </a:lnSpc>
                        <a:spcBef>
                          <a:spcPts val="1001"/>
                        </a:spcBef>
                        <a:tabLst>
                          <a:tab algn="l" pos="0"/>
                        </a:tabLst>
                      </a:pPr>
                      <a:r>
                        <a:rPr b="0" lang="fr-FR" sz="1800" spc="-1" strike="noStrike">
                          <a:solidFill>
                            <a:srgbClr val="ffffff"/>
                          </a:solidFill>
                          <a:latin typeface="DejaVu Sans"/>
                        </a:rPr>
                        <a:t>Bordage (GreenIT.fr), 2019</a:t>
                      </a:r>
                      <a:br>
                        <a:rPr sz="1800"/>
                      </a:br>
                      <a:r>
                        <a:rPr b="0" lang="fr-FR" sz="1800" spc="-1" strike="noStrike">
                          <a:solidFill>
                            <a:srgbClr val="ffffff"/>
                          </a:solidFill>
                          <a:latin typeface="DejaVu Sans"/>
                        </a:rPr>
                        <a:t>Empreinte environnementale du </a:t>
                      </a:r>
                      <a:br>
                        <a:rPr sz="1800"/>
                      </a:br>
                      <a:r>
                        <a:rPr b="0" lang="fr-FR" sz="1800" spc="-1" strike="noStrike">
                          <a:solidFill>
                            <a:srgbClr val="ffffff"/>
                          </a:solidFill>
                          <a:latin typeface="DejaVu Sans"/>
                        </a:rPr>
                        <a:t>numérique mondial – ACV simplifiée</a:t>
                      </a:r>
                      <a:endParaRPr b="0" lang="fr-FR" sz="1800" spc="-1" strike="noStrike">
                        <a:solidFill>
                          <a:srgbClr val="ffffff"/>
                        </a:solidFill>
                        <a:latin typeface="DejaVu Sans"/>
                      </a:endParaRPr>
                    </a:p>
                    <a:p>
                      <a:pPr>
                        <a:lnSpc>
                          <a:spcPct val="100000"/>
                        </a:lnSpc>
                        <a:spcBef>
                          <a:spcPts val="2401"/>
                        </a:spcBef>
                        <a:tabLst>
                          <a:tab algn="l" pos="0"/>
                        </a:tabLst>
                      </a:pPr>
                      <a:endParaRPr b="0" lang="fr-FR" sz="1800" spc="-1" strike="noStrike">
                        <a:solidFill>
                          <a:srgbClr val="ffffff"/>
                        </a:solidFill>
                        <a:latin typeface="DejaVu Sans"/>
                      </a:endParaRPr>
                    </a:p>
                    <a:p>
                      <a:pPr marL="95400">
                        <a:lnSpc>
                          <a:spcPct val="100000"/>
                        </a:lnSpc>
                        <a:spcBef>
                          <a:spcPts val="1001"/>
                        </a:spcBef>
                        <a:tabLst>
                          <a:tab algn="l" pos="0"/>
                        </a:tabLst>
                      </a:pPr>
                      <a:r>
                        <a:rPr b="0" lang="fr-FR" sz="1800" spc="-1" strike="noStrike">
                          <a:solidFill>
                            <a:srgbClr val="ffffff"/>
                          </a:solidFill>
                          <a:latin typeface="DejaVu Sans"/>
                        </a:rPr>
                        <a:t>"Évaluer l’empreinte environnementale du numérique mondial« </a:t>
                      </a:r>
                      <a:br>
                        <a:rPr sz="1800"/>
                      </a:br>
                      <a:endParaRPr b="0" lang="fr-FR" sz="1800" spc="-1" strike="noStrike">
                        <a:solidFill>
                          <a:srgbClr val="ffffff"/>
                        </a:solidFill>
                        <a:latin typeface="DejaVu Sans"/>
                      </a:endParaRPr>
                    </a:p>
                    <a:p>
                      <a:pPr>
                        <a:lnSpc>
                          <a:spcPct val="100000"/>
                        </a:lnSpc>
                        <a:spcBef>
                          <a:spcPts val="2401"/>
                        </a:spcBef>
                        <a:tabLst>
                          <a:tab algn="l" pos="0"/>
                        </a:tabLst>
                      </a:pPr>
                      <a:endParaRPr b="0" lang="fr-FR" sz="1800" spc="-1" strike="noStrike">
                        <a:solidFill>
                          <a:srgbClr val="ffffff"/>
                        </a:solidFill>
                        <a:latin typeface="DejaVu Sans"/>
                      </a:endParaRPr>
                    </a:p>
                    <a:p>
                      <a:pPr>
                        <a:lnSpc>
                          <a:spcPct val="100000"/>
                        </a:lnSpc>
                        <a:tabLst>
                          <a:tab algn="l" pos="0"/>
                        </a:tabLst>
                      </a:pPr>
                      <a:r>
                        <a:rPr b="0" lang="fr-FR" sz="1800" spc="-1" strike="noStrike">
                          <a:solidFill>
                            <a:srgbClr val="ffffff"/>
                          </a:solidFill>
                          <a:latin typeface="DejaVu Sans"/>
                        </a:rPr>
                        <a:t>Répondre aux questions : </a:t>
                      </a:r>
                      <a:endParaRPr b="0" lang="fr-FR" sz="1800" spc="-1" strike="noStrike">
                        <a:solidFill>
                          <a:srgbClr val="ffffff"/>
                        </a:solidFill>
                        <a:latin typeface="DejaVu Sans"/>
                      </a:endParaRPr>
                    </a:p>
                    <a:p>
                      <a:pPr marL="285840" indent="-285480">
                        <a:lnSpc>
                          <a:spcPct val="100000"/>
                        </a:lnSpc>
                        <a:buClr>
                          <a:srgbClr val="ffffff"/>
                        </a:buClr>
                        <a:buFont typeface="Arial"/>
                        <a:buChar char="•"/>
                        <a:tabLst>
                          <a:tab algn="l" pos="0"/>
                        </a:tabLst>
                      </a:pPr>
                      <a:r>
                        <a:rPr b="0" lang="fr-FR" sz="1800" spc="-1" strike="noStrike">
                          <a:solidFill>
                            <a:srgbClr val="ffffff"/>
                          </a:solidFill>
                          <a:latin typeface="DejaVu Sans"/>
                        </a:rPr>
                        <a:t>"Quelle est précisément notre </a:t>
                      </a:r>
                      <a:br>
                        <a:rPr sz="1800"/>
                      </a:br>
                      <a:r>
                        <a:rPr b="0" lang="fr-FR" sz="1800" spc="-1" strike="noStrike">
                          <a:solidFill>
                            <a:srgbClr val="ffffff"/>
                          </a:solidFill>
                          <a:latin typeface="DejaVu Sans"/>
                        </a:rPr>
                        <a:t>empreinte numérique ? </a:t>
                      </a:r>
                      <a:endParaRPr b="0" lang="fr-FR" sz="1800" spc="-1" strike="noStrike">
                        <a:solidFill>
                          <a:srgbClr val="ffffff"/>
                        </a:solidFill>
                        <a:latin typeface="DejaVu Sans"/>
                      </a:endParaRPr>
                    </a:p>
                    <a:p>
                      <a:pPr marL="285840" indent="-285480">
                        <a:lnSpc>
                          <a:spcPct val="100000"/>
                        </a:lnSpc>
                        <a:buClr>
                          <a:srgbClr val="ffffff"/>
                        </a:buClr>
                        <a:buFont typeface="Arial"/>
                        <a:buChar char="•"/>
                        <a:tabLst>
                          <a:tab algn="l" pos="0"/>
                        </a:tabLst>
                      </a:pPr>
                      <a:r>
                        <a:rPr b="0" lang="fr-FR" sz="1800" spc="-1" strike="noStrike">
                          <a:solidFill>
                            <a:srgbClr val="ffffff"/>
                          </a:solidFill>
                          <a:latin typeface="DejaVu Sans"/>
                        </a:rPr>
                        <a:t>De quoi est-elle constituée? </a:t>
                      </a:r>
                      <a:endParaRPr b="0" lang="fr-FR" sz="1800" spc="-1" strike="noStrike">
                        <a:solidFill>
                          <a:srgbClr val="ffffff"/>
                        </a:solidFill>
                        <a:latin typeface="DejaVu Sans"/>
                      </a:endParaRPr>
                    </a:p>
                    <a:p>
                      <a:pPr marL="285840" indent="-285480">
                        <a:lnSpc>
                          <a:spcPct val="100000"/>
                        </a:lnSpc>
                        <a:buClr>
                          <a:srgbClr val="ffffff"/>
                        </a:buClr>
                        <a:buFont typeface="Arial"/>
                        <a:buChar char="•"/>
                        <a:tabLst>
                          <a:tab algn="l" pos="0"/>
                        </a:tabLst>
                      </a:pPr>
                      <a:r>
                        <a:rPr b="0" lang="fr-FR" sz="1800" spc="-1" strike="noStrike">
                          <a:solidFill>
                            <a:srgbClr val="ffffff"/>
                          </a:solidFill>
                          <a:latin typeface="DejaVu Sans"/>
                        </a:rPr>
                        <a:t>Quelle est sa dynamique ?"</a:t>
                      </a:r>
                      <a:endParaRPr b="0" lang="fr-FR" sz="1800" spc="-1" strike="noStrike">
                        <a:solidFill>
                          <a:srgbClr val="ffffff"/>
                        </a:solidFill>
                        <a:latin typeface="DejaVu Sans"/>
                      </a:endParaRPr>
                    </a:p>
                  </a:txBody>
                  <a:tcPr anchor="t" marL="91440" marR="91440">
                    <a:lnL>
                      <a:noFill/>
                    </a:lnL>
                    <a:lnR>
                      <a:noFill/>
                    </a:lnR>
                    <a:lnT>
                      <a:noFill/>
                    </a:lnT>
                    <a:lnB>
                      <a:noFill/>
                    </a:lnB>
                    <a:noFill/>
                  </a:tcPr>
                </a:tc>
              </a:tr>
            </a:tbl>
          </a:graphicData>
        </a:graphic>
      </p:graphicFrame>
      <p:sp>
        <p:nvSpPr>
          <p:cNvPr id="661" name="Rectangle 1"/>
          <p:cNvSpPr/>
          <p:nvPr/>
        </p:nvSpPr>
        <p:spPr>
          <a:xfrm>
            <a:off x="1815480" y="5911920"/>
            <a:ext cx="3336480" cy="8218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Verdana"/>
                <a:ea typeface="Verdana"/>
              </a:rPr>
              <a:t>[Proske et al. 2016 – </a:t>
            </a:r>
            <a:br>
              <a:rPr sz="1200"/>
            </a:br>
            <a:r>
              <a:rPr b="0" lang="fr-FR" sz="1200" spc="-1" strike="noStrike">
                <a:solidFill>
                  <a:srgbClr val="808080"/>
                </a:solidFill>
                <a:latin typeface="Verdana"/>
                <a:ea typeface="Verdana"/>
              </a:rPr>
              <a:t>https://www.fairphone.com/wp-content/uploads/2016/11/Fairphone_2_LCA_Final_20161122.pdf ]</a:t>
            </a:r>
            <a:endParaRPr b="0" lang="fr-FR" sz="1200" spc="-1" strike="noStrike">
              <a:solidFill>
                <a:srgbClr val="ffffff"/>
              </a:solidFill>
              <a:latin typeface="Arial"/>
            </a:endParaRPr>
          </a:p>
        </p:txBody>
      </p:sp>
      <p:sp>
        <p:nvSpPr>
          <p:cNvPr id="662" name="Connecteur droit 9"/>
          <p:cNvSpPr/>
          <p:nvPr/>
        </p:nvSpPr>
        <p:spPr>
          <a:xfrm>
            <a:off x="6033240" y="1461600"/>
            <a:ext cx="0" cy="828000"/>
          </a:xfrm>
          <a:prstGeom prst="line">
            <a:avLst/>
          </a:prstGeom>
          <a:ln w="28440">
            <a:solidFill>
              <a:srgbClr val="ffa300"/>
            </a:solidFill>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663" name="Connecteur droit 10"/>
          <p:cNvSpPr/>
          <p:nvPr/>
        </p:nvSpPr>
        <p:spPr>
          <a:xfrm>
            <a:off x="6033240" y="2830320"/>
            <a:ext cx="0" cy="720000"/>
          </a:xfrm>
          <a:prstGeom prst="line">
            <a:avLst/>
          </a:prstGeom>
          <a:ln w="28440">
            <a:solidFill>
              <a:srgbClr val="ffa300"/>
            </a:solidFill>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664" name="Connecteur droit 11"/>
          <p:cNvSpPr/>
          <p:nvPr/>
        </p:nvSpPr>
        <p:spPr>
          <a:xfrm>
            <a:off x="6033240" y="4269960"/>
            <a:ext cx="0" cy="1512000"/>
          </a:xfrm>
          <a:prstGeom prst="line">
            <a:avLst/>
          </a:prstGeom>
          <a:ln w="28440">
            <a:solidFill>
              <a:srgbClr val="ffa300"/>
            </a:solidFill>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pic>
        <p:nvPicPr>
          <p:cNvPr id="665" name="Image 16" descr=""/>
          <p:cNvPicPr/>
          <p:nvPr/>
        </p:nvPicPr>
        <p:blipFill>
          <a:blip r:embed="rId1"/>
          <a:stretch/>
        </p:blipFill>
        <p:spPr>
          <a:xfrm>
            <a:off x="10384560" y="4611960"/>
            <a:ext cx="1447200" cy="1198440"/>
          </a:xfrm>
          <a:prstGeom prst="rect">
            <a:avLst/>
          </a:prstGeom>
          <a:ln w="0">
            <a:noFill/>
          </a:ln>
        </p:spPr>
      </p:pic>
      <p:pic>
        <p:nvPicPr>
          <p:cNvPr id="666" name="Image 15" descr=""/>
          <p:cNvPicPr/>
          <p:nvPr/>
        </p:nvPicPr>
        <p:blipFill>
          <a:blip r:embed="rId2"/>
          <a:stretch/>
        </p:blipFill>
        <p:spPr>
          <a:xfrm>
            <a:off x="10647720" y="69840"/>
            <a:ext cx="1449000" cy="1079640"/>
          </a:xfrm>
          <a:prstGeom prst="rect">
            <a:avLst/>
          </a:prstGeom>
          <a:ln w="0">
            <a:noFill/>
          </a:ln>
        </p:spPr>
      </p:pic>
      <p:pic>
        <p:nvPicPr>
          <p:cNvPr id="667" name="Image 17" descr=""/>
          <p:cNvPicPr/>
          <p:nvPr/>
        </p:nvPicPr>
        <p:blipFill>
          <a:blip r:embed="rId3"/>
          <a:stretch/>
        </p:blipFill>
        <p:spPr>
          <a:xfrm>
            <a:off x="10409040" y="1248480"/>
            <a:ext cx="1782720" cy="1439640"/>
          </a:xfrm>
          <a:prstGeom prst="rect">
            <a:avLst/>
          </a:prstGeom>
          <a:ln w="0">
            <a:noFill/>
          </a:ln>
        </p:spPr>
      </p:pic>
      <p:sp>
        <p:nvSpPr>
          <p:cNvPr id="668" name="Rectangle à coins arrondis 2"/>
          <p:cNvSpPr/>
          <p:nvPr/>
        </p:nvSpPr>
        <p:spPr>
          <a:xfrm>
            <a:off x="10888560" y="1386000"/>
            <a:ext cx="1292040" cy="1302480"/>
          </a:xfrm>
          <a:custGeom>
            <a:avLst/>
            <a:gdLst>
              <a:gd name="textAreaLeft" fmla="*/ 0 w 1292040"/>
              <a:gd name="textAreaRight" fmla="*/ 1292400 w 1292040"/>
              <a:gd name="textAreaTop" fmla="*/ 0 h 1302480"/>
              <a:gd name="textAreaBottom" fmla="*/ 1302840 h 1302480"/>
            </a:gdLst>
            <a:ahLst/>
            <a:rect l="textAreaLeft" t="textAreaTop" r="textAreaRight" b="textAreaBottom"/>
            <a:pathLst>
              <a:path w="1292225" h="1302795">
                <a:moveTo>
                  <a:pt x="9525" y="491600"/>
                </a:moveTo>
                <a:cubicBezTo>
                  <a:pt x="98954" y="442132"/>
                  <a:pt x="85549" y="451060"/>
                  <a:pt x="157957" y="409608"/>
                </a:cubicBezTo>
                <a:cubicBezTo>
                  <a:pt x="178727" y="349111"/>
                  <a:pt x="150768" y="213557"/>
                  <a:pt x="160338" y="145289"/>
                </a:cubicBezTo>
                <a:cubicBezTo>
                  <a:pt x="169908" y="77021"/>
                  <a:pt x="186845" y="26199"/>
                  <a:pt x="343962" y="4762"/>
                </a:cubicBezTo>
                <a:lnTo>
                  <a:pt x="1076850" y="0"/>
                </a:lnTo>
                <a:cubicBezTo>
                  <a:pt x="1195798" y="0"/>
                  <a:pt x="1292225" y="96427"/>
                  <a:pt x="1292225" y="215375"/>
                </a:cubicBezTo>
                <a:lnTo>
                  <a:pt x="1292225" y="1087420"/>
                </a:lnTo>
                <a:cubicBezTo>
                  <a:pt x="1292225" y="1206368"/>
                  <a:pt x="1195798" y="1302795"/>
                  <a:pt x="1076850" y="1302795"/>
                </a:cubicBezTo>
                <a:lnTo>
                  <a:pt x="215375" y="1302795"/>
                </a:lnTo>
                <a:cubicBezTo>
                  <a:pt x="96427" y="1302795"/>
                  <a:pt x="0" y="1206368"/>
                  <a:pt x="0" y="1087420"/>
                </a:cubicBezTo>
                <a:cubicBezTo>
                  <a:pt x="0" y="796738"/>
                  <a:pt x="9525" y="782282"/>
                  <a:pt x="9525" y="491600"/>
                </a:cubicBezTo>
                <a:close/>
              </a:path>
            </a:pathLst>
          </a:custGeom>
          <a:solidFill>
            <a:srgbClr val="000000"/>
          </a:solidFill>
          <a:ln w="12600">
            <a:noFill/>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669" name="Rectangle 14"/>
          <p:cNvSpPr/>
          <p:nvPr/>
        </p:nvSpPr>
        <p:spPr>
          <a:xfrm>
            <a:off x="6546600" y="5910120"/>
            <a:ext cx="3749400" cy="8218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Verdana"/>
                <a:ea typeface="Verdana"/>
              </a:rPr>
              <a:t>[Frédéric Bordage 2019 – </a:t>
            </a:r>
            <a:br>
              <a:rPr sz="1200"/>
            </a:br>
            <a:r>
              <a:rPr b="0" lang="fr-FR" sz="1200" spc="-1" strike="noStrike">
                <a:solidFill>
                  <a:srgbClr val="808080"/>
                </a:solidFill>
                <a:latin typeface="Verdana"/>
                <a:ea typeface="Verdana"/>
              </a:rPr>
              <a:t>https://www.greenit.fr/wp-content/uploads/2019/10/2019-10-GREENIT-etude_EENM-rapport-accessible.VF_.pdf]</a:t>
            </a:r>
            <a:endParaRPr b="0" lang="fr-FR" sz="1200" spc="-1" strike="noStrike">
              <a:solidFill>
                <a:srgbClr val="ffffff"/>
              </a:solidFill>
              <a:latin typeface="Arial"/>
            </a:endParaRPr>
          </a:p>
        </p:txBody>
      </p:sp>
      <p:pic>
        <p:nvPicPr>
          <p:cNvPr id="670" name="" descr=""/>
          <p:cNvPicPr/>
          <p:nvPr/>
        </p:nvPicPr>
        <p:blipFill>
          <a:blip r:embed="rId4">
            <a:lum bright="80000"/>
          </a:blip>
          <a:stretch/>
        </p:blipFill>
        <p:spPr>
          <a:xfrm>
            <a:off x="4248000" y="1009080"/>
            <a:ext cx="941040" cy="1654200"/>
          </a:xfrm>
          <a:prstGeom prst="rect">
            <a:avLst/>
          </a:prstGeom>
          <a:ln w="0">
            <a:noFill/>
          </a:ln>
        </p:spPr>
      </p:pic>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1" name="Forme libre 2"/>
          <p:cNvSpPr/>
          <p:nvPr/>
        </p:nvSpPr>
        <p:spPr>
          <a:xfrm>
            <a:off x="342252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80276c">
              <a:alpha val="90000"/>
            </a:srgbClr>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f2f2f2"/>
                </a:solidFill>
                <a:latin typeface="Calibri"/>
              </a:rPr>
              <a:t>Objectifs</a:t>
            </a:r>
            <a:endParaRPr b="0" lang="fr-FR" sz="1600" spc="-1" strike="noStrike">
              <a:solidFill>
                <a:srgbClr val="000000"/>
              </a:solidFill>
              <a:latin typeface="Arial"/>
            </a:endParaRPr>
          </a:p>
        </p:txBody>
      </p:sp>
      <p:sp>
        <p:nvSpPr>
          <p:cNvPr id="672" name="Forme libre 9"/>
          <p:cNvSpPr/>
          <p:nvPr/>
        </p:nvSpPr>
        <p:spPr>
          <a:xfrm>
            <a:off x="567648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a13189">
              <a:alpha val="90000"/>
            </a:srgbClr>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f2f2f2"/>
                </a:solidFill>
                <a:latin typeface="Calibri"/>
              </a:rPr>
              <a:t>Champ de l’étude</a:t>
            </a:r>
            <a:endParaRPr b="0" lang="fr-FR" sz="1600" spc="-1" strike="noStrike">
              <a:solidFill>
                <a:srgbClr val="000000"/>
              </a:solidFill>
              <a:latin typeface="Arial"/>
            </a:endParaRPr>
          </a:p>
        </p:txBody>
      </p:sp>
      <p:sp>
        <p:nvSpPr>
          <p:cNvPr id="673" name="Forme libre 18"/>
          <p:cNvSpPr/>
          <p:nvPr/>
        </p:nvSpPr>
        <p:spPr>
          <a:xfrm>
            <a:off x="4925160" y="38840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Unité </a:t>
            </a:r>
            <a:r>
              <a:rPr b="0" lang="fr-FR" sz="1600" spc="-18" strike="noStrike">
                <a:solidFill>
                  <a:srgbClr val="595959"/>
                </a:solidFill>
                <a:latin typeface="Calibri"/>
              </a:rPr>
              <a:t>Fonctionnelle</a:t>
            </a:r>
            <a:endParaRPr b="0" lang="fr-FR" sz="1600" spc="-1" strike="noStrike">
              <a:solidFill>
                <a:srgbClr val="000000"/>
              </a:solidFill>
              <a:latin typeface="Arial"/>
            </a:endParaRPr>
          </a:p>
        </p:txBody>
      </p:sp>
      <p:sp>
        <p:nvSpPr>
          <p:cNvPr id="674" name="Forme libre 19"/>
          <p:cNvSpPr/>
          <p:nvPr/>
        </p:nvSpPr>
        <p:spPr>
          <a:xfrm>
            <a:off x="717876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Système de produits à étudier</a:t>
            </a:r>
            <a:endParaRPr b="0" lang="fr-FR" sz="1600" spc="-1" strike="noStrike">
              <a:solidFill>
                <a:srgbClr val="000000"/>
              </a:solidFill>
              <a:latin typeface="Arial"/>
            </a:endParaRPr>
          </a:p>
        </p:txBody>
      </p:sp>
      <p:sp>
        <p:nvSpPr>
          <p:cNvPr id="675" name="Forme libre 20"/>
          <p:cNvSpPr/>
          <p:nvPr/>
        </p:nvSpPr>
        <p:spPr>
          <a:xfrm>
            <a:off x="6427440" y="38840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Hypothèses</a:t>
            </a:r>
            <a:endParaRPr b="0" lang="fr-FR" sz="1600" spc="-1" strike="noStrike">
              <a:solidFill>
                <a:srgbClr val="000000"/>
              </a:solidFill>
              <a:latin typeface="Arial"/>
            </a:endParaRPr>
          </a:p>
        </p:txBody>
      </p:sp>
      <p:sp>
        <p:nvSpPr>
          <p:cNvPr id="676" name="Forme libre 21"/>
          <p:cNvSpPr/>
          <p:nvPr/>
        </p:nvSpPr>
        <p:spPr>
          <a:xfrm>
            <a:off x="642744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Fonctions du système</a:t>
            </a:r>
            <a:endParaRPr b="0" lang="fr-FR" sz="1600" spc="-1" strike="noStrike">
              <a:solidFill>
                <a:srgbClr val="000000"/>
              </a:solidFill>
              <a:latin typeface="Arial"/>
            </a:endParaRPr>
          </a:p>
        </p:txBody>
      </p:sp>
      <p:sp>
        <p:nvSpPr>
          <p:cNvPr id="677" name="Forme libre 22"/>
          <p:cNvSpPr/>
          <p:nvPr/>
        </p:nvSpPr>
        <p:spPr>
          <a:xfrm>
            <a:off x="7929720" y="38840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Limitations</a:t>
            </a:r>
            <a:endParaRPr b="0" lang="fr-FR" sz="1600" spc="-1" strike="noStrike">
              <a:solidFill>
                <a:srgbClr val="000000"/>
              </a:solidFill>
              <a:latin typeface="Arial"/>
            </a:endParaRPr>
          </a:p>
        </p:txBody>
      </p:sp>
      <p:pic>
        <p:nvPicPr>
          <p:cNvPr id="678" name="Image 17" descr=""/>
          <p:cNvPicPr/>
          <p:nvPr/>
        </p:nvPicPr>
        <p:blipFill>
          <a:blip r:embed="rId1"/>
          <a:stretch/>
        </p:blipFill>
        <p:spPr>
          <a:xfrm>
            <a:off x="10647720" y="69840"/>
            <a:ext cx="1449000" cy="1079640"/>
          </a:xfrm>
          <a:prstGeom prst="rect">
            <a:avLst/>
          </a:prstGeom>
          <a:ln w="0">
            <a:noFill/>
          </a:ln>
        </p:spPr>
      </p:pic>
      <p:sp>
        <p:nvSpPr>
          <p:cNvPr id="679" name="Forme libre 23"/>
          <p:cNvSpPr/>
          <p:nvPr/>
        </p:nvSpPr>
        <p:spPr>
          <a:xfrm>
            <a:off x="867744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Règles d’affectation</a:t>
            </a:r>
            <a:endParaRPr b="0" lang="fr-FR" sz="1600" spc="-1" strike="noStrike">
              <a:solidFill>
                <a:srgbClr val="000000"/>
              </a:solidFill>
              <a:latin typeface="Arial"/>
            </a:endParaRPr>
          </a:p>
        </p:txBody>
      </p:sp>
      <p:sp>
        <p:nvSpPr>
          <p:cNvPr id="680" name="Forme libre 24"/>
          <p:cNvSpPr/>
          <p:nvPr/>
        </p:nvSpPr>
        <p:spPr>
          <a:xfrm>
            <a:off x="7178760" y="513720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c4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Exigences relatives aux données</a:t>
            </a:r>
            <a:endParaRPr b="0" lang="fr-FR" sz="1600" spc="-1" strike="noStrike">
              <a:solidFill>
                <a:srgbClr val="000000"/>
              </a:solidFill>
              <a:latin typeface="Arial"/>
            </a:endParaRPr>
          </a:p>
        </p:txBody>
      </p:sp>
      <p:sp>
        <p:nvSpPr>
          <p:cNvPr id="681" name="Forme libre 25"/>
          <p:cNvSpPr/>
          <p:nvPr/>
        </p:nvSpPr>
        <p:spPr>
          <a:xfrm>
            <a:off x="5676480" y="513720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Exigences initiales de qualité des données</a:t>
            </a:r>
            <a:endParaRPr b="0" lang="fr-FR" sz="1600" spc="-1" strike="noStrike">
              <a:solidFill>
                <a:srgbClr val="000000"/>
              </a:solidFill>
              <a:latin typeface="Arial"/>
            </a:endParaRPr>
          </a:p>
        </p:txBody>
      </p:sp>
      <p:sp>
        <p:nvSpPr>
          <p:cNvPr id="682" name="Forme libre 27"/>
          <p:cNvSpPr/>
          <p:nvPr/>
        </p:nvSpPr>
        <p:spPr>
          <a:xfrm>
            <a:off x="792972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(Type de revue critique)</a:t>
            </a:r>
            <a:endParaRPr b="0" lang="fr-FR" sz="1600" spc="-1" strike="noStrike">
              <a:solidFill>
                <a:srgbClr val="000000"/>
              </a:solidFill>
              <a:latin typeface="Arial"/>
            </a:endParaRPr>
          </a:p>
        </p:txBody>
      </p:sp>
      <p:sp>
        <p:nvSpPr>
          <p:cNvPr id="683" name="Forme libre 28"/>
          <p:cNvSpPr/>
          <p:nvPr/>
        </p:nvSpPr>
        <p:spPr>
          <a:xfrm>
            <a:off x="492336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Choix des indicateurs</a:t>
            </a:r>
            <a:endParaRPr b="0" lang="fr-FR" sz="1600" spc="-1" strike="noStrike">
              <a:solidFill>
                <a:srgbClr val="000000"/>
              </a:solidFill>
              <a:latin typeface="Arial"/>
            </a:endParaRPr>
          </a:p>
        </p:txBody>
      </p:sp>
      <p:sp>
        <p:nvSpPr>
          <p:cNvPr id="684" name="Forme libre 29"/>
          <p:cNvSpPr/>
          <p:nvPr/>
        </p:nvSpPr>
        <p:spPr>
          <a:xfrm>
            <a:off x="417384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Frontières de l’étude</a:t>
            </a:r>
            <a:endParaRPr b="0" lang="fr-FR" sz="1600" spc="-1" strike="noStrike">
              <a:solidFill>
                <a:srgbClr val="000000"/>
              </a:solidFill>
              <a:latin typeface="Arial"/>
            </a:endParaRPr>
          </a:p>
        </p:txBody>
      </p:sp>
      <p:sp>
        <p:nvSpPr>
          <p:cNvPr id="685" name="Forme libre 30"/>
          <p:cNvSpPr/>
          <p:nvPr/>
        </p:nvSpPr>
        <p:spPr>
          <a:xfrm>
            <a:off x="267156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Application envisagée</a:t>
            </a:r>
            <a:endParaRPr b="0" lang="fr-FR" sz="1600" spc="-1" strike="noStrike">
              <a:solidFill>
                <a:srgbClr val="000000"/>
              </a:solidFill>
              <a:latin typeface="Arial"/>
            </a:endParaRPr>
          </a:p>
        </p:txBody>
      </p:sp>
      <p:sp>
        <p:nvSpPr>
          <p:cNvPr id="686" name="Forme libre 31"/>
          <p:cNvSpPr/>
          <p:nvPr/>
        </p:nvSpPr>
        <p:spPr>
          <a:xfrm>
            <a:off x="2671200" y="1238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Motivations</a:t>
            </a:r>
            <a:endParaRPr b="0" lang="fr-FR" sz="1600" spc="-1" strike="noStrike">
              <a:solidFill>
                <a:srgbClr val="000000"/>
              </a:solidFill>
              <a:latin typeface="Arial"/>
            </a:endParaRPr>
          </a:p>
        </p:txBody>
      </p:sp>
      <p:sp>
        <p:nvSpPr>
          <p:cNvPr id="687" name="Forme libre 32"/>
          <p:cNvSpPr/>
          <p:nvPr/>
        </p:nvSpPr>
        <p:spPr>
          <a:xfrm>
            <a:off x="192024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Public concerné</a:t>
            </a:r>
            <a:endParaRPr b="0" lang="fr-FR" sz="1600" spc="-1" strike="noStrike">
              <a:solidFill>
                <a:srgbClr val="000000"/>
              </a:solidFill>
              <a:latin typeface="Arial"/>
            </a:endParaRPr>
          </a:p>
        </p:txBody>
      </p:sp>
      <p:grpSp>
        <p:nvGrpSpPr>
          <p:cNvPr id="688" name="Groupe 15"/>
          <p:cNvGrpSpPr/>
          <p:nvPr/>
        </p:nvGrpSpPr>
        <p:grpSpPr>
          <a:xfrm>
            <a:off x="4118760" y="1228680"/>
            <a:ext cx="1712520" cy="3086280"/>
            <a:chOff x="4118760" y="1228680"/>
            <a:chExt cx="1712520" cy="3086280"/>
          </a:xfrm>
        </p:grpSpPr>
        <p:sp>
          <p:nvSpPr>
            <p:cNvPr id="689" name="Connecteur droit 6"/>
            <p:cNvSpPr/>
            <p:nvPr/>
          </p:nvSpPr>
          <p:spPr>
            <a:xfrm flipH="1">
              <a:off x="4861800" y="1228680"/>
              <a:ext cx="969480" cy="46800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sp>
          <p:nvSpPr>
            <p:cNvPr id="690" name="Connecteur droit 26"/>
            <p:cNvSpPr/>
            <p:nvPr/>
          </p:nvSpPr>
          <p:spPr>
            <a:xfrm flipH="1">
              <a:off x="4870440" y="1692720"/>
              <a:ext cx="2160" cy="89532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sp>
          <p:nvSpPr>
            <p:cNvPr id="691" name="Connecteur droit 33"/>
            <p:cNvSpPr/>
            <p:nvPr/>
          </p:nvSpPr>
          <p:spPr>
            <a:xfrm flipV="1">
              <a:off x="4118760" y="2585520"/>
              <a:ext cx="753840" cy="37188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sp>
          <p:nvSpPr>
            <p:cNvPr id="692" name="Connecteur droit 34"/>
            <p:cNvSpPr/>
            <p:nvPr/>
          </p:nvSpPr>
          <p:spPr>
            <a:xfrm>
              <a:off x="4123080" y="2946960"/>
              <a:ext cx="0" cy="136800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gr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2" name="PlaceHolder 1"/>
          <p:cNvSpPr>
            <a:spLocks noGrp="1"/>
          </p:cNvSpPr>
          <p:nvPr>
            <p:ph/>
          </p:nvPr>
        </p:nvSpPr>
        <p:spPr>
          <a:xfrm>
            <a:off x="683640" y="990000"/>
            <a:ext cx="10799640" cy="4325760"/>
          </a:xfrm>
          <a:prstGeom prst="rect">
            <a:avLst/>
          </a:prstGeom>
          <a:noFill/>
          <a:ln w="0">
            <a:noFill/>
          </a:ln>
        </p:spPr>
        <p:txBody>
          <a:bodyPr lIns="91440" rIns="91440" tIns="45720" bIns="45720" anchor="ctr">
            <a:noAutofit/>
          </a:bodyPr>
          <a:p>
            <a:pPr indent="0" algn="ctr">
              <a:lnSpc>
                <a:spcPct val="100000"/>
              </a:lnSpc>
              <a:spcBef>
                <a:spcPts val="1001"/>
              </a:spcBef>
              <a:buNone/>
            </a:pPr>
            <a:r>
              <a:rPr b="1" lang="fr-FR" sz="4000" spc="-1" strike="noStrike">
                <a:solidFill>
                  <a:srgbClr val="ffa300"/>
                </a:solidFill>
                <a:latin typeface="Calibri"/>
              </a:rPr>
              <a:t>Tour de table</a:t>
            </a:r>
            <a:endParaRPr b="0" lang="en-US" sz="4000" spc="-1" strike="noStrike">
              <a:solidFill>
                <a:srgbClr val="000000"/>
              </a:solidFill>
              <a:latin typeface="Calibri"/>
            </a:endParaRPr>
          </a:p>
          <a:p>
            <a:pPr indent="0" algn="ctr">
              <a:lnSpc>
                <a:spcPct val="100000"/>
              </a:lnSpc>
              <a:spcBef>
                <a:spcPts val="1001"/>
              </a:spcBef>
              <a:buNone/>
            </a:pPr>
            <a:endParaRPr b="0" lang="en-US" sz="4000" spc="-1" strike="noStrike">
              <a:solidFill>
                <a:srgbClr val="000000"/>
              </a:solidFill>
              <a:latin typeface="Calibri"/>
            </a:endParaRPr>
          </a:p>
          <a:p>
            <a:pPr indent="0" algn="ctr">
              <a:lnSpc>
                <a:spcPct val="100000"/>
              </a:lnSpc>
              <a:spcBef>
                <a:spcPts val="1001"/>
              </a:spcBef>
              <a:buNone/>
            </a:pPr>
            <a:r>
              <a:rPr b="0" lang="fr-FR" sz="4000" spc="-1" strike="noStrike">
                <a:solidFill>
                  <a:srgbClr val="ffffff"/>
                </a:solidFill>
                <a:latin typeface="Calibri"/>
              </a:rPr>
              <a:t>Présentations / attentes / </a:t>
            </a:r>
            <a:br>
              <a:rPr sz="4000"/>
            </a:br>
            <a:r>
              <a:rPr b="0" lang="fr-FR" sz="4000" spc="-1" strike="noStrike">
                <a:solidFill>
                  <a:srgbClr val="ffffff"/>
                </a:solidFill>
                <a:latin typeface="Calibri"/>
              </a:rPr>
              <a:t>questions sur le module en autonomie</a:t>
            </a:r>
            <a:endParaRPr b="0" lang="en-US" sz="4000" spc="-1" strike="noStrike">
              <a:solidFill>
                <a:srgbClr val="000000"/>
              </a:solidFill>
              <a:latin typeface="Calibri"/>
            </a:endParaRPr>
          </a:p>
          <a:p>
            <a:pPr indent="0" algn="ctr">
              <a:lnSpc>
                <a:spcPct val="100000"/>
              </a:lnSpc>
              <a:spcBef>
                <a:spcPts val="1001"/>
              </a:spcBef>
              <a:buNone/>
            </a:pPr>
            <a:endParaRPr b="0" lang="en-US" sz="4000" spc="-1" strike="noStrike">
              <a:solidFill>
                <a:srgbClr val="000000"/>
              </a:solidFill>
              <a:latin typeface="Calibri"/>
            </a:endParaRPr>
          </a:p>
          <a:p>
            <a:pPr indent="0" algn="ctr">
              <a:lnSpc>
                <a:spcPct val="100000"/>
              </a:lnSpc>
              <a:spcBef>
                <a:spcPts val="1001"/>
              </a:spcBef>
              <a:buNone/>
            </a:pPr>
            <a:r>
              <a:rPr b="1" lang="fr-FR" sz="2800" spc="-1" strike="noStrike">
                <a:solidFill>
                  <a:srgbClr val="d77fc4"/>
                </a:solidFill>
                <a:latin typeface="Calibri"/>
              </a:rPr>
              <a:t>Lien vers le PAD :</a:t>
            </a:r>
            <a:endParaRPr b="0" lang="en-US" sz="2800" spc="-1" strike="noStrike">
              <a:solidFill>
                <a:srgbClr val="000000"/>
              </a:solidFill>
              <a:latin typeface="Calibri"/>
            </a:endParaRPr>
          </a:p>
          <a:p>
            <a:pPr indent="0">
              <a:lnSpc>
                <a:spcPct val="100000"/>
              </a:lnSpc>
              <a:spcBef>
                <a:spcPts val="1001"/>
              </a:spcBef>
              <a:buNone/>
            </a:pPr>
            <a:r>
              <a:rPr b="0" lang="fr-FR" sz="2400" spc="-1" strike="noStrike">
                <a:solidFill>
                  <a:srgbClr val="ffffff"/>
                </a:solidFill>
                <a:latin typeface="Calibri"/>
                <a:hlinkClick r:id="rId1"/>
              </a:rPr>
              <a:t>https://pad.lamyne.org/Formation_ACV_27062023?edit</a:t>
            </a:r>
            <a:r>
              <a:rPr b="0" lang="fr-FR" sz="2400" spc="-1" strike="noStrike">
                <a:solidFill>
                  <a:srgbClr val="ffffff"/>
                </a:solidFill>
                <a:latin typeface="Calibri"/>
              </a:rPr>
              <a:t>#  ou</a:t>
            </a:r>
            <a:endParaRPr b="0" lang="en-US" sz="2400" spc="-1" strike="noStrike">
              <a:solidFill>
                <a:srgbClr val="000000"/>
              </a:solidFill>
              <a:latin typeface="Calibri"/>
            </a:endParaRPr>
          </a:p>
        </p:txBody>
      </p:sp>
      <p:pic>
        <p:nvPicPr>
          <p:cNvPr id="413" name="" descr=""/>
          <p:cNvPicPr/>
          <p:nvPr/>
        </p:nvPicPr>
        <p:blipFill>
          <a:blip r:embed="rId2"/>
          <a:stretch/>
        </p:blipFill>
        <p:spPr>
          <a:xfrm>
            <a:off x="10152000" y="4284000"/>
            <a:ext cx="1550520" cy="1531080"/>
          </a:xfrm>
          <a:prstGeom prst="rect">
            <a:avLst/>
          </a:prstGeom>
          <a:ln w="0">
            <a:noFill/>
          </a:ln>
        </p:spPr>
      </p:pic>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93" name="Image 51" descr=""/>
          <p:cNvPicPr/>
          <p:nvPr/>
        </p:nvPicPr>
        <p:blipFill>
          <a:blip r:embed="rId1"/>
          <a:stretch/>
        </p:blipFill>
        <p:spPr>
          <a:xfrm>
            <a:off x="10409040" y="1261440"/>
            <a:ext cx="1782720" cy="1423080"/>
          </a:xfrm>
          <a:prstGeom prst="rect">
            <a:avLst/>
          </a:prstGeom>
          <a:ln w="0">
            <a:noFill/>
          </a:ln>
        </p:spPr>
      </p:pic>
      <p:sp>
        <p:nvSpPr>
          <p:cNvPr id="694" name="Connecteur droit avec flèche 18"/>
          <p:cNvSpPr/>
          <p:nvPr/>
        </p:nvSpPr>
        <p:spPr>
          <a:xfrm flipH="1">
            <a:off x="3005280" y="3125160"/>
            <a:ext cx="551880" cy="360"/>
          </a:xfrm>
          <a:prstGeom prst="straightConnector1">
            <a:avLst/>
          </a:prstGeom>
          <a:solidFill>
            <a:srgbClr val="5b9bd5"/>
          </a:solidFill>
          <a:ln w="9360">
            <a:solidFill>
              <a:srgbClr val="595959"/>
            </a:solidFill>
            <a:round/>
            <a:tailEnd len="lg" type="triangle" w="lg"/>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695" name="Connecteur droit avec flèche 20"/>
          <p:cNvSpPr/>
          <p:nvPr/>
        </p:nvSpPr>
        <p:spPr>
          <a:xfrm flipV="1">
            <a:off x="8695440" y="3123360"/>
            <a:ext cx="540000" cy="1440"/>
          </a:xfrm>
          <a:prstGeom prst="straightConnector1">
            <a:avLst/>
          </a:prstGeom>
          <a:solidFill>
            <a:srgbClr val="5b9bd5"/>
          </a:solidFill>
          <a:ln w="9360">
            <a:solidFill>
              <a:srgbClr val="595959"/>
            </a:solidFill>
            <a:round/>
            <a:tailEnd len="lg" type="triangle" w="lg"/>
          </a:ln>
        </p:spPr>
        <p:style>
          <a:lnRef idx="0"/>
          <a:fillRef idx="0"/>
          <a:effectRef idx="0"/>
          <a:fontRef idx="minor"/>
        </p:style>
        <p:txBody>
          <a:bodyPr lIns="90000" rIns="90000" tIns="-43560" bIns="-43560" anchor="t">
            <a:noAutofit/>
          </a:bodyPr>
          <a:p>
            <a:endParaRPr b="0" lang="fr-FR" sz="1800" spc="-1" strike="noStrike">
              <a:solidFill>
                <a:srgbClr val="000000"/>
              </a:solidFill>
              <a:latin typeface="Arial"/>
            </a:endParaRPr>
          </a:p>
        </p:txBody>
      </p:sp>
      <p:sp>
        <p:nvSpPr>
          <p:cNvPr id="696" name="Connecteur droit avec flèche 28"/>
          <p:cNvSpPr/>
          <p:nvPr/>
        </p:nvSpPr>
        <p:spPr>
          <a:xfrm flipH="1">
            <a:off x="2886840" y="4858560"/>
            <a:ext cx="695520" cy="1440"/>
          </a:xfrm>
          <a:prstGeom prst="straightConnector1">
            <a:avLst/>
          </a:prstGeom>
          <a:solidFill>
            <a:srgbClr val="5b9bd5"/>
          </a:solidFill>
          <a:ln w="9360">
            <a:solidFill>
              <a:srgbClr val="595959"/>
            </a:solidFill>
            <a:round/>
            <a:tailEnd len="lg" type="triangle" w="lg"/>
          </a:ln>
        </p:spPr>
        <p:style>
          <a:lnRef idx="0"/>
          <a:fillRef idx="0"/>
          <a:effectRef idx="0"/>
          <a:fontRef idx="minor"/>
        </p:style>
        <p:txBody>
          <a:bodyPr lIns="90000" rIns="90000" tIns="-43560" bIns="-43560" anchor="t">
            <a:noAutofit/>
          </a:bodyPr>
          <a:p>
            <a:endParaRPr b="0" lang="fr-FR" sz="1800" spc="-1" strike="noStrike">
              <a:solidFill>
                <a:srgbClr val="000000"/>
              </a:solidFill>
              <a:latin typeface="Arial"/>
            </a:endParaRPr>
          </a:p>
        </p:txBody>
      </p:sp>
      <p:sp>
        <p:nvSpPr>
          <p:cNvPr id="697" name="Connecteur droit avec flèche 30"/>
          <p:cNvSpPr/>
          <p:nvPr/>
        </p:nvSpPr>
        <p:spPr>
          <a:xfrm flipV="1">
            <a:off x="8695440" y="4831920"/>
            <a:ext cx="525600" cy="1080"/>
          </a:xfrm>
          <a:prstGeom prst="straightConnector1">
            <a:avLst/>
          </a:prstGeom>
          <a:solidFill>
            <a:srgbClr val="5b9bd5"/>
          </a:solidFill>
          <a:ln w="9360">
            <a:solidFill>
              <a:srgbClr val="595959"/>
            </a:solidFill>
            <a:round/>
            <a:tailEnd len="lg" type="triangle" w="lg"/>
          </a:ln>
        </p:spPr>
        <p:style>
          <a:lnRef idx="0"/>
          <a:fillRef idx="0"/>
          <a:effectRef idx="0"/>
          <a:fontRef idx="minor"/>
        </p:style>
        <p:txBody>
          <a:bodyPr lIns="90000" rIns="90000" tIns="-43920" bIns="-43920" anchor="t">
            <a:noAutofit/>
          </a:bodyPr>
          <a:p>
            <a:endParaRPr b="0" lang="fr-FR" sz="1800" spc="-1" strike="noStrike">
              <a:solidFill>
                <a:srgbClr val="000000"/>
              </a:solidFill>
              <a:latin typeface="Arial"/>
            </a:endParaRPr>
          </a:p>
        </p:txBody>
      </p:sp>
      <p:sp>
        <p:nvSpPr>
          <p:cNvPr id="698"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Le système à étudier</a:t>
            </a:r>
            <a:endParaRPr b="0" lang="en-US" sz="2800" spc="-1" strike="noStrike">
              <a:solidFill>
                <a:srgbClr val="000000"/>
              </a:solidFill>
              <a:latin typeface="Calibri"/>
            </a:endParaRPr>
          </a:p>
        </p:txBody>
      </p:sp>
      <p:sp>
        <p:nvSpPr>
          <p:cNvPr id="699" name="Hexagone 8"/>
          <p:cNvSpPr/>
          <p:nvPr/>
        </p:nvSpPr>
        <p:spPr>
          <a:xfrm>
            <a:off x="6787440" y="2315160"/>
            <a:ext cx="1907640" cy="1619640"/>
          </a:xfrm>
          <a:prstGeom prst="hexagon">
            <a:avLst>
              <a:gd name="adj" fmla="val 25000"/>
              <a:gd name="vf" fmla="val 115470"/>
            </a:avLst>
          </a:prstGeom>
          <a:solidFill>
            <a:srgbClr val="b4ff69"/>
          </a:solidFill>
          <a:ln w="12600">
            <a:noFill/>
          </a:ln>
        </p:spPr>
        <p:style>
          <a:lnRef idx="0"/>
          <a:fillRef idx="0"/>
          <a:effectRef idx="0"/>
          <a:fontRef idx="minor"/>
        </p:style>
        <p:txBody>
          <a:bodyPr lIns="0" rIns="0" tIns="0" bIns="0" anchor="ctr">
            <a:noAutofit/>
          </a:bodyPr>
          <a:p>
            <a:pPr algn="ctr">
              <a:lnSpc>
                <a:spcPct val="90000"/>
              </a:lnSpc>
              <a:spcAft>
                <a:spcPts val="839"/>
              </a:spcAft>
            </a:pPr>
            <a:r>
              <a:rPr b="0" lang="fr-FR" sz="2400" spc="-1" strike="noStrike">
                <a:solidFill>
                  <a:srgbClr val="262626"/>
                </a:solidFill>
                <a:latin typeface="Calibri"/>
              </a:rPr>
              <a:t>Produit</a:t>
            </a:r>
            <a:endParaRPr b="0" lang="fr-FR" sz="2400" spc="-1" strike="noStrike">
              <a:solidFill>
                <a:srgbClr val="000000"/>
              </a:solidFill>
              <a:latin typeface="Arial"/>
            </a:endParaRPr>
          </a:p>
        </p:txBody>
      </p:sp>
      <p:sp>
        <p:nvSpPr>
          <p:cNvPr id="700" name="Rectangle 9"/>
          <p:cNvSpPr/>
          <p:nvPr/>
        </p:nvSpPr>
        <p:spPr>
          <a:xfrm>
            <a:off x="6676920" y="2298600"/>
            <a:ext cx="1907640" cy="914400"/>
          </a:xfrm>
          <a:prstGeom prst="rect">
            <a:avLst/>
          </a:prstGeom>
          <a:noFill/>
          <a:ln w="0">
            <a:noFill/>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701" name="Hexagone 11"/>
          <p:cNvSpPr/>
          <p:nvPr/>
        </p:nvSpPr>
        <p:spPr>
          <a:xfrm>
            <a:off x="3582720" y="2315160"/>
            <a:ext cx="1907640" cy="1619640"/>
          </a:xfrm>
          <a:prstGeom prst="hexagon">
            <a:avLst>
              <a:gd name="adj" fmla="val 25000"/>
              <a:gd name="vf" fmla="val 115470"/>
            </a:avLst>
          </a:prstGeom>
          <a:solidFill>
            <a:srgbClr val="ffd72f"/>
          </a:solidFill>
          <a:ln w="12600">
            <a:noFill/>
          </a:ln>
        </p:spPr>
        <p:style>
          <a:lnRef idx="0"/>
          <a:fillRef idx="0"/>
          <a:effectRef idx="0"/>
          <a:fontRef idx="minor"/>
        </p:style>
        <p:txBody>
          <a:bodyPr lIns="0" rIns="0" tIns="0" bIns="0" anchor="ctr">
            <a:noAutofit/>
          </a:bodyPr>
          <a:p>
            <a:pPr algn="ctr">
              <a:lnSpc>
                <a:spcPct val="90000"/>
              </a:lnSpc>
              <a:spcAft>
                <a:spcPts val="839"/>
              </a:spcAft>
            </a:pPr>
            <a:r>
              <a:rPr b="0" lang="fr-FR" sz="2400" spc="-1" strike="noStrike">
                <a:solidFill>
                  <a:srgbClr val="262626"/>
                </a:solidFill>
                <a:latin typeface="Calibri"/>
              </a:rPr>
              <a:t>Matière</a:t>
            </a:r>
            <a:endParaRPr b="0" lang="fr-FR" sz="2400" spc="-1" strike="noStrike">
              <a:solidFill>
                <a:srgbClr val="000000"/>
              </a:solidFill>
              <a:latin typeface="Arial"/>
            </a:endParaRPr>
          </a:p>
        </p:txBody>
      </p:sp>
      <p:sp>
        <p:nvSpPr>
          <p:cNvPr id="702" name="Hexagone 13"/>
          <p:cNvSpPr/>
          <p:nvPr/>
        </p:nvSpPr>
        <p:spPr>
          <a:xfrm>
            <a:off x="6787440" y="4048560"/>
            <a:ext cx="1907640" cy="1619640"/>
          </a:xfrm>
          <a:prstGeom prst="hexagon">
            <a:avLst>
              <a:gd name="adj" fmla="val 25000"/>
              <a:gd name="vf" fmla="val 115470"/>
            </a:avLst>
          </a:prstGeom>
          <a:solidFill>
            <a:srgbClr val="f38af6"/>
          </a:solidFill>
          <a:ln w="12600">
            <a:noFill/>
          </a:ln>
        </p:spPr>
        <p:style>
          <a:lnRef idx="0"/>
          <a:fillRef idx="0"/>
          <a:effectRef idx="0"/>
          <a:fontRef idx="minor"/>
        </p:style>
        <p:txBody>
          <a:bodyPr lIns="0" rIns="0" tIns="0" bIns="0" anchor="ctr">
            <a:noAutofit/>
          </a:bodyPr>
          <a:p>
            <a:pPr algn="ctr">
              <a:lnSpc>
                <a:spcPct val="90000"/>
              </a:lnSpc>
              <a:spcAft>
                <a:spcPts val="839"/>
              </a:spcAft>
            </a:pPr>
            <a:r>
              <a:rPr b="0" lang="fr-FR" sz="2400" spc="-1" strike="noStrike">
                <a:solidFill>
                  <a:srgbClr val="262626"/>
                </a:solidFill>
                <a:latin typeface="Calibri"/>
              </a:rPr>
              <a:t>Service</a:t>
            </a:r>
            <a:endParaRPr b="0" lang="fr-FR" sz="2400" spc="-1" strike="noStrike">
              <a:solidFill>
                <a:srgbClr val="000000"/>
              </a:solidFill>
              <a:latin typeface="Arial"/>
            </a:endParaRPr>
          </a:p>
        </p:txBody>
      </p:sp>
      <p:sp>
        <p:nvSpPr>
          <p:cNvPr id="703" name="Hexagone 14"/>
          <p:cNvSpPr/>
          <p:nvPr/>
        </p:nvSpPr>
        <p:spPr>
          <a:xfrm>
            <a:off x="5185080" y="3182040"/>
            <a:ext cx="1907640" cy="1619640"/>
          </a:xfrm>
          <a:prstGeom prst="hexagon">
            <a:avLst>
              <a:gd name="adj" fmla="val 25000"/>
              <a:gd name="vf" fmla="val 115470"/>
            </a:avLst>
          </a:prstGeom>
          <a:solidFill>
            <a:srgbClr val="66ccff"/>
          </a:solidFill>
          <a:ln w="12600">
            <a:noFill/>
          </a:ln>
        </p:spPr>
        <p:style>
          <a:lnRef idx="0"/>
          <a:fillRef idx="0"/>
          <a:effectRef idx="0"/>
          <a:fontRef idx="minor"/>
        </p:style>
        <p:txBody>
          <a:bodyPr lIns="0" rIns="0" tIns="0" bIns="0" anchor="ctr">
            <a:noAutofit/>
          </a:bodyPr>
          <a:p>
            <a:pPr algn="ctr">
              <a:lnSpc>
                <a:spcPct val="90000"/>
              </a:lnSpc>
              <a:spcAft>
                <a:spcPts val="839"/>
              </a:spcAft>
            </a:pPr>
            <a:r>
              <a:rPr b="0" lang="fr-FR" sz="2400" spc="-29" strike="noStrike">
                <a:solidFill>
                  <a:srgbClr val="262626"/>
                </a:solidFill>
                <a:latin typeface="Calibri"/>
              </a:rPr>
              <a:t>Software</a:t>
            </a:r>
            <a:r>
              <a:rPr b="0" lang="fr-FR" sz="2400" spc="-1" strike="noStrike">
                <a:solidFill>
                  <a:srgbClr val="262626"/>
                </a:solidFill>
                <a:latin typeface="Calibri"/>
              </a:rPr>
              <a:t> &amp; ACV</a:t>
            </a:r>
            <a:endParaRPr b="0" lang="fr-FR" sz="2400" spc="-1" strike="noStrike">
              <a:solidFill>
                <a:srgbClr val="000000"/>
              </a:solidFill>
              <a:latin typeface="Arial"/>
            </a:endParaRPr>
          </a:p>
        </p:txBody>
      </p:sp>
      <p:sp>
        <p:nvSpPr>
          <p:cNvPr id="704" name="Hexagone 16"/>
          <p:cNvSpPr/>
          <p:nvPr/>
        </p:nvSpPr>
        <p:spPr>
          <a:xfrm>
            <a:off x="3582720" y="4048560"/>
            <a:ext cx="1907640" cy="1619640"/>
          </a:xfrm>
          <a:prstGeom prst="hexagon">
            <a:avLst>
              <a:gd name="adj" fmla="val 25000"/>
              <a:gd name="vf" fmla="val 115470"/>
            </a:avLst>
          </a:prstGeom>
          <a:solidFill>
            <a:srgbClr val="ffff66"/>
          </a:solidFill>
          <a:ln w="12600">
            <a:noFill/>
          </a:ln>
        </p:spPr>
        <p:style>
          <a:lnRef idx="0"/>
          <a:fillRef idx="0"/>
          <a:effectRef idx="0"/>
          <a:fontRef idx="minor"/>
        </p:style>
        <p:txBody>
          <a:bodyPr lIns="0" rIns="0" tIns="0" bIns="0" anchor="ctr">
            <a:noAutofit/>
          </a:bodyPr>
          <a:p>
            <a:pPr algn="ctr">
              <a:lnSpc>
                <a:spcPct val="90000"/>
              </a:lnSpc>
              <a:spcAft>
                <a:spcPts val="839"/>
              </a:spcAft>
            </a:pPr>
            <a:r>
              <a:rPr b="0" lang="fr-FR" sz="2400" spc="-1" strike="noStrike">
                <a:solidFill>
                  <a:srgbClr val="262626"/>
                </a:solidFill>
                <a:latin typeface="Calibri"/>
              </a:rPr>
              <a:t>Procédé</a:t>
            </a:r>
            <a:endParaRPr b="0" lang="fr-FR" sz="2400" spc="-1" strike="noStrike">
              <a:solidFill>
                <a:srgbClr val="000000"/>
              </a:solidFill>
              <a:latin typeface="Arial"/>
            </a:endParaRPr>
          </a:p>
        </p:txBody>
      </p:sp>
      <p:sp>
        <p:nvSpPr>
          <p:cNvPr id="705" name="Rectangle à coins arrondis 21"/>
          <p:cNvSpPr/>
          <p:nvPr/>
        </p:nvSpPr>
        <p:spPr>
          <a:xfrm>
            <a:off x="9235800" y="2647800"/>
            <a:ext cx="2504160" cy="950760"/>
          </a:xfrm>
          <a:prstGeom prst="roundRect">
            <a:avLst>
              <a:gd name="adj" fmla="val 16667"/>
            </a:avLst>
          </a:prstGeom>
          <a:solidFill>
            <a:srgbClr val="262626"/>
          </a:solidFill>
          <a:ln w="9360">
            <a:solidFill>
              <a:srgbClr val="b4ff69"/>
            </a:solidFill>
            <a:round/>
          </a:ln>
        </p:spPr>
        <p:style>
          <a:lnRef idx="0"/>
          <a:fillRef idx="0"/>
          <a:effectRef idx="0"/>
          <a:fontRef idx="minor"/>
        </p:style>
        <p:txBody>
          <a:bodyPr anchor="ctr">
            <a:noAutofit/>
          </a:bodyPr>
          <a:p>
            <a:pPr algn="ctr">
              <a:lnSpc>
                <a:spcPct val="100000"/>
              </a:lnSpc>
            </a:pPr>
            <a:r>
              <a:rPr b="0" lang="fr-FR" sz="1600" spc="-1" strike="noStrike">
                <a:solidFill>
                  <a:srgbClr val="ffffff"/>
                </a:solidFill>
                <a:latin typeface="Calibri"/>
              </a:rPr>
              <a:t>Cafetière, ordinateur, voiture, batterie, pare-choc… </a:t>
            </a:r>
            <a:endParaRPr b="0" lang="fr-FR" sz="1600" spc="-1" strike="noStrike">
              <a:solidFill>
                <a:srgbClr val="ffffff"/>
              </a:solidFill>
              <a:latin typeface="Arial"/>
            </a:endParaRPr>
          </a:p>
        </p:txBody>
      </p:sp>
      <p:sp>
        <p:nvSpPr>
          <p:cNvPr id="706" name="Rectangle à coins arrondis 19"/>
          <p:cNvSpPr/>
          <p:nvPr/>
        </p:nvSpPr>
        <p:spPr>
          <a:xfrm>
            <a:off x="438480" y="2498040"/>
            <a:ext cx="2606040" cy="1253520"/>
          </a:xfrm>
          <a:prstGeom prst="roundRect">
            <a:avLst>
              <a:gd name="adj" fmla="val 16667"/>
            </a:avLst>
          </a:prstGeom>
          <a:solidFill>
            <a:srgbClr val="262626"/>
          </a:solidFill>
          <a:ln w="9360">
            <a:solidFill>
              <a:srgbClr val="ffd72f"/>
            </a:solidFill>
            <a:round/>
          </a:ln>
        </p:spPr>
        <p:style>
          <a:lnRef idx="0"/>
          <a:fillRef idx="0"/>
          <a:effectRef idx="0"/>
          <a:fontRef idx="minor"/>
        </p:style>
        <p:txBody>
          <a:bodyPr anchor="ctr">
            <a:noAutofit/>
          </a:bodyPr>
          <a:p>
            <a:pPr algn="ctr">
              <a:lnSpc>
                <a:spcPct val="100000"/>
              </a:lnSpc>
            </a:pPr>
            <a:r>
              <a:rPr b="0" lang="fr-FR" sz="1600" spc="-1" strike="noStrike">
                <a:solidFill>
                  <a:srgbClr val="ffffff"/>
                </a:solidFill>
                <a:latin typeface="Calibri"/>
              </a:rPr>
              <a:t>Matière plastique, métaux non ferreux, matière recyclée, huile, vernis…</a:t>
            </a:r>
            <a:endParaRPr b="0" lang="fr-FR" sz="1600" spc="-1" strike="noStrike">
              <a:solidFill>
                <a:srgbClr val="ffffff"/>
              </a:solidFill>
              <a:latin typeface="Arial"/>
            </a:endParaRPr>
          </a:p>
        </p:txBody>
      </p:sp>
      <p:sp>
        <p:nvSpPr>
          <p:cNvPr id="707" name="Rectangle à coins arrondis 25"/>
          <p:cNvSpPr/>
          <p:nvPr/>
        </p:nvSpPr>
        <p:spPr>
          <a:xfrm>
            <a:off x="9235800" y="4200120"/>
            <a:ext cx="2504160" cy="1313640"/>
          </a:xfrm>
          <a:prstGeom prst="roundRect">
            <a:avLst>
              <a:gd name="adj" fmla="val 16667"/>
            </a:avLst>
          </a:prstGeom>
          <a:solidFill>
            <a:srgbClr val="262626"/>
          </a:solidFill>
          <a:ln w="9360">
            <a:solidFill>
              <a:srgbClr val="f38af6"/>
            </a:solidFill>
            <a:round/>
          </a:ln>
        </p:spPr>
        <p:style>
          <a:lnRef idx="0"/>
          <a:fillRef idx="0"/>
          <a:effectRef idx="0"/>
          <a:fontRef idx="minor"/>
        </p:style>
        <p:txBody>
          <a:bodyPr anchor="ctr">
            <a:noAutofit/>
          </a:bodyPr>
          <a:p>
            <a:pPr algn="ctr">
              <a:lnSpc>
                <a:spcPct val="100000"/>
              </a:lnSpc>
            </a:pPr>
            <a:r>
              <a:rPr b="0" lang="fr-FR" sz="1600" spc="-1" strike="noStrike">
                <a:solidFill>
                  <a:srgbClr val="ffffff"/>
                </a:solidFill>
                <a:latin typeface="Calibri"/>
              </a:rPr>
              <a:t>Transport, location, télétravail…</a:t>
            </a:r>
            <a:endParaRPr b="0" lang="fr-FR" sz="1600" spc="-1" strike="noStrike">
              <a:solidFill>
                <a:srgbClr val="ffffff"/>
              </a:solidFill>
              <a:latin typeface="Arial"/>
            </a:endParaRPr>
          </a:p>
          <a:p>
            <a:pPr algn="ctr">
              <a:lnSpc>
                <a:spcPct val="100000"/>
              </a:lnSpc>
            </a:pPr>
            <a:r>
              <a:rPr b="0" lang="fr-FR" sz="1600" spc="-1" strike="noStrike">
                <a:solidFill>
                  <a:srgbClr val="ffffff"/>
                </a:solidFill>
                <a:latin typeface="Calibri"/>
              </a:rPr>
              <a:t>Produits matériels et immatériels</a:t>
            </a:r>
            <a:endParaRPr b="0" lang="fr-FR" sz="1600" spc="-1" strike="noStrike">
              <a:solidFill>
                <a:srgbClr val="ffffff"/>
              </a:solidFill>
              <a:latin typeface="Arial"/>
            </a:endParaRPr>
          </a:p>
        </p:txBody>
      </p:sp>
      <p:sp>
        <p:nvSpPr>
          <p:cNvPr id="708" name="Rectangle à coins arrondis 26"/>
          <p:cNvSpPr/>
          <p:nvPr/>
        </p:nvSpPr>
        <p:spPr>
          <a:xfrm>
            <a:off x="438480" y="4379400"/>
            <a:ext cx="2448000" cy="962640"/>
          </a:xfrm>
          <a:prstGeom prst="roundRect">
            <a:avLst>
              <a:gd name="adj" fmla="val 16667"/>
            </a:avLst>
          </a:prstGeom>
          <a:solidFill>
            <a:srgbClr val="262626"/>
          </a:solidFill>
          <a:ln w="9360">
            <a:solidFill>
              <a:srgbClr val="ffff66"/>
            </a:solidFill>
            <a:round/>
          </a:ln>
        </p:spPr>
        <p:style>
          <a:lnRef idx="0"/>
          <a:fillRef idx="0"/>
          <a:effectRef idx="0"/>
          <a:fontRef idx="minor"/>
        </p:style>
        <p:txBody>
          <a:bodyPr anchor="ctr">
            <a:noAutofit/>
          </a:bodyPr>
          <a:p>
            <a:pPr algn="ctr">
              <a:lnSpc>
                <a:spcPct val="100000"/>
              </a:lnSpc>
            </a:pPr>
            <a:r>
              <a:rPr b="0" lang="fr-FR" sz="1600" spc="-1" strike="noStrike">
                <a:solidFill>
                  <a:srgbClr val="ffffff"/>
                </a:solidFill>
                <a:latin typeface="Calibri"/>
              </a:rPr>
              <a:t>Recyclage, réparation, usinage, extrusion…</a:t>
            </a:r>
            <a:endParaRPr b="0" lang="fr-FR" sz="1600" spc="-1" strike="noStrike">
              <a:solidFill>
                <a:srgbClr val="ffffff"/>
              </a:solidFill>
              <a:latin typeface="Arial"/>
            </a:endParaRPr>
          </a:p>
        </p:txBody>
      </p:sp>
      <p:pic>
        <p:nvPicPr>
          <p:cNvPr id="709" name="Image 23" descr=""/>
          <p:cNvPicPr/>
          <p:nvPr/>
        </p:nvPicPr>
        <p:blipFill>
          <a:blip r:embed="rId2"/>
          <a:stretch/>
        </p:blipFill>
        <p:spPr>
          <a:xfrm>
            <a:off x="10647720" y="69840"/>
            <a:ext cx="1449000" cy="1079640"/>
          </a:xfrm>
          <a:prstGeom prst="rect">
            <a:avLst/>
          </a:prstGeom>
          <a:ln w="0">
            <a:noFill/>
          </a:ln>
        </p:spPr>
      </p:pic>
      <p:sp>
        <p:nvSpPr>
          <p:cNvPr id="710" name="ZoneTexte 4"/>
          <p:cNvSpPr/>
          <p:nvPr/>
        </p:nvSpPr>
        <p:spPr>
          <a:xfrm>
            <a:off x="5088600" y="1328760"/>
            <a:ext cx="2157840" cy="456120"/>
          </a:xfrm>
          <a:prstGeom prst="rect">
            <a:avLst/>
          </a:prstGeom>
          <a:noFill/>
          <a:ln w="0">
            <a:noFill/>
          </a:ln>
        </p:spPr>
        <p:style>
          <a:lnRef idx="0"/>
          <a:fillRef idx="0"/>
          <a:effectRef idx="0"/>
          <a:fontRef idx="minor"/>
        </p:style>
        <p:txBody>
          <a:bodyPr wrap="none" lIns="90000" rIns="90000" tIns="45000" bIns="45000" anchor="t">
            <a:spAutoFit/>
          </a:bodyPr>
          <a:p>
            <a:pPr algn="ctr">
              <a:lnSpc>
                <a:spcPct val="100000"/>
              </a:lnSpc>
            </a:pPr>
            <a:r>
              <a:rPr b="0" lang="fr-FR" sz="2400" spc="-1" strike="noStrike">
                <a:solidFill>
                  <a:srgbClr val="ffffff"/>
                </a:solidFill>
                <a:latin typeface="Calibri"/>
              </a:rPr>
              <a:t>Jusqu'où aller ? </a:t>
            </a:r>
            <a:endParaRPr b="0" lang="fr-FR" sz="24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143" dur="indefinite" restart="never" nodeType="tmRoot">
          <p:childTnLst>
            <p:seq>
              <p:cTn id="144" dur="indefinite" nodeType="mainSeq">
                <p:childTnLst>
                  <p:par>
                    <p:cTn id="145" fill="hold">
                      <p:stCondLst>
                        <p:cond delay="indefinite"/>
                      </p:stCondLst>
                      <p:childTnLst>
                        <p:par>
                          <p:cTn id="146" fill="hold">
                            <p:stCondLst>
                              <p:cond delay="0"/>
                            </p:stCondLst>
                            <p:childTnLst>
                              <p:par>
                                <p:cTn id="147" nodeType="clickEffect" fill="hold" presetClass="entr" presetID="1">
                                  <p:stCondLst>
                                    <p:cond delay="0"/>
                                  </p:stCondLst>
                                  <p:childTnLst>
                                    <p:set>
                                      <p:cBhvr>
                                        <p:cTn id="148" dur="1" fill="hold">
                                          <p:stCondLst>
                                            <p:cond delay="0"/>
                                          </p:stCondLst>
                                        </p:cTn>
                                        <p:tgtEl>
                                          <p:spTgt spid="694"/>
                                        </p:tgtEl>
                                        <p:attrNameLst>
                                          <p:attrName>style.visibility</p:attrName>
                                        </p:attrNameLst>
                                      </p:cBhvr>
                                      <p:to>
                                        <p:strVal val="visible"/>
                                      </p:to>
                                    </p:set>
                                  </p:childTnLst>
                                </p:cTn>
                              </p:par>
                              <p:par>
                                <p:cTn id="149" nodeType="withEffect" fill="hold" presetClass="entr" presetID="1">
                                  <p:stCondLst>
                                    <p:cond delay="0"/>
                                  </p:stCondLst>
                                  <p:childTnLst>
                                    <p:set>
                                      <p:cBhvr>
                                        <p:cTn id="150" dur="1" fill="hold">
                                          <p:stCondLst>
                                            <p:cond delay="0"/>
                                          </p:stCondLst>
                                        </p:cTn>
                                        <p:tgtEl>
                                          <p:spTgt spid="701"/>
                                        </p:tgtEl>
                                        <p:attrNameLst>
                                          <p:attrName>style.visibility</p:attrName>
                                        </p:attrNameLst>
                                      </p:cBhvr>
                                      <p:to>
                                        <p:strVal val="visible"/>
                                      </p:to>
                                    </p:set>
                                  </p:childTnLst>
                                </p:cTn>
                              </p:par>
                              <p:par>
                                <p:cTn id="151" nodeType="withEffect" fill="hold" presetClass="entr" presetID="1">
                                  <p:stCondLst>
                                    <p:cond delay="0"/>
                                  </p:stCondLst>
                                  <p:childTnLst>
                                    <p:set>
                                      <p:cBhvr>
                                        <p:cTn id="152" dur="1" fill="hold">
                                          <p:stCondLst>
                                            <p:cond delay="0"/>
                                          </p:stCondLst>
                                        </p:cTn>
                                        <p:tgtEl>
                                          <p:spTgt spid="706"/>
                                        </p:tgtEl>
                                        <p:attrNameLst>
                                          <p:attrName>style.visibility</p:attrName>
                                        </p:attrNameLst>
                                      </p:cBhvr>
                                      <p:to>
                                        <p:strVal val="visible"/>
                                      </p:to>
                                    </p:set>
                                  </p:childTnLst>
                                </p:cTn>
                              </p:par>
                            </p:childTnLst>
                          </p:cTn>
                        </p:par>
                      </p:childTnLst>
                    </p:cTn>
                  </p:par>
                  <p:par>
                    <p:cTn id="153" fill="hold">
                      <p:stCondLst>
                        <p:cond delay="indefinite"/>
                      </p:stCondLst>
                      <p:childTnLst>
                        <p:par>
                          <p:cTn id="154" fill="hold">
                            <p:stCondLst>
                              <p:cond delay="0"/>
                            </p:stCondLst>
                            <p:childTnLst>
                              <p:par>
                                <p:cTn id="155" nodeType="clickEffect" fill="hold" presetClass="exit" presetID="1">
                                  <p:stCondLst>
                                    <p:cond delay="0"/>
                                  </p:stCondLst>
                                  <p:childTnLst>
                                    <p:set>
                                      <p:cBhvr>
                                        <p:cTn id="156" dur="1" fill="hold">
                                          <p:stCondLst>
                                            <p:cond delay="0"/>
                                          </p:stCondLst>
                                        </p:cTn>
                                        <p:tgtEl>
                                          <p:spTgt spid="694"/>
                                        </p:tgtEl>
                                        <p:attrNameLst>
                                          <p:attrName>style.visibility</p:attrName>
                                        </p:attrNameLst>
                                      </p:cBhvr>
                                      <p:to>
                                        <p:strVal val="hidden"/>
                                      </p:to>
                                    </p:set>
                                  </p:childTnLst>
                                </p:cTn>
                              </p:par>
                              <p:par>
                                <p:cTn id="157" nodeType="withEffect" fill="hold" presetClass="exit" presetID="1">
                                  <p:stCondLst>
                                    <p:cond delay="0"/>
                                  </p:stCondLst>
                                  <p:childTnLst>
                                    <p:set>
                                      <p:cBhvr>
                                        <p:cTn id="158" dur="1" fill="hold">
                                          <p:stCondLst>
                                            <p:cond delay="0"/>
                                          </p:stCondLst>
                                        </p:cTn>
                                        <p:tgtEl>
                                          <p:spTgt spid="706"/>
                                        </p:tgtEl>
                                        <p:attrNameLst>
                                          <p:attrName>style.visibility</p:attrName>
                                        </p:attrNameLst>
                                      </p:cBhvr>
                                      <p:to>
                                        <p:strVal val="hidden"/>
                                      </p:to>
                                    </p:set>
                                  </p:childTnLst>
                                </p:cTn>
                              </p:par>
                              <p:par>
                                <p:cTn id="159" nodeType="withEffect" fill="hold" presetClass="entr" presetID="1">
                                  <p:stCondLst>
                                    <p:cond delay="0"/>
                                  </p:stCondLst>
                                  <p:childTnLst>
                                    <p:set>
                                      <p:cBhvr>
                                        <p:cTn id="160" dur="1" fill="hold">
                                          <p:stCondLst>
                                            <p:cond delay="0"/>
                                          </p:stCondLst>
                                        </p:cTn>
                                        <p:tgtEl>
                                          <p:spTgt spid="696"/>
                                        </p:tgtEl>
                                        <p:attrNameLst>
                                          <p:attrName>style.visibility</p:attrName>
                                        </p:attrNameLst>
                                      </p:cBhvr>
                                      <p:to>
                                        <p:strVal val="visible"/>
                                      </p:to>
                                    </p:set>
                                  </p:childTnLst>
                                </p:cTn>
                              </p:par>
                              <p:par>
                                <p:cTn id="161" nodeType="withEffect" fill="hold" presetClass="entr" presetID="1">
                                  <p:stCondLst>
                                    <p:cond delay="0"/>
                                  </p:stCondLst>
                                  <p:childTnLst>
                                    <p:set>
                                      <p:cBhvr>
                                        <p:cTn id="162" dur="1" fill="hold">
                                          <p:stCondLst>
                                            <p:cond delay="0"/>
                                          </p:stCondLst>
                                        </p:cTn>
                                        <p:tgtEl>
                                          <p:spTgt spid="704"/>
                                        </p:tgtEl>
                                        <p:attrNameLst>
                                          <p:attrName>style.visibility</p:attrName>
                                        </p:attrNameLst>
                                      </p:cBhvr>
                                      <p:to>
                                        <p:strVal val="visible"/>
                                      </p:to>
                                    </p:set>
                                  </p:childTnLst>
                                </p:cTn>
                              </p:par>
                              <p:par>
                                <p:cTn id="163" nodeType="withEffect" fill="hold" presetClass="entr" presetID="1">
                                  <p:stCondLst>
                                    <p:cond delay="0"/>
                                  </p:stCondLst>
                                  <p:childTnLst>
                                    <p:set>
                                      <p:cBhvr>
                                        <p:cTn id="164" dur="1" fill="hold">
                                          <p:stCondLst>
                                            <p:cond delay="0"/>
                                          </p:stCondLst>
                                        </p:cTn>
                                        <p:tgtEl>
                                          <p:spTgt spid="708"/>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nodeType="clickEffect" fill="hold" presetClass="exit" presetID="1">
                                  <p:stCondLst>
                                    <p:cond delay="0"/>
                                  </p:stCondLst>
                                  <p:childTnLst>
                                    <p:set>
                                      <p:cBhvr>
                                        <p:cTn id="168" dur="1" fill="hold">
                                          <p:stCondLst>
                                            <p:cond delay="0"/>
                                          </p:stCondLst>
                                        </p:cTn>
                                        <p:tgtEl>
                                          <p:spTgt spid="696"/>
                                        </p:tgtEl>
                                        <p:attrNameLst>
                                          <p:attrName>style.visibility</p:attrName>
                                        </p:attrNameLst>
                                      </p:cBhvr>
                                      <p:to>
                                        <p:strVal val="hidden"/>
                                      </p:to>
                                    </p:set>
                                  </p:childTnLst>
                                </p:cTn>
                              </p:par>
                              <p:par>
                                <p:cTn id="169" nodeType="withEffect" fill="hold" presetClass="exit" presetID="1">
                                  <p:stCondLst>
                                    <p:cond delay="0"/>
                                  </p:stCondLst>
                                  <p:childTnLst>
                                    <p:set>
                                      <p:cBhvr>
                                        <p:cTn id="170" dur="1" fill="hold">
                                          <p:stCondLst>
                                            <p:cond delay="0"/>
                                          </p:stCondLst>
                                        </p:cTn>
                                        <p:tgtEl>
                                          <p:spTgt spid="708"/>
                                        </p:tgtEl>
                                        <p:attrNameLst>
                                          <p:attrName>style.visibility</p:attrName>
                                        </p:attrNameLst>
                                      </p:cBhvr>
                                      <p:to>
                                        <p:strVal val="hidden"/>
                                      </p:to>
                                    </p:set>
                                  </p:childTnLst>
                                </p:cTn>
                              </p:par>
                              <p:par>
                                <p:cTn id="171" nodeType="withEffect" fill="hold" presetClass="entr" presetID="1">
                                  <p:stCondLst>
                                    <p:cond delay="0"/>
                                  </p:stCondLst>
                                  <p:childTnLst>
                                    <p:set>
                                      <p:cBhvr>
                                        <p:cTn id="172" dur="1" fill="hold">
                                          <p:stCondLst>
                                            <p:cond delay="0"/>
                                          </p:stCondLst>
                                        </p:cTn>
                                        <p:tgtEl>
                                          <p:spTgt spid="702"/>
                                        </p:tgtEl>
                                        <p:attrNameLst>
                                          <p:attrName>style.visibility</p:attrName>
                                        </p:attrNameLst>
                                      </p:cBhvr>
                                      <p:to>
                                        <p:strVal val="visible"/>
                                      </p:to>
                                    </p:set>
                                  </p:childTnLst>
                                </p:cTn>
                              </p:par>
                              <p:par>
                                <p:cTn id="173" nodeType="withEffect" fill="hold" presetClass="entr" presetID="1">
                                  <p:stCondLst>
                                    <p:cond delay="0"/>
                                  </p:stCondLst>
                                  <p:childTnLst>
                                    <p:set>
                                      <p:cBhvr>
                                        <p:cTn id="174" dur="1" fill="hold">
                                          <p:stCondLst>
                                            <p:cond delay="0"/>
                                          </p:stCondLst>
                                        </p:cTn>
                                        <p:tgtEl>
                                          <p:spTgt spid="697"/>
                                        </p:tgtEl>
                                        <p:attrNameLst>
                                          <p:attrName>style.visibility</p:attrName>
                                        </p:attrNameLst>
                                      </p:cBhvr>
                                      <p:to>
                                        <p:strVal val="visible"/>
                                      </p:to>
                                    </p:set>
                                  </p:childTnLst>
                                </p:cTn>
                              </p:par>
                              <p:par>
                                <p:cTn id="175" nodeType="withEffect" fill="hold" presetClass="entr" presetID="1">
                                  <p:stCondLst>
                                    <p:cond delay="0"/>
                                  </p:stCondLst>
                                  <p:childTnLst>
                                    <p:set>
                                      <p:cBhvr>
                                        <p:cTn id="176" dur="1" fill="hold">
                                          <p:stCondLst>
                                            <p:cond delay="0"/>
                                          </p:stCondLst>
                                        </p:cTn>
                                        <p:tgtEl>
                                          <p:spTgt spid="707"/>
                                        </p:tgtEl>
                                        <p:attrNameLst>
                                          <p:attrName>style.visibility</p:attrName>
                                        </p:attrNameLst>
                                      </p:cBhvr>
                                      <p:to>
                                        <p:strVal val="visible"/>
                                      </p:to>
                                    </p:set>
                                  </p:childTnLst>
                                </p:cTn>
                              </p:par>
                            </p:childTnLst>
                          </p:cTn>
                        </p:par>
                      </p:childTnLst>
                    </p:cTn>
                  </p:par>
                  <p:par>
                    <p:cTn id="177" fill="hold">
                      <p:stCondLst>
                        <p:cond delay="indefinite"/>
                      </p:stCondLst>
                      <p:childTnLst>
                        <p:par>
                          <p:cTn id="178" fill="hold">
                            <p:stCondLst>
                              <p:cond delay="0"/>
                            </p:stCondLst>
                            <p:childTnLst>
                              <p:par>
                                <p:cTn id="179" nodeType="clickEffect" fill="hold" presetClass="exit" presetID="1">
                                  <p:stCondLst>
                                    <p:cond delay="0"/>
                                  </p:stCondLst>
                                  <p:childTnLst>
                                    <p:set>
                                      <p:cBhvr>
                                        <p:cTn id="180" dur="1" fill="hold">
                                          <p:stCondLst>
                                            <p:cond delay="0"/>
                                          </p:stCondLst>
                                        </p:cTn>
                                        <p:tgtEl>
                                          <p:spTgt spid="697"/>
                                        </p:tgtEl>
                                        <p:attrNameLst>
                                          <p:attrName>style.visibility</p:attrName>
                                        </p:attrNameLst>
                                      </p:cBhvr>
                                      <p:to>
                                        <p:strVal val="hidden"/>
                                      </p:to>
                                    </p:set>
                                  </p:childTnLst>
                                </p:cTn>
                              </p:par>
                              <p:par>
                                <p:cTn id="181" nodeType="withEffect" fill="hold" presetClass="exit" presetID="1">
                                  <p:stCondLst>
                                    <p:cond delay="0"/>
                                  </p:stCondLst>
                                  <p:childTnLst>
                                    <p:set>
                                      <p:cBhvr>
                                        <p:cTn id="182" dur="1" fill="hold">
                                          <p:stCondLst>
                                            <p:cond delay="0"/>
                                          </p:stCondLst>
                                        </p:cTn>
                                        <p:tgtEl>
                                          <p:spTgt spid="707"/>
                                        </p:tgtEl>
                                        <p:attrNameLst>
                                          <p:attrName>style.visibility</p:attrName>
                                        </p:attrNameLst>
                                      </p:cBhvr>
                                      <p:to>
                                        <p:strVal val="hidden"/>
                                      </p:to>
                                    </p:set>
                                  </p:childTnLst>
                                </p:cTn>
                              </p:par>
                              <p:par>
                                <p:cTn id="183" nodeType="withEffect" fill="hold" presetClass="entr" presetID="1">
                                  <p:stCondLst>
                                    <p:cond delay="0"/>
                                  </p:stCondLst>
                                  <p:childTnLst>
                                    <p:set>
                                      <p:cBhvr>
                                        <p:cTn id="184" dur="1" fill="hold">
                                          <p:stCondLst>
                                            <p:cond delay="0"/>
                                          </p:stCondLst>
                                        </p:cTn>
                                        <p:tgtEl>
                                          <p:spTgt spid="699"/>
                                        </p:tgtEl>
                                        <p:attrNameLst>
                                          <p:attrName>style.visibility</p:attrName>
                                        </p:attrNameLst>
                                      </p:cBhvr>
                                      <p:to>
                                        <p:strVal val="visible"/>
                                      </p:to>
                                    </p:set>
                                  </p:childTnLst>
                                </p:cTn>
                              </p:par>
                              <p:par>
                                <p:cTn id="185" nodeType="withEffect" fill="hold" presetClass="entr" presetID="1">
                                  <p:stCondLst>
                                    <p:cond delay="0"/>
                                  </p:stCondLst>
                                  <p:childTnLst>
                                    <p:set>
                                      <p:cBhvr>
                                        <p:cTn id="186" dur="1" fill="hold">
                                          <p:stCondLst>
                                            <p:cond delay="0"/>
                                          </p:stCondLst>
                                        </p:cTn>
                                        <p:tgtEl>
                                          <p:spTgt spid="695"/>
                                        </p:tgtEl>
                                        <p:attrNameLst>
                                          <p:attrName>style.visibility</p:attrName>
                                        </p:attrNameLst>
                                      </p:cBhvr>
                                      <p:to>
                                        <p:strVal val="visible"/>
                                      </p:to>
                                    </p:set>
                                  </p:childTnLst>
                                </p:cTn>
                              </p:par>
                              <p:par>
                                <p:cTn id="187" nodeType="withEffect" fill="hold" presetClass="entr" presetID="1">
                                  <p:stCondLst>
                                    <p:cond delay="0"/>
                                  </p:stCondLst>
                                  <p:childTnLst>
                                    <p:set>
                                      <p:cBhvr>
                                        <p:cTn id="188" dur="1" fill="hold">
                                          <p:stCondLst>
                                            <p:cond delay="0"/>
                                          </p:stCondLst>
                                        </p:cTn>
                                        <p:tgtEl>
                                          <p:spTgt spid="705"/>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nodeType="clickEffect" fill="hold" presetClass="exit" presetID="1">
                                  <p:stCondLst>
                                    <p:cond delay="0"/>
                                  </p:stCondLst>
                                  <p:childTnLst>
                                    <p:set>
                                      <p:cBhvr>
                                        <p:cTn id="192" dur="1" fill="hold">
                                          <p:stCondLst>
                                            <p:cond delay="0"/>
                                          </p:stCondLst>
                                        </p:cTn>
                                        <p:tgtEl>
                                          <p:spTgt spid="695"/>
                                        </p:tgtEl>
                                        <p:attrNameLst>
                                          <p:attrName>style.visibility</p:attrName>
                                        </p:attrNameLst>
                                      </p:cBhvr>
                                      <p:to>
                                        <p:strVal val="hidden"/>
                                      </p:to>
                                    </p:set>
                                  </p:childTnLst>
                                </p:cTn>
                              </p:par>
                              <p:par>
                                <p:cTn id="193" nodeType="withEffect" fill="hold" presetClass="exit" presetID="1">
                                  <p:stCondLst>
                                    <p:cond delay="0"/>
                                  </p:stCondLst>
                                  <p:childTnLst>
                                    <p:set>
                                      <p:cBhvr>
                                        <p:cTn id="194" dur="1" fill="hold">
                                          <p:stCondLst>
                                            <p:cond delay="0"/>
                                          </p:stCondLst>
                                        </p:cTn>
                                        <p:tgtEl>
                                          <p:spTgt spid="705"/>
                                        </p:tgtEl>
                                        <p:attrNameLst>
                                          <p:attrName>style.visibility</p:attrName>
                                        </p:attrNameLst>
                                      </p:cBhvr>
                                      <p:to>
                                        <p:strVal val="hidden"/>
                                      </p:to>
                                    </p:set>
                                  </p:childTnLst>
                                </p:cTn>
                              </p:par>
                              <p:par>
                                <p:cTn id="195" nodeType="withEffect" fill="hold" presetClass="entr" presetID="1">
                                  <p:stCondLst>
                                    <p:cond delay="0"/>
                                  </p:stCondLst>
                                  <p:childTnLst>
                                    <p:set>
                                      <p:cBhvr>
                                        <p:cTn id="196" dur="1" fill="hold">
                                          <p:stCondLst>
                                            <p:cond delay="0"/>
                                          </p:stCondLst>
                                        </p:cTn>
                                        <p:tgtEl>
                                          <p:spTgt spid="703"/>
                                        </p:tgtEl>
                                        <p:attrNameLst>
                                          <p:attrName>style.visibility</p:attrName>
                                        </p:attrNameLst>
                                      </p:cBhvr>
                                      <p:to>
                                        <p:strVal val="visible"/>
                                      </p:to>
                                    </p:set>
                                  </p:childTnLst>
                                </p:cTn>
                              </p:par>
                            </p:childTnLst>
                          </p:cTn>
                        </p:par>
                      </p:childTnLst>
                    </p:cTn>
                  </p:par>
                  <p:par>
                    <p:cTn id="197" fill="hold">
                      <p:stCondLst>
                        <p:cond delay="indefinite"/>
                      </p:stCondLst>
                      <p:childTnLst>
                        <p:par>
                          <p:cTn id="198" fill="hold">
                            <p:stCondLst>
                              <p:cond delay="0"/>
                            </p:stCondLst>
                            <p:childTnLst>
                              <p:par>
                                <p:cTn id="199" nodeType="clickEffect" fill="hold" presetClass="entr" presetID="1">
                                  <p:stCondLst>
                                    <p:cond delay="0"/>
                                  </p:stCondLst>
                                  <p:childTnLst>
                                    <p:set>
                                      <p:cBhvr>
                                        <p:cTn id="200" dur="1" fill="hold">
                                          <p:stCondLst>
                                            <p:cond delay="0"/>
                                          </p:stCondLst>
                                        </p:cTn>
                                        <p:tgtEl>
                                          <p:spTgt spid="71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711" name="Picture 8" descr="Afficher l'image d'origine"/>
          <p:cNvPicPr/>
          <p:nvPr/>
        </p:nvPicPr>
        <p:blipFill>
          <a:blip r:embed="rId1"/>
          <a:stretch/>
        </p:blipFill>
        <p:spPr>
          <a:xfrm>
            <a:off x="7939800" y="2808720"/>
            <a:ext cx="2117160" cy="1439640"/>
          </a:xfrm>
          <a:prstGeom prst="rect">
            <a:avLst/>
          </a:prstGeom>
          <a:ln w="0">
            <a:noFill/>
          </a:ln>
        </p:spPr>
      </p:pic>
      <p:pic>
        <p:nvPicPr>
          <p:cNvPr id="712" name="Picture 10" descr="Afficher l'image d'origine"/>
          <p:cNvPicPr/>
          <p:nvPr/>
        </p:nvPicPr>
        <p:blipFill>
          <a:blip r:embed="rId2"/>
          <a:stretch/>
        </p:blipFill>
        <p:spPr>
          <a:xfrm>
            <a:off x="8784000" y="4320360"/>
            <a:ext cx="1439640" cy="1439640"/>
          </a:xfrm>
          <a:prstGeom prst="rect">
            <a:avLst/>
          </a:prstGeom>
          <a:ln w="0">
            <a:noFill/>
          </a:ln>
        </p:spPr>
      </p:pic>
      <p:pic>
        <p:nvPicPr>
          <p:cNvPr id="713" name="Picture 14" descr="Afficher l'image d'origine"/>
          <p:cNvPicPr/>
          <p:nvPr/>
        </p:nvPicPr>
        <p:blipFill>
          <a:blip r:embed="rId3"/>
          <a:stretch/>
        </p:blipFill>
        <p:spPr>
          <a:xfrm>
            <a:off x="6200280" y="5440320"/>
            <a:ext cx="1492200" cy="857880"/>
          </a:xfrm>
          <a:prstGeom prst="rect">
            <a:avLst/>
          </a:prstGeom>
          <a:ln w="0">
            <a:noFill/>
          </a:ln>
        </p:spPr>
      </p:pic>
      <p:grpSp>
        <p:nvGrpSpPr>
          <p:cNvPr id="714" name="Groupe 13"/>
          <p:cNvGrpSpPr/>
          <p:nvPr/>
        </p:nvGrpSpPr>
        <p:grpSpPr>
          <a:xfrm>
            <a:off x="3208320" y="1753200"/>
            <a:ext cx="1451520" cy="1346760"/>
            <a:chOff x="3208320" y="1753200"/>
            <a:chExt cx="1451520" cy="1346760"/>
          </a:xfrm>
        </p:grpSpPr>
        <p:pic>
          <p:nvPicPr>
            <p:cNvPr id="715" name="Picture 18" descr="http://cache1.asset-cache.net/xc/494000889.jpg?v=2&amp;c=IWSAsset&amp;k=2&amp;d=cCS4jnNkA3MJucumy-syPJ02JVsW20A7TFlV-tjMl_47SQL7FZ2gIR7QrU8r2Yx80"/>
            <p:cNvPicPr/>
            <p:nvPr/>
          </p:nvPicPr>
          <p:blipFill>
            <a:blip r:embed="rId4"/>
            <a:stretch/>
          </p:blipFill>
          <p:spPr>
            <a:xfrm flipH="1">
              <a:off x="3208320" y="1753200"/>
              <a:ext cx="1451520" cy="1346760"/>
            </a:xfrm>
            <a:prstGeom prst="rect">
              <a:avLst/>
            </a:prstGeom>
            <a:ln w="0">
              <a:noFill/>
            </a:ln>
          </p:spPr>
        </p:pic>
        <p:sp>
          <p:nvSpPr>
            <p:cNvPr id="716" name="Rectangle 12"/>
            <p:cNvSpPr/>
            <p:nvPr/>
          </p:nvSpPr>
          <p:spPr>
            <a:xfrm>
              <a:off x="3555000" y="2306160"/>
              <a:ext cx="791640" cy="240480"/>
            </a:xfrm>
            <a:prstGeom prst="rect">
              <a:avLst/>
            </a:prstGeom>
            <a:solidFill>
              <a:srgbClr val="ffffff"/>
            </a:solidFill>
            <a:ln w="9360">
              <a:noFill/>
            </a:ln>
          </p:spPr>
          <p:style>
            <a:lnRef idx="0"/>
            <a:fillRef idx="0"/>
            <a:effectRef idx="0"/>
            <a:fontRef idx="minor"/>
          </p:style>
          <p:txBody>
            <a:bodyPr anchor="t">
              <a:noAutofit/>
            </a:bodyPr>
            <a:p>
              <a:endParaRPr b="0" lang="fr-FR" sz="1800" spc="-1" strike="noStrike">
                <a:solidFill>
                  <a:srgbClr val="000000"/>
                </a:solidFill>
                <a:latin typeface="Arial"/>
              </a:endParaRPr>
            </a:p>
          </p:txBody>
        </p:sp>
      </p:grpSp>
      <p:pic>
        <p:nvPicPr>
          <p:cNvPr id="717" name="Picture 20" descr="Afficher l'image d'origine"/>
          <p:cNvPicPr/>
          <p:nvPr/>
        </p:nvPicPr>
        <p:blipFill>
          <a:blip r:embed="rId5"/>
          <a:stretch/>
        </p:blipFill>
        <p:spPr>
          <a:xfrm>
            <a:off x="812880" y="4510440"/>
            <a:ext cx="1094040" cy="668160"/>
          </a:xfrm>
          <a:prstGeom prst="rect">
            <a:avLst/>
          </a:prstGeom>
          <a:ln w="0">
            <a:noFill/>
          </a:ln>
        </p:spPr>
      </p:pic>
      <p:pic>
        <p:nvPicPr>
          <p:cNvPr id="718" name="Picture 22" descr="Afficher l'image d'origine"/>
          <p:cNvPicPr/>
          <p:nvPr/>
        </p:nvPicPr>
        <p:blipFill>
          <a:blip r:embed="rId6"/>
          <a:stretch/>
        </p:blipFill>
        <p:spPr>
          <a:xfrm rot="11670000">
            <a:off x="1855800" y="4612320"/>
            <a:ext cx="1175760" cy="1175760"/>
          </a:xfrm>
          <a:prstGeom prst="rect">
            <a:avLst/>
          </a:prstGeom>
          <a:ln w="0">
            <a:noFill/>
          </a:ln>
        </p:spPr>
      </p:pic>
      <p:pic>
        <p:nvPicPr>
          <p:cNvPr id="719" name="Picture 24" descr="Afficher l'image d'origine"/>
          <p:cNvPicPr/>
          <p:nvPr/>
        </p:nvPicPr>
        <p:blipFill>
          <a:blip r:embed="rId7"/>
          <a:stretch/>
        </p:blipFill>
        <p:spPr>
          <a:xfrm>
            <a:off x="6332760" y="1242720"/>
            <a:ext cx="1565640" cy="1565640"/>
          </a:xfrm>
          <a:prstGeom prst="rect">
            <a:avLst/>
          </a:prstGeom>
          <a:ln w="0">
            <a:noFill/>
          </a:ln>
        </p:spPr>
      </p:pic>
      <p:sp>
        <p:nvSpPr>
          <p:cNvPr id="720" name="PlaceHolder 1"/>
          <p:cNvSpPr>
            <a:spLocks noGrp="1"/>
          </p:cNvSpPr>
          <p:nvPr>
            <p:ph type="title"/>
          </p:nvPr>
        </p:nvSpPr>
        <p:spPr>
          <a:xfrm>
            <a:off x="683280" y="315000"/>
            <a:ext cx="9252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La fonction d’un produit, d’un service ou d’un système</a:t>
            </a:r>
            <a:endParaRPr b="0" lang="en-US" sz="2800" spc="-1" strike="noStrike">
              <a:solidFill>
                <a:srgbClr val="000000"/>
              </a:solidFill>
              <a:latin typeface="Calibri"/>
            </a:endParaRPr>
          </a:p>
        </p:txBody>
      </p:sp>
      <p:grpSp>
        <p:nvGrpSpPr>
          <p:cNvPr id="721" name="Groupe 28"/>
          <p:cNvGrpSpPr/>
          <p:nvPr/>
        </p:nvGrpSpPr>
        <p:grpSpPr>
          <a:xfrm>
            <a:off x="3194280" y="5191200"/>
            <a:ext cx="2631240" cy="1113120"/>
            <a:chOff x="3194280" y="5191200"/>
            <a:chExt cx="2631240" cy="1113120"/>
          </a:xfrm>
        </p:grpSpPr>
        <p:sp>
          <p:nvSpPr>
            <p:cNvPr id="722" name="Ellipse 29"/>
            <p:cNvSpPr/>
            <p:nvPr/>
          </p:nvSpPr>
          <p:spPr>
            <a:xfrm flipH="1">
              <a:off x="3521160" y="5887440"/>
              <a:ext cx="412560" cy="412560"/>
            </a:xfrm>
            <a:prstGeom prst="ellipse">
              <a:avLst/>
            </a:prstGeom>
            <a:solidFill>
              <a:srgbClr val="ffffff"/>
            </a:solidFill>
            <a:ln w="38160">
              <a:solidFill>
                <a:srgbClr val="0d0d0d"/>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723" name="Ellipse 30"/>
            <p:cNvSpPr/>
            <p:nvPr/>
          </p:nvSpPr>
          <p:spPr>
            <a:xfrm flipH="1">
              <a:off x="3548880" y="5938560"/>
              <a:ext cx="309240" cy="309240"/>
            </a:xfrm>
            <a:prstGeom prst="ellipse">
              <a:avLst/>
            </a:prstGeom>
            <a:solidFill>
              <a:srgbClr val="ffffff"/>
            </a:solidFill>
            <a:ln w="38160">
              <a:solidFill>
                <a:srgbClr val="0d0d0d"/>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724" name="Ellipse 31"/>
            <p:cNvSpPr/>
            <p:nvPr/>
          </p:nvSpPr>
          <p:spPr>
            <a:xfrm flipH="1">
              <a:off x="3694320" y="6057360"/>
              <a:ext cx="68400" cy="68400"/>
            </a:xfrm>
            <a:prstGeom prst="ellipse">
              <a:avLst/>
            </a:prstGeom>
            <a:solidFill>
              <a:srgbClr val="ffa300">
                <a:alpha val="70000"/>
              </a:srgbClr>
            </a:solidFill>
            <a:ln w="38160">
              <a:solidFill>
                <a:srgbClr val="0d0d0d"/>
              </a:solidFill>
              <a:miter/>
            </a:ln>
          </p:spPr>
          <p:style>
            <a:lnRef idx="0"/>
            <a:fillRef idx="0"/>
            <a:effectRef idx="0"/>
            <a:fontRef idx="minor"/>
          </p:style>
          <p:txBody>
            <a:bodyPr lIns="90000" rIns="90000" tIns="3960" bIns="3960" anchor="ctr">
              <a:noAutofit/>
            </a:bodyPr>
            <a:p>
              <a:endParaRPr b="0" lang="fr-FR" sz="1800" spc="-1" strike="noStrike">
                <a:solidFill>
                  <a:srgbClr val="000000"/>
                </a:solidFill>
                <a:latin typeface="Arial"/>
              </a:endParaRPr>
            </a:p>
          </p:txBody>
        </p:sp>
        <p:sp>
          <p:nvSpPr>
            <p:cNvPr id="725" name="Connecteur droit 32"/>
            <p:cNvSpPr/>
            <p:nvPr/>
          </p:nvSpPr>
          <p:spPr>
            <a:xfrm flipH="1" flipV="1">
              <a:off x="4993560" y="6063840"/>
              <a:ext cx="689400" cy="34200"/>
            </a:xfrm>
            <a:prstGeom prst="line">
              <a:avLst/>
            </a:prstGeom>
            <a:ln w="38160">
              <a:solidFill>
                <a:srgbClr val="0d0d0d"/>
              </a:solidFill>
              <a:miter/>
            </a:ln>
          </p:spPr>
          <p:style>
            <a:lnRef idx="0"/>
            <a:fillRef idx="0"/>
            <a:effectRef idx="0"/>
            <a:fontRef idx="minor"/>
          </p:style>
          <p:txBody>
            <a:bodyPr lIns="90000" rIns="90000" tIns="-10800" bIns="-10800" anchor="t" anchorCtr="1">
              <a:noAutofit/>
            </a:bodyPr>
            <a:p>
              <a:endParaRPr b="0" lang="fr-FR" sz="1800" spc="-1" strike="noStrike">
                <a:solidFill>
                  <a:srgbClr val="ffffff"/>
                </a:solidFill>
                <a:latin typeface="Arial"/>
              </a:endParaRPr>
            </a:p>
          </p:txBody>
        </p:sp>
        <p:grpSp>
          <p:nvGrpSpPr>
            <p:cNvPr id="726" name="Groupe 33"/>
            <p:cNvGrpSpPr/>
            <p:nvPr/>
          </p:nvGrpSpPr>
          <p:grpSpPr>
            <a:xfrm>
              <a:off x="5174280" y="5891760"/>
              <a:ext cx="412560" cy="412560"/>
              <a:chOff x="5174280" y="5891760"/>
              <a:chExt cx="412560" cy="412560"/>
            </a:xfrm>
          </p:grpSpPr>
          <p:sp>
            <p:nvSpPr>
              <p:cNvPr id="727" name="Ellipse 36"/>
              <p:cNvSpPr/>
              <p:nvPr/>
            </p:nvSpPr>
            <p:spPr>
              <a:xfrm flipH="1">
                <a:off x="5174280" y="5891760"/>
                <a:ext cx="412560" cy="412560"/>
              </a:xfrm>
              <a:prstGeom prst="ellipse">
                <a:avLst/>
              </a:prstGeom>
              <a:solidFill>
                <a:srgbClr val="ffffff"/>
              </a:solidFill>
              <a:ln w="38160">
                <a:solidFill>
                  <a:srgbClr val="0d0d0d"/>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728" name="Ellipse 37"/>
              <p:cNvSpPr/>
              <p:nvPr/>
            </p:nvSpPr>
            <p:spPr>
              <a:xfrm flipH="1">
                <a:off x="5200560" y="5944680"/>
                <a:ext cx="309240" cy="309240"/>
              </a:xfrm>
              <a:prstGeom prst="ellipse">
                <a:avLst/>
              </a:prstGeom>
              <a:solidFill>
                <a:srgbClr val="ffffff"/>
              </a:solidFill>
              <a:ln w="38160">
                <a:solidFill>
                  <a:srgbClr val="0d0d0d"/>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729" name="Ellipse 38"/>
              <p:cNvSpPr/>
              <p:nvPr/>
            </p:nvSpPr>
            <p:spPr>
              <a:xfrm flipH="1">
                <a:off x="5346000" y="6063840"/>
                <a:ext cx="68400" cy="68400"/>
              </a:xfrm>
              <a:prstGeom prst="ellipse">
                <a:avLst/>
              </a:prstGeom>
              <a:solidFill>
                <a:srgbClr val="ffa300">
                  <a:alpha val="70000"/>
                </a:srgbClr>
              </a:solidFill>
              <a:ln w="38160">
                <a:solidFill>
                  <a:srgbClr val="0d0d0d"/>
                </a:solidFill>
                <a:miter/>
              </a:ln>
            </p:spPr>
            <p:style>
              <a:lnRef idx="0"/>
              <a:fillRef idx="0"/>
              <a:effectRef idx="0"/>
              <a:fontRef idx="minor"/>
            </p:style>
            <p:txBody>
              <a:bodyPr lIns="90000" rIns="90000" tIns="3960" bIns="3960" anchor="ctr">
                <a:noAutofit/>
              </a:bodyPr>
              <a:p>
                <a:endParaRPr b="0" lang="fr-FR" sz="1800" spc="-1" strike="noStrike">
                  <a:solidFill>
                    <a:srgbClr val="000000"/>
                  </a:solidFill>
                  <a:latin typeface="Arial"/>
                </a:endParaRPr>
              </a:p>
            </p:txBody>
          </p:sp>
        </p:grpSp>
        <p:sp>
          <p:nvSpPr>
            <p:cNvPr id="730" name="Forme libre 34"/>
            <p:cNvSpPr/>
            <p:nvPr/>
          </p:nvSpPr>
          <p:spPr>
            <a:xfrm flipH="1">
              <a:off x="4991400" y="5957640"/>
              <a:ext cx="148320" cy="254160"/>
            </a:xfrm>
            <a:custGeom>
              <a:avLst/>
              <a:gdLst>
                <a:gd name="textAreaLeft" fmla="*/ 360 w 148320"/>
                <a:gd name="textAreaRight" fmla="*/ 149040 w 148320"/>
                <a:gd name="textAreaTop" fmla="*/ 0 h 254160"/>
                <a:gd name="textAreaBottom" fmla="*/ 254520 h 254160"/>
              </a:gdLst>
              <a:ahLst/>
              <a:rect l="textAreaLeft" t="textAreaTop" r="textAreaRight" b="textAreaBottom"/>
              <a:pathLst>
                <a:path w="310896" h="532976">
                  <a:moveTo>
                    <a:pt x="0" y="4922"/>
                  </a:moveTo>
                  <a:cubicBezTo>
                    <a:pt x="16679" y="192459"/>
                    <a:pt x="27432" y="332582"/>
                    <a:pt x="36068" y="435198"/>
                  </a:cubicBezTo>
                  <a:cubicBezTo>
                    <a:pt x="72644" y="547974"/>
                    <a:pt x="266192" y="554578"/>
                    <a:pt x="310896" y="498698"/>
                  </a:cubicBezTo>
                  <a:cubicBezTo>
                    <a:pt x="307340" y="409798"/>
                    <a:pt x="310388" y="337154"/>
                    <a:pt x="291592" y="226918"/>
                  </a:cubicBezTo>
                  <a:cubicBezTo>
                    <a:pt x="275246" y="131052"/>
                    <a:pt x="46821" y="-30215"/>
                    <a:pt x="0" y="4922"/>
                  </a:cubicBezTo>
                  <a:close/>
                </a:path>
              </a:pathLst>
            </a:custGeom>
            <a:solidFill>
              <a:srgbClr val="ffffff"/>
            </a:solidFill>
            <a:ln w="38160">
              <a:solidFill>
                <a:srgbClr val="0d0d0d"/>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731" name="Forme libre 35"/>
            <p:cNvSpPr/>
            <p:nvPr/>
          </p:nvSpPr>
          <p:spPr>
            <a:xfrm flipH="1">
              <a:off x="3193920" y="5191200"/>
              <a:ext cx="2631240" cy="907560"/>
            </a:xfrm>
            <a:custGeom>
              <a:avLst/>
              <a:gdLst>
                <a:gd name="textAreaLeft" fmla="*/ -360 w 2631240"/>
                <a:gd name="textAreaRight" fmla="*/ 2631240 w 2631240"/>
                <a:gd name="textAreaTop" fmla="*/ 0 h 907560"/>
                <a:gd name="textAreaBottom" fmla="*/ 907920 h 907560"/>
              </a:gdLst>
              <a:ahLst/>
              <a:rect l="textAreaLeft" t="textAreaTop" r="textAreaRight" b="textAreaBottom"/>
              <a:pathLst>
                <a:path w="5508556" h="1900353">
                  <a:moveTo>
                    <a:pt x="5387" y="1896679"/>
                  </a:moveTo>
                  <a:cubicBezTo>
                    <a:pt x="3442" y="1843781"/>
                    <a:pt x="-4380" y="1826278"/>
                    <a:pt x="3337" y="1804081"/>
                  </a:cubicBezTo>
                  <a:cubicBezTo>
                    <a:pt x="11054" y="1781884"/>
                    <a:pt x="40770" y="1804667"/>
                    <a:pt x="51686" y="1763497"/>
                  </a:cubicBezTo>
                  <a:cubicBezTo>
                    <a:pt x="62602" y="1722327"/>
                    <a:pt x="54399" y="1599181"/>
                    <a:pt x="68831" y="1557058"/>
                  </a:cubicBezTo>
                  <a:cubicBezTo>
                    <a:pt x="83263" y="1514935"/>
                    <a:pt x="111212" y="1535611"/>
                    <a:pt x="138279" y="1510759"/>
                  </a:cubicBezTo>
                  <a:cubicBezTo>
                    <a:pt x="167251" y="1394467"/>
                    <a:pt x="108030" y="1053945"/>
                    <a:pt x="631283" y="893597"/>
                  </a:cubicBezTo>
                  <a:cubicBezTo>
                    <a:pt x="1154536" y="733249"/>
                    <a:pt x="1780945" y="817513"/>
                    <a:pt x="1851332" y="804704"/>
                  </a:cubicBezTo>
                  <a:cubicBezTo>
                    <a:pt x="1921719" y="791895"/>
                    <a:pt x="2277666" y="252977"/>
                    <a:pt x="2406917" y="121797"/>
                  </a:cubicBezTo>
                  <a:cubicBezTo>
                    <a:pt x="2536168" y="-9383"/>
                    <a:pt x="2350973" y="34987"/>
                    <a:pt x="2626836" y="17625"/>
                  </a:cubicBezTo>
                  <a:cubicBezTo>
                    <a:pt x="2902699" y="263"/>
                    <a:pt x="3751510" y="-11312"/>
                    <a:pt x="4062097" y="17625"/>
                  </a:cubicBezTo>
                  <a:cubicBezTo>
                    <a:pt x="4372684" y="46562"/>
                    <a:pt x="4276229" y="-36390"/>
                    <a:pt x="4490360" y="191245"/>
                  </a:cubicBezTo>
                  <a:cubicBezTo>
                    <a:pt x="4704491" y="418880"/>
                    <a:pt x="5240061" y="1154677"/>
                    <a:pt x="5346886" y="1383438"/>
                  </a:cubicBezTo>
                  <a:cubicBezTo>
                    <a:pt x="5396561" y="1375979"/>
                    <a:pt x="5387044" y="1381935"/>
                    <a:pt x="5428488" y="1380930"/>
                  </a:cubicBezTo>
                  <a:cubicBezTo>
                    <a:pt x="5430035" y="1419320"/>
                    <a:pt x="5422805" y="1479572"/>
                    <a:pt x="5435529" y="1503139"/>
                  </a:cubicBezTo>
                  <a:cubicBezTo>
                    <a:pt x="5467303" y="1505751"/>
                    <a:pt x="5494528" y="1499844"/>
                    <a:pt x="5504833" y="1522334"/>
                  </a:cubicBezTo>
                  <a:cubicBezTo>
                    <a:pt x="5515138" y="1544824"/>
                    <a:pt x="5501191" y="1582257"/>
                    <a:pt x="5497357" y="1638081"/>
                  </a:cubicBezTo>
                  <a:cubicBezTo>
                    <a:pt x="4878843" y="1688825"/>
                    <a:pt x="1836016" y="1823914"/>
                    <a:pt x="1793748" y="1826796"/>
                  </a:cubicBezTo>
                  <a:cubicBezTo>
                    <a:pt x="1751480" y="1829678"/>
                    <a:pt x="1584817" y="1699222"/>
                    <a:pt x="1483281" y="1609651"/>
                  </a:cubicBezTo>
                  <a:cubicBezTo>
                    <a:pt x="1381745" y="1520080"/>
                    <a:pt x="1303379" y="1346242"/>
                    <a:pt x="1184534" y="1289369"/>
                  </a:cubicBezTo>
                  <a:cubicBezTo>
                    <a:pt x="1065689" y="1232496"/>
                    <a:pt x="930204" y="1198628"/>
                    <a:pt x="735918" y="1348424"/>
                  </a:cubicBezTo>
                  <a:cubicBezTo>
                    <a:pt x="585447" y="1444880"/>
                    <a:pt x="471409" y="1805303"/>
                    <a:pt x="350289" y="1898584"/>
                  </a:cubicBezTo>
                  <a:cubicBezTo>
                    <a:pt x="221549" y="1904235"/>
                    <a:pt x="110202" y="1894332"/>
                    <a:pt x="5387" y="1896679"/>
                  </a:cubicBezTo>
                  <a:close/>
                </a:path>
              </a:pathLst>
            </a:custGeom>
            <a:solidFill>
              <a:srgbClr val="ffffff"/>
            </a:solidFill>
            <a:ln w="38160">
              <a:solidFill>
                <a:srgbClr val="0d0d0d"/>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grpSp>
      <p:pic>
        <p:nvPicPr>
          <p:cNvPr id="732" name="Image 39" descr=""/>
          <p:cNvPicPr/>
          <p:nvPr/>
        </p:nvPicPr>
        <p:blipFill>
          <a:blip r:embed="rId8"/>
          <a:stretch/>
        </p:blipFill>
        <p:spPr>
          <a:xfrm>
            <a:off x="10647720" y="69840"/>
            <a:ext cx="1449000" cy="1079640"/>
          </a:xfrm>
          <a:prstGeom prst="rect">
            <a:avLst/>
          </a:prstGeom>
          <a:ln w="0">
            <a:noFill/>
          </a:ln>
        </p:spPr>
      </p:pic>
      <p:pic>
        <p:nvPicPr>
          <p:cNvPr id="733" name="Image 63" descr=""/>
          <p:cNvPicPr/>
          <p:nvPr/>
        </p:nvPicPr>
        <p:blipFill>
          <a:blip r:embed="rId9"/>
          <a:stretch/>
        </p:blipFill>
        <p:spPr>
          <a:xfrm>
            <a:off x="10409040" y="1261440"/>
            <a:ext cx="1782720" cy="1427400"/>
          </a:xfrm>
          <a:prstGeom prst="rect">
            <a:avLst/>
          </a:prstGeom>
          <a:ln w="0">
            <a:noFill/>
          </a:ln>
        </p:spPr>
      </p:pic>
      <p:sp>
        <p:nvSpPr>
          <p:cNvPr id="734" name="Rectangle 3"/>
          <p:cNvSpPr/>
          <p:nvPr/>
        </p:nvSpPr>
        <p:spPr>
          <a:xfrm rot="20151000">
            <a:off x="1676520" y="4248720"/>
            <a:ext cx="781560" cy="503280"/>
          </a:xfrm>
          <a:prstGeom prst="rect">
            <a:avLst/>
          </a:prstGeom>
          <a:solidFill>
            <a:srgbClr val="000000"/>
          </a:solidFill>
          <a:ln w="12600">
            <a:noFill/>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pic>
        <p:nvPicPr>
          <p:cNvPr id="735" name="" descr=""/>
          <p:cNvPicPr/>
          <p:nvPr/>
        </p:nvPicPr>
        <p:blipFill>
          <a:blip r:embed="rId10"/>
          <a:stretch/>
        </p:blipFill>
        <p:spPr>
          <a:xfrm>
            <a:off x="821880" y="1944000"/>
            <a:ext cx="1266120" cy="2016000"/>
          </a:xfrm>
          <a:prstGeom prst="rect">
            <a:avLst/>
          </a:prstGeom>
          <a:ln w="0">
            <a:noFill/>
          </a:ln>
        </p:spPr>
      </p:pic>
      <p:pic>
        <p:nvPicPr>
          <p:cNvPr id="736" name="" descr=""/>
          <p:cNvPicPr/>
          <p:nvPr/>
        </p:nvPicPr>
        <p:blipFill>
          <a:blip r:embed="rId11"/>
          <a:stretch/>
        </p:blipFill>
        <p:spPr>
          <a:xfrm>
            <a:off x="10104480" y="3240000"/>
            <a:ext cx="1991520" cy="1991520"/>
          </a:xfrm>
          <a:prstGeom prst="rect">
            <a:avLst/>
          </a:prstGeom>
          <a:ln w="0">
            <a:noFill/>
          </a:ln>
        </p:spPr>
      </p:pic>
      <p:grpSp>
        <p:nvGrpSpPr>
          <p:cNvPr id="737" name=""/>
          <p:cNvGrpSpPr/>
          <p:nvPr/>
        </p:nvGrpSpPr>
        <p:grpSpPr>
          <a:xfrm>
            <a:off x="5400000" y="3227400"/>
            <a:ext cx="1656360" cy="1600200"/>
            <a:chOff x="5400000" y="3227400"/>
            <a:chExt cx="1656360" cy="1600200"/>
          </a:xfrm>
        </p:grpSpPr>
        <p:sp>
          <p:nvSpPr>
            <p:cNvPr id="738" name=""/>
            <p:cNvSpPr/>
            <p:nvPr/>
          </p:nvSpPr>
          <p:spPr>
            <a:xfrm>
              <a:off x="5472000" y="3227400"/>
              <a:ext cx="1584360" cy="1596600"/>
            </a:xfrm>
            <a:custGeom>
              <a:avLst/>
              <a:gdLst/>
              <a:ahLst/>
              <a:rect l="0" t="0" r="r" b="b"/>
              <a:pathLst>
                <a:path fill="none" w="4401" h="4435">
                  <a:moveTo>
                    <a:pt x="0" y="4435"/>
                  </a:moveTo>
                  <a:cubicBezTo>
                    <a:pt x="0" y="3235"/>
                    <a:pt x="200" y="-165"/>
                    <a:pt x="1000" y="628"/>
                  </a:cubicBezTo>
                  <a:cubicBezTo>
                    <a:pt x="1800" y="1421"/>
                    <a:pt x="1400" y="2435"/>
                    <a:pt x="1800" y="2635"/>
                  </a:cubicBezTo>
                  <a:cubicBezTo>
                    <a:pt x="2200" y="2835"/>
                    <a:pt x="2200" y="-365"/>
                    <a:pt x="2800" y="35"/>
                  </a:cubicBezTo>
                  <a:cubicBezTo>
                    <a:pt x="3400" y="435"/>
                    <a:pt x="2800" y="2101"/>
                    <a:pt x="3400" y="2235"/>
                  </a:cubicBezTo>
                  <a:cubicBezTo>
                    <a:pt x="4000" y="2369"/>
                    <a:pt x="3740" y="833"/>
                    <a:pt x="4000" y="1035"/>
                  </a:cubicBezTo>
                  <a:cubicBezTo>
                    <a:pt x="4260" y="1237"/>
                    <a:pt x="4414" y="2235"/>
                    <a:pt x="4400" y="1435"/>
                  </a:cubicBezTo>
                </a:path>
              </a:pathLst>
            </a:custGeom>
            <a:ln w="19080">
              <a:solidFill>
                <a:srgbClr val="cccccc"/>
              </a:solidFill>
              <a:round/>
            </a:ln>
          </p:spPr>
          <p:txBody>
            <a:bodyPr lIns="99360" rIns="99360" tIns="54360" bIns="54360" anchor="ctr">
              <a:noAutofit/>
            </a:bodyPr>
            <a:p>
              <a:endParaRPr b="0" lang="fr-FR" sz="1800" spc="-1" strike="noStrike">
                <a:solidFill>
                  <a:srgbClr val="000000"/>
                </a:solidFill>
                <a:latin typeface="Arial"/>
              </a:endParaRPr>
            </a:p>
          </p:txBody>
        </p:sp>
        <p:grpSp>
          <p:nvGrpSpPr>
            <p:cNvPr id="739" name=""/>
            <p:cNvGrpSpPr/>
            <p:nvPr/>
          </p:nvGrpSpPr>
          <p:grpSpPr>
            <a:xfrm>
              <a:off x="5400000" y="4316400"/>
              <a:ext cx="169920" cy="511200"/>
              <a:chOff x="5400000" y="4316400"/>
              <a:chExt cx="169920" cy="511200"/>
            </a:xfrm>
          </p:grpSpPr>
          <p:sp>
            <p:nvSpPr>
              <p:cNvPr id="740" name=""/>
              <p:cNvSpPr/>
              <p:nvPr/>
            </p:nvSpPr>
            <p:spPr>
              <a:xfrm>
                <a:off x="5426280" y="4316400"/>
                <a:ext cx="143640" cy="7560"/>
              </a:xfrm>
              <a:prstGeom prst="line">
                <a:avLst/>
              </a:prstGeom>
              <a:ln cap="rnd" w="29160">
                <a:solidFill>
                  <a:srgbClr val="999999"/>
                </a:solidFill>
                <a:miter/>
              </a:ln>
            </p:spPr>
            <p:style>
              <a:lnRef idx="0"/>
              <a:fillRef idx="0"/>
              <a:effectRef idx="0"/>
              <a:fontRef idx="minor"/>
            </p:style>
            <p:txBody>
              <a:bodyPr lIns="104400" rIns="104400" tIns="-51840" bIns="-51840" anchor="ctr">
                <a:noAutofit/>
              </a:bodyPr>
              <a:p>
                <a:endParaRPr b="0" lang="fr-FR" sz="1800" spc="-1" strike="noStrike">
                  <a:solidFill>
                    <a:srgbClr val="000000"/>
                  </a:solidFill>
                  <a:latin typeface="Arial"/>
                </a:endParaRPr>
              </a:p>
            </p:txBody>
          </p:sp>
          <p:sp>
            <p:nvSpPr>
              <p:cNvPr id="741" name=""/>
              <p:cNvSpPr/>
              <p:nvPr/>
            </p:nvSpPr>
            <p:spPr>
              <a:xfrm>
                <a:off x="5460480" y="435456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42" name=""/>
              <p:cNvSpPr/>
              <p:nvPr/>
            </p:nvSpPr>
            <p:spPr>
              <a:xfrm>
                <a:off x="5458320" y="439020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43" name=""/>
              <p:cNvSpPr/>
              <p:nvPr/>
            </p:nvSpPr>
            <p:spPr>
              <a:xfrm>
                <a:off x="5456520" y="442620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44" name=""/>
              <p:cNvSpPr/>
              <p:nvPr/>
            </p:nvSpPr>
            <p:spPr>
              <a:xfrm>
                <a:off x="5454720" y="446220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45" name=""/>
              <p:cNvSpPr/>
              <p:nvPr/>
            </p:nvSpPr>
            <p:spPr>
              <a:xfrm>
                <a:off x="5452920" y="449820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46" name=""/>
              <p:cNvSpPr/>
              <p:nvPr/>
            </p:nvSpPr>
            <p:spPr>
              <a:xfrm>
                <a:off x="5450760" y="453420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47" name=""/>
              <p:cNvSpPr/>
              <p:nvPr/>
            </p:nvSpPr>
            <p:spPr>
              <a:xfrm>
                <a:off x="5448960" y="457020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48" name=""/>
              <p:cNvSpPr/>
              <p:nvPr/>
            </p:nvSpPr>
            <p:spPr>
              <a:xfrm>
                <a:off x="5447160" y="460620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49" name=""/>
              <p:cNvSpPr/>
              <p:nvPr/>
            </p:nvSpPr>
            <p:spPr>
              <a:xfrm>
                <a:off x="5445360" y="464184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50" name=""/>
              <p:cNvSpPr/>
              <p:nvPr/>
            </p:nvSpPr>
            <p:spPr>
              <a:xfrm>
                <a:off x="5443200" y="467784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51" name=""/>
              <p:cNvSpPr/>
              <p:nvPr/>
            </p:nvSpPr>
            <p:spPr>
              <a:xfrm>
                <a:off x="5441400" y="471384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52" name=""/>
              <p:cNvSpPr/>
              <p:nvPr/>
            </p:nvSpPr>
            <p:spPr>
              <a:xfrm>
                <a:off x="5439600" y="4749840"/>
                <a:ext cx="72000" cy="3600"/>
              </a:xfrm>
              <a:prstGeom prst="line">
                <a:avLst/>
              </a:prstGeom>
              <a:ln cap="rnd" w="29160">
                <a:solidFill>
                  <a:srgbClr val="999999"/>
                </a:solidFill>
                <a:miter/>
              </a:ln>
            </p:spPr>
            <p:style>
              <a:lnRef idx="0"/>
              <a:fillRef idx="0"/>
              <a:effectRef idx="0"/>
              <a:fontRef idx="minor"/>
            </p:style>
            <p:txBody>
              <a:bodyPr lIns="104400" rIns="104400" tIns="-55800" bIns="-55800" anchor="ctr">
                <a:noAutofit/>
              </a:bodyPr>
              <a:p>
                <a:endParaRPr b="0" lang="fr-FR" sz="1800" spc="-1" strike="noStrike">
                  <a:solidFill>
                    <a:srgbClr val="000000"/>
                  </a:solidFill>
                  <a:latin typeface="Arial"/>
                </a:endParaRPr>
              </a:p>
            </p:txBody>
          </p:sp>
          <p:sp>
            <p:nvSpPr>
              <p:cNvPr id="753" name=""/>
              <p:cNvSpPr/>
              <p:nvPr/>
            </p:nvSpPr>
            <p:spPr>
              <a:xfrm>
                <a:off x="5419800" y="4784760"/>
                <a:ext cx="108000" cy="5760"/>
              </a:xfrm>
              <a:prstGeom prst="line">
                <a:avLst/>
              </a:prstGeom>
              <a:ln cap="rnd" w="29160">
                <a:solidFill>
                  <a:srgbClr val="999999"/>
                </a:solidFill>
                <a:miter/>
              </a:ln>
            </p:spPr>
            <p:style>
              <a:lnRef idx="0"/>
              <a:fillRef idx="0"/>
              <a:effectRef idx="0"/>
              <a:fontRef idx="minor"/>
            </p:style>
            <p:txBody>
              <a:bodyPr lIns="104400" rIns="104400" tIns="-53640" bIns="-53640" anchor="ctr">
                <a:noAutofit/>
              </a:bodyPr>
              <a:p>
                <a:endParaRPr b="0" lang="fr-FR" sz="1800" spc="-1" strike="noStrike">
                  <a:solidFill>
                    <a:srgbClr val="000000"/>
                  </a:solidFill>
                  <a:latin typeface="Arial"/>
                </a:endParaRPr>
              </a:p>
            </p:txBody>
          </p:sp>
          <p:sp>
            <p:nvSpPr>
              <p:cNvPr id="754" name=""/>
              <p:cNvSpPr/>
              <p:nvPr/>
            </p:nvSpPr>
            <p:spPr>
              <a:xfrm>
                <a:off x="5400000" y="4820040"/>
                <a:ext cx="143640" cy="7560"/>
              </a:xfrm>
              <a:prstGeom prst="line">
                <a:avLst/>
              </a:prstGeom>
              <a:ln cap="rnd" w="29160">
                <a:solidFill>
                  <a:srgbClr val="999999"/>
                </a:solidFill>
                <a:miter/>
              </a:ln>
            </p:spPr>
            <p:style>
              <a:lnRef idx="0"/>
              <a:fillRef idx="0"/>
              <a:effectRef idx="0"/>
              <a:fontRef idx="minor"/>
            </p:style>
            <p:txBody>
              <a:bodyPr lIns="104400" rIns="104400" tIns="-51840" bIns="-51840" anchor="ctr">
                <a:noAutofit/>
              </a:bodyPr>
              <a:p>
                <a:endParaRPr b="0" lang="fr-FR" sz="1800" spc="-1" strike="noStrike">
                  <a:solidFill>
                    <a:srgbClr val="000000"/>
                  </a:solidFill>
                  <a:latin typeface="Arial"/>
                </a:endParaRPr>
              </a:p>
            </p:txBody>
          </p:sp>
        </p:grpSp>
      </p:grpSp>
    </p:spTree>
  </p:cSld>
  <mc:AlternateContent>
    <mc:Choice Requires="p14">
      <p:transition spd="slow" p14:dur="2000"/>
    </mc:Choice>
    <mc:Fallback>
      <p:transition spd="slow"/>
    </mc:Fallback>
  </mc:AlternateContent>
  <p:timing>
    <p:tnLst>
      <p:par>
        <p:cTn id="201" dur="indefinite" restart="never" nodeType="tmRoot">
          <p:childTnLst>
            <p:seq>
              <p:cTn id="202" dur="indefinite" nodeType="mainSeq">
                <p:childTnLst>
                  <p:par>
                    <p:cTn id="203" fill="hold">
                      <p:stCondLst>
                        <p:cond delay="indefinite"/>
                      </p:stCondLst>
                      <p:childTnLst>
                        <p:par>
                          <p:cTn id="204" fill="hold">
                            <p:stCondLst>
                              <p:cond delay="0"/>
                            </p:stCondLst>
                            <p:childTnLst>
                              <p:par>
                                <p:cTn id="205" nodeType="clickEffect" fill="hold" presetClass="entr" presetID="1">
                                  <p:stCondLst>
                                    <p:cond delay="0"/>
                                  </p:stCondLst>
                                  <p:childTnLst>
                                    <p:set>
                                      <p:cBhvr>
                                        <p:cTn id="206" dur="1" fill="hold">
                                          <p:stCondLst>
                                            <p:cond delay="0"/>
                                          </p:stCondLst>
                                        </p:cTn>
                                        <p:tgtEl>
                                          <p:spTgt spid="735"/>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nodeType="clickEffect" fill="hold" presetClass="entr" presetID="1">
                                  <p:stCondLst>
                                    <p:cond delay="0"/>
                                  </p:stCondLst>
                                  <p:childTnLst>
                                    <p:set>
                                      <p:cBhvr>
                                        <p:cTn id="210" dur="1" fill="hold">
                                          <p:stCondLst>
                                            <p:cond delay="0"/>
                                          </p:stCondLst>
                                        </p:cTn>
                                        <p:tgtEl>
                                          <p:spTgt spid="714"/>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nodeType="clickEffect" fill="hold" presetClass="entr" presetID="1">
                                  <p:stCondLst>
                                    <p:cond delay="0"/>
                                  </p:stCondLst>
                                  <p:childTnLst>
                                    <p:set>
                                      <p:cBhvr>
                                        <p:cTn id="214" dur="1" fill="hold">
                                          <p:stCondLst>
                                            <p:cond delay="0"/>
                                          </p:stCondLst>
                                        </p:cTn>
                                        <p:tgtEl>
                                          <p:spTgt spid="719"/>
                                        </p:tgtEl>
                                        <p:attrNameLst>
                                          <p:attrName>style.visibility</p:attrName>
                                        </p:attrNameLst>
                                      </p:cBhvr>
                                      <p:to>
                                        <p:strVal val="visible"/>
                                      </p:to>
                                    </p:set>
                                  </p:childTnLst>
                                </p:cTn>
                              </p:par>
                            </p:childTnLst>
                          </p:cTn>
                        </p:par>
                      </p:childTnLst>
                    </p:cTn>
                  </p:par>
                  <p:par>
                    <p:cTn id="215" fill="hold">
                      <p:stCondLst>
                        <p:cond delay="indefinite"/>
                      </p:stCondLst>
                      <p:childTnLst>
                        <p:par>
                          <p:cTn id="216" fill="hold">
                            <p:stCondLst>
                              <p:cond delay="0"/>
                            </p:stCondLst>
                            <p:childTnLst>
                              <p:par>
                                <p:cTn id="217" nodeType="clickEffect" fill="hold" presetClass="entr" presetID="1">
                                  <p:stCondLst>
                                    <p:cond delay="0"/>
                                  </p:stCondLst>
                                  <p:childTnLst>
                                    <p:set>
                                      <p:cBhvr>
                                        <p:cTn id="218" dur="1" fill="hold">
                                          <p:stCondLst>
                                            <p:cond delay="0"/>
                                          </p:stCondLst>
                                        </p:cTn>
                                        <p:tgtEl>
                                          <p:spTgt spid="711"/>
                                        </p:tgtEl>
                                        <p:attrNameLst>
                                          <p:attrName>style.visibility</p:attrName>
                                        </p:attrNameLst>
                                      </p:cBhvr>
                                      <p:to>
                                        <p:strVal val="visible"/>
                                      </p:to>
                                    </p:set>
                                  </p:childTnLst>
                                </p:cTn>
                              </p:par>
                            </p:childTnLst>
                          </p:cTn>
                        </p:par>
                      </p:childTnLst>
                    </p:cTn>
                  </p:par>
                  <p:par>
                    <p:cTn id="219" fill="hold">
                      <p:stCondLst>
                        <p:cond delay="indefinite"/>
                      </p:stCondLst>
                      <p:childTnLst>
                        <p:par>
                          <p:cTn id="220" fill="hold">
                            <p:stCondLst>
                              <p:cond delay="0"/>
                            </p:stCondLst>
                            <p:childTnLst>
                              <p:par>
                                <p:cTn id="221" nodeType="clickEffect" fill="hold" presetClass="entr" presetID="1">
                                  <p:stCondLst>
                                    <p:cond delay="0"/>
                                  </p:stCondLst>
                                  <p:childTnLst>
                                    <p:set>
                                      <p:cBhvr>
                                        <p:cTn id="222" dur="1" fill="hold">
                                          <p:stCondLst>
                                            <p:cond delay="0"/>
                                          </p:stCondLst>
                                        </p:cTn>
                                        <p:tgtEl>
                                          <p:spTgt spid="737"/>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nodeType="clickEffect" fill="hold" presetClass="entr" presetID="1">
                                  <p:stCondLst>
                                    <p:cond delay="0"/>
                                  </p:stCondLst>
                                  <p:childTnLst>
                                    <p:set>
                                      <p:cBhvr>
                                        <p:cTn id="226" dur="1" fill="hold">
                                          <p:stCondLst>
                                            <p:cond delay="0"/>
                                          </p:stCondLst>
                                        </p:cTn>
                                        <p:tgtEl>
                                          <p:spTgt spid="717"/>
                                        </p:tgtEl>
                                        <p:attrNameLst>
                                          <p:attrName>style.visibility</p:attrName>
                                        </p:attrNameLst>
                                      </p:cBhvr>
                                      <p:to>
                                        <p:strVal val="visible"/>
                                      </p:to>
                                    </p:set>
                                  </p:childTnLst>
                                </p:cTn>
                              </p:par>
                            </p:childTnLst>
                          </p:cTn>
                        </p:par>
                      </p:childTnLst>
                    </p:cTn>
                  </p:par>
                  <p:par>
                    <p:cTn id="227" fill="hold">
                      <p:stCondLst>
                        <p:cond delay="indefinite"/>
                      </p:stCondLst>
                      <p:childTnLst>
                        <p:par>
                          <p:cTn id="228" fill="hold">
                            <p:stCondLst>
                              <p:cond delay="0"/>
                            </p:stCondLst>
                            <p:childTnLst>
                              <p:par>
                                <p:cTn id="229" nodeType="clickEffect" fill="hold" presetClass="entr" presetID="1">
                                  <p:stCondLst>
                                    <p:cond delay="0"/>
                                  </p:stCondLst>
                                  <p:childTnLst>
                                    <p:set>
                                      <p:cBhvr>
                                        <p:cTn id="230" dur="1" fill="hold">
                                          <p:stCondLst>
                                            <p:cond delay="0"/>
                                          </p:stCondLst>
                                        </p:cTn>
                                        <p:tgtEl>
                                          <p:spTgt spid="718"/>
                                        </p:tgtEl>
                                        <p:attrNameLst>
                                          <p:attrName>style.visibility</p:attrName>
                                        </p:attrNameLst>
                                      </p:cBhvr>
                                      <p:to>
                                        <p:strVal val="visible"/>
                                      </p:to>
                                    </p:set>
                                  </p:childTnLst>
                                </p:cTn>
                              </p:par>
                            </p:childTnLst>
                          </p:cTn>
                        </p:par>
                      </p:childTnLst>
                    </p:cTn>
                  </p:par>
                  <p:par>
                    <p:cTn id="231" fill="hold">
                      <p:stCondLst>
                        <p:cond delay="indefinite"/>
                      </p:stCondLst>
                      <p:childTnLst>
                        <p:par>
                          <p:cTn id="232" fill="hold">
                            <p:stCondLst>
                              <p:cond delay="0"/>
                            </p:stCondLst>
                            <p:childTnLst>
                              <p:par>
                                <p:cTn id="233" nodeType="clickEffect" fill="hold" presetClass="entr" presetID="1">
                                  <p:stCondLst>
                                    <p:cond delay="0"/>
                                  </p:stCondLst>
                                  <p:childTnLst>
                                    <p:set>
                                      <p:cBhvr>
                                        <p:cTn id="234" dur="1" fill="hold">
                                          <p:stCondLst>
                                            <p:cond delay="0"/>
                                          </p:stCondLst>
                                        </p:cTn>
                                        <p:tgtEl>
                                          <p:spTgt spid="736"/>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nodeType="clickEffect" fill="hold" presetClass="entr" presetID="1">
                                  <p:stCondLst>
                                    <p:cond delay="0"/>
                                  </p:stCondLst>
                                  <p:childTnLst>
                                    <p:set>
                                      <p:cBhvr>
                                        <p:cTn id="238" dur="1" fill="hold">
                                          <p:stCondLst>
                                            <p:cond delay="0"/>
                                          </p:stCondLst>
                                        </p:cTn>
                                        <p:tgtEl>
                                          <p:spTgt spid="712"/>
                                        </p:tgtEl>
                                        <p:attrNameLst>
                                          <p:attrName>style.visibility</p:attrName>
                                        </p:attrNameLst>
                                      </p:cBhvr>
                                      <p:to>
                                        <p:strVal val="visible"/>
                                      </p:to>
                                    </p:set>
                                  </p:childTnLst>
                                </p:cTn>
                              </p:par>
                            </p:childTnLst>
                          </p:cTn>
                        </p:par>
                      </p:childTnLst>
                    </p:cTn>
                  </p:par>
                  <p:par>
                    <p:cTn id="239" fill="hold">
                      <p:stCondLst>
                        <p:cond delay="indefinite"/>
                      </p:stCondLst>
                      <p:childTnLst>
                        <p:par>
                          <p:cTn id="240" fill="hold">
                            <p:stCondLst>
                              <p:cond delay="0"/>
                            </p:stCondLst>
                            <p:childTnLst>
                              <p:par>
                                <p:cTn id="241" nodeType="clickEffect" fill="hold" presetClass="entr" presetID="1">
                                  <p:stCondLst>
                                    <p:cond delay="0"/>
                                  </p:stCondLst>
                                  <p:childTnLst>
                                    <p:set>
                                      <p:cBhvr>
                                        <p:cTn id="242" dur="1" fill="hold">
                                          <p:stCondLst>
                                            <p:cond delay="0"/>
                                          </p:stCondLst>
                                        </p:cTn>
                                        <p:tgtEl>
                                          <p:spTgt spid="7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5" name="PlaceHolder 1"/>
          <p:cNvSpPr>
            <a:spLocks noGrp="1"/>
          </p:cNvSpPr>
          <p:nvPr>
            <p:ph type="title"/>
          </p:nvPr>
        </p:nvSpPr>
        <p:spPr>
          <a:xfrm>
            <a:off x="683280" y="315000"/>
            <a:ext cx="8388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Travail de groupe sur le cas ‘bouteille’</a:t>
            </a:r>
            <a:br>
              <a:rPr sz="2800"/>
            </a:br>
            <a:r>
              <a:rPr b="1" lang="fr-FR" sz="2800" spc="-1" strike="noStrike">
                <a:solidFill>
                  <a:srgbClr val="ffa300"/>
                </a:solidFill>
                <a:latin typeface="Calibri"/>
              </a:rPr>
              <a:t>Définir : </a:t>
            </a:r>
            <a:br>
              <a:rPr sz="2800"/>
            </a:br>
            <a:endParaRPr b="0" lang="en-US" sz="2800" spc="-1" strike="noStrike">
              <a:solidFill>
                <a:srgbClr val="000000"/>
              </a:solidFill>
              <a:latin typeface="Calibri"/>
            </a:endParaRPr>
          </a:p>
        </p:txBody>
      </p:sp>
      <p:sp>
        <p:nvSpPr>
          <p:cNvPr id="756" name="ZoneTexte 5"/>
          <p:cNvSpPr/>
          <p:nvPr/>
        </p:nvSpPr>
        <p:spPr>
          <a:xfrm>
            <a:off x="747360" y="1656000"/>
            <a:ext cx="9417240" cy="3069360"/>
          </a:xfrm>
          <a:prstGeom prst="rect">
            <a:avLst/>
          </a:prstGeom>
          <a:noFill/>
          <a:ln w="0">
            <a:noFill/>
          </a:ln>
        </p:spPr>
        <p:style>
          <a:lnRef idx="0"/>
          <a:fillRef idx="0"/>
          <a:effectRef idx="0"/>
          <a:fontRef idx="minor"/>
        </p:style>
        <p:txBody>
          <a:bodyPr wrap="none" lIns="90000" rIns="90000" tIns="45000" bIns="45000" anchor="t">
            <a:spAutoFit/>
          </a:bodyPr>
          <a:p>
            <a:pPr marL="285840" indent="-285480">
              <a:lnSpc>
                <a:spcPct val="100000"/>
              </a:lnSpc>
              <a:spcAft>
                <a:spcPts val="1417"/>
              </a:spcAft>
              <a:buClr>
                <a:srgbClr val="ffffff"/>
              </a:buClr>
              <a:buFont typeface="Wingdings" charset="2"/>
              <a:buChar char=""/>
            </a:pPr>
            <a:r>
              <a:rPr b="0" lang="fr-FR" sz="3200" spc="-1" strike="noStrike">
                <a:solidFill>
                  <a:srgbClr val="ffffff"/>
                </a:solidFill>
                <a:latin typeface="Verdana"/>
                <a:ea typeface="Verdana"/>
              </a:rPr>
              <a:t> </a:t>
            </a:r>
            <a:r>
              <a:rPr b="0" lang="fr-FR" sz="3200" spc="-1" strike="noStrike">
                <a:solidFill>
                  <a:srgbClr val="ffffff"/>
                </a:solidFill>
                <a:latin typeface="Verdana"/>
                <a:ea typeface="Verdana"/>
              </a:rPr>
              <a:t>Fonction principale</a:t>
            </a:r>
            <a:endParaRPr b="0" lang="fr-FR" sz="3200" spc="-1" strike="noStrike">
              <a:solidFill>
                <a:srgbClr val="ffffff"/>
              </a:solidFill>
              <a:latin typeface="Arial"/>
            </a:endParaRPr>
          </a:p>
          <a:p>
            <a:pPr marL="285840" indent="-285480">
              <a:lnSpc>
                <a:spcPct val="100000"/>
              </a:lnSpc>
              <a:spcAft>
                <a:spcPts val="1417"/>
              </a:spcAft>
              <a:buClr>
                <a:srgbClr val="ffffff"/>
              </a:buClr>
              <a:buFont typeface="Wingdings" charset="2"/>
              <a:buChar char=""/>
            </a:pPr>
            <a:r>
              <a:rPr b="0" lang="fr-FR" sz="3200" spc="-1" strike="noStrike">
                <a:solidFill>
                  <a:srgbClr val="ffffff"/>
                </a:solidFill>
                <a:latin typeface="Verdana"/>
                <a:ea typeface="Verdana"/>
              </a:rPr>
              <a:t> </a:t>
            </a:r>
            <a:r>
              <a:rPr b="0" lang="fr-FR" sz="3200" spc="-1" strike="noStrike">
                <a:solidFill>
                  <a:srgbClr val="ffffff"/>
                </a:solidFill>
                <a:latin typeface="Verdana"/>
                <a:ea typeface="Verdana"/>
              </a:rPr>
              <a:t>Fonctions secondaires</a:t>
            </a:r>
            <a:endParaRPr b="0" lang="fr-FR" sz="3200" spc="-1" strike="noStrike">
              <a:solidFill>
                <a:srgbClr val="ffffff"/>
              </a:solidFill>
              <a:latin typeface="Arial"/>
            </a:endParaRPr>
          </a:p>
          <a:p>
            <a:pPr marL="285840" indent="-285480">
              <a:lnSpc>
                <a:spcPct val="100000"/>
              </a:lnSpc>
              <a:spcAft>
                <a:spcPts val="1417"/>
              </a:spcAft>
              <a:buClr>
                <a:srgbClr val="ffffff"/>
              </a:buClr>
              <a:buFont typeface="Wingdings" charset="2"/>
              <a:buChar char=""/>
            </a:pPr>
            <a:r>
              <a:rPr b="0" lang="fr-FR" sz="3200" spc="-1" strike="noStrike">
                <a:solidFill>
                  <a:srgbClr val="ffffff"/>
                </a:solidFill>
                <a:latin typeface="Verdana"/>
                <a:ea typeface="Verdana"/>
              </a:rPr>
              <a:t> </a:t>
            </a:r>
            <a:r>
              <a:rPr b="0" lang="fr-FR" sz="3200" spc="-1" strike="noStrike">
                <a:solidFill>
                  <a:srgbClr val="ffffff"/>
                </a:solidFill>
                <a:latin typeface="Verdana"/>
                <a:ea typeface="Verdana"/>
              </a:rPr>
              <a:t>Objectifs de l’ACV (comparaison, </a:t>
            </a:r>
            <a:br>
              <a:rPr sz="3200"/>
            </a:br>
            <a:r>
              <a:rPr b="0" lang="fr-FR" sz="3200" spc="-1" strike="noStrike">
                <a:solidFill>
                  <a:srgbClr val="ffffff"/>
                </a:solidFill>
                <a:latin typeface="Verdana"/>
                <a:ea typeface="Verdana"/>
              </a:rPr>
              <a:t>communication extérieure, reconception,...)</a:t>
            </a:r>
            <a:endParaRPr b="0" lang="fr-FR" sz="3200" spc="-1" strike="noStrike">
              <a:solidFill>
                <a:srgbClr val="ffffff"/>
              </a:solidFill>
              <a:latin typeface="Arial"/>
            </a:endParaRPr>
          </a:p>
          <a:p>
            <a:pPr marL="285840" indent="-285480">
              <a:lnSpc>
                <a:spcPct val="100000"/>
              </a:lnSpc>
              <a:spcAft>
                <a:spcPts val="1417"/>
              </a:spcAft>
              <a:buClr>
                <a:srgbClr val="ffffff"/>
              </a:buClr>
              <a:buFont typeface="Wingdings" charset="2"/>
              <a:buChar char=""/>
            </a:pPr>
            <a:endParaRPr b="0" lang="fr-FR" sz="3200" spc="-1" strike="noStrike">
              <a:solidFill>
                <a:srgbClr val="ffffff"/>
              </a:solidFill>
              <a:latin typeface="Arial"/>
            </a:endParaRPr>
          </a:p>
        </p:txBody>
      </p:sp>
      <p:pic>
        <p:nvPicPr>
          <p:cNvPr id="757" name="Image 36" descr=""/>
          <p:cNvPicPr/>
          <p:nvPr/>
        </p:nvPicPr>
        <p:blipFill>
          <a:blip r:embed="rId1"/>
          <a:stretch/>
        </p:blipFill>
        <p:spPr>
          <a:xfrm>
            <a:off x="10647720" y="69840"/>
            <a:ext cx="1449000" cy="1079640"/>
          </a:xfrm>
          <a:prstGeom prst="rect">
            <a:avLst/>
          </a:prstGeom>
          <a:ln w="0">
            <a:noFill/>
          </a:ln>
        </p:spPr>
      </p:pic>
      <p:pic>
        <p:nvPicPr>
          <p:cNvPr id="758" name="Image 38" descr=""/>
          <p:cNvPicPr/>
          <p:nvPr/>
        </p:nvPicPr>
        <p:blipFill>
          <a:blip r:embed="rId2"/>
          <a:stretch/>
        </p:blipFill>
        <p:spPr>
          <a:xfrm>
            <a:off x="10409040" y="1261440"/>
            <a:ext cx="1782720" cy="1427400"/>
          </a:xfrm>
          <a:prstGeom prst="rect">
            <a:avLst/>
          </a:prstGeom>
          <a:ln w="0">
            <a:noFill/>
          </a:ln>
        </p:spPr>
      </p:pic>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759" name="Groupe 19"/>
          <p:cNvGrpSpPr/>
          <p:nvPr/>
        </p:nvGrpSpPr>
        <p:grpSpPr>
          <a:xfrm>
            <a:off x="637200" y="1642680"/>
            <a:ext cx="5028480" cy="2683800"/>
            <a:chOff x="637200" y="1642680"/>
            <a:chExt cx="5028480" cy="2683800"/>
          </a:xfrm>
        </p:grpSpPr>
        <p:sp>
          <p:nvSpPr>
            <p:cNvPr id="760" name="Arc 20"/>
            <p:cNvSpPr/>
            <p:nvPr/>
          </p:nvSpPr>
          <p:spPr>
            <a:xfrm rot="10800000">
              <a:off x="1714680" y="1955880"/>
              <a:ext cx="3001680" cy="883440"/>
            </a:xfrm>
            <a:prstGeom prst="arc">
              <a:avLst>
                <a:gd name="adj1" fmla="val 10792704"/>
                <a:gd name="adj2" fmla="val 0"/>
              </a:avLst>
            </a:prstGeom>
            <a:noFill/>
            <a:ln w="76320">
              <a:solidFill>
                <a:srgbClr val="80276c"/>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761" name="Arc 21"/>
            <p:cNvSpPr/>
            <p:nvPr/>
          </p:nvSpPr>
          <p:spPr>
            <a:xfrm rot="6438600">
              <a:off x="3452760" y="2815920"/>
              <a:ext cx="1433160" cy="892440"/>
            </a:xfrm>
            <a:prstGeom prst="arc">
              <a:avLst>
                <a:gd name="adj1" fmla="val 11260971"/>
                <a:gd name="adj2" fmla="val 21045389"/>
              </a:avLst>
            </a:prstGeom>
            <a:noFill/>
            <a:ln w="76320">
              <a:solidFill>
                <a:srgbClr val="80276c"/>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762" name="Ellipse 22"/>
            <p:cNvSpPr/>
            <p:nvPr/>
          </p:nvSpPr>
          <p:spPr>
            <a:xfrm>
              <a:off x="637200" y="1642680"/>
              <a:ext cx="2165760" cy="822960"/>
            </a:xfrm>
            <a:prstGeom prst="ellipse">
              <a:avLst/>
            </a:prstGeom>
            <a:solidFill>
              <a:srgbClr val="d77fc4"/>
            </a:solidFill>
            <a:ln w="9360">
              <a:noFill/>
            </a:ln>
          </p:spPr>
          <p:style>
            <a:lnRef idx="0"/>
            <a:fillRef idx="0"/>
            <a:effectRef idx="0"/>
            <a:fontRef idx="minor"/>
          </p:style>
          <p:txBody>
            <a:bodyPr anchor="ctr">
              <a:noAutofit/>
            </a:bodyPr>
            <a:p>
              <a:endParaRPr b="0" lang="fr-FR" sz="1800" spc="-1" strike="noStrike">
                <a:solidFill>
                  <a:srgbClr val="000000"/>
                </a:solidFill>
                <a:latin typeface="Arial"/>
              </a:endParaRPr>
            </a:p>
          </p:txBody>
        </p:sp>
        <p:sp>
          <p:nvSpPr>
            <p:cNvPr id="763" name="Ellipse 23"/>
            <p:cNvSpPr/>
            <p:nvPr/>
          </p:nvSpPr>
          <p:spPr>
            <a:xfrm>
              <a:off x="3499920" y="1642680"/>
              <a:ext cx="2165760" cy="822960"/>
            </a:xfrm>
            <a:prstGeom prst="ellipse">
              <a:avLst/>
            </a:prstGeom>
            <a:solidFill>
              <a:srgbClr val="d77fc4"/>
            </a:solidFill>
            <a:ln w="9360">
              <a:noFill/>
            </a:ln>
          </p:spPr>
          <p:style>
            <a:lnRef idx="0"/>
            <a:fillRef idx="0"/>
            <a:effectRef idx="0"/>
            <a:fontRef idx="minor"/>
          </p:style>
          <p:txBody>
            <a:bodyPr anchor="ctr">
              <a:noAutofit/>
            </a:bodyPr>
            <a:p>
              <a:endParaRPr b="0" lang="fr-FR" sz="1800" spc="-1" strike="noStrike">
                <a:solidFill>
                  <a:srgbClr val="000000"/>
                </a:solidFill>
                <a:latin typeface="Arial"/>
              </a:endParaRPr>
            </a:p>
          </p:txBody>
        </p:sp>
        <p:sp>
          <p:nvSpPr>
            <p:cNvPr id="764" name="Rectangle 24"/>
            <p:cNvSpPr/>
            <p:nvPr/>
          </p:nvSpPr>
          <p:spPr>
            <a:xfrm>
              <a:off x="734040" y="3877200"/>
              <a:ext cx="4836960" cy="449280"/>
            </a:xfrm>
            <a:prstGeom prst="rect">
              <a:avLst/>
            </a:prstGeom>
            <a:solidFill>
              <a:srgbClr val="d77fc4"/>
            </a:solidFill>
            <a:ln w="9360">
              <a:noFill/>
            </a:ln>
          </p:spPr>
          <p:style>
            <a:lnRef idx="0"/>
            <a:fillRef idx="0"/>
            <a:effectRef idx="0"/>
            <a:fontRef idx="minor"/>
          </p:style>
          <p:txBody>
            <a:bodyPr anchor="ctr">
              <a:noAutofit/>
            </a:bodyPr>
            <a:p>
              <a:endParaRPr b="0" lang="fr-FR" sz="1800" spc="-1" strike="noStrike">
                <a:solidFill>
                  <a:srgbClr val="000000"/>
                </a:solidFill>
                <a:latin typeface="Arial"/>
              </a:endParaRPr>
            </a:p>
          </p:txBody>
        </p:sp>
        <p:sp>
          <p:nvSpPr>
            <p:cNvPr id="765" name="Ellipse 25"/>
            <p:cNvSpPr/>
            <p:nvPr/>
          </p:nvSpPr>
          <p:spPr>
            <a:xfrm>
              <a:off x="2124720" y="2718720"/>
              <a:ext cx="2053080" cy="822960"/>
            </a:xfrm>
            <a:prstGeom prst="ellipse">
              <a:avLst/>
            </a:prstGeom>
            <a:solidFill>
              <a:srgbClr val="d77fc4"/>
            </a:solidFill>
            <a:ln w="9360">
              <a:noFill/>
            </a:ln>
          </p:spPr>
          <p:style>
            <a:lnRef idx="0"/>
            <a:fillRef idx="0"/>
            <a:effectRef idx="0"/>
            <a:fontRef idx="minor"/>
          </p:style>
          <p:txBody>
            <a:bodyPr anchor="ctr">
              <a:noAutofit/>
            </a:bodyPr>
            <a:p>
              <a:endParaRPr b="0" lang="fr-FR" sz="1800" spc="-1" strike="noStrike">
                <a:solidFill>
                  <a:srgbClr val="000000"/>
                </a:solidFill>
                <a:latin typeface="Arial"/>
              </a:endParaRPr>
            </a:p>
          </p:txBody>
        </p:sp>
      </p:grpSp>
      <p:sp>
        <p:nvSpPr>
          <p:cNvPr id="766"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Outils pour définir les fonctions</a:t>
            </a:r>
            <a:endParaRPr b="0" lang="en-US" sz="2800" spc="-1" strike="noStrike">
              <a:solidFill>
                <a:srgbClr val="000000"/>
              </a:solidFill>
              <a:latin typeface="Calibri"/>
            </a:endParaRPr>
          </a:p>
        </p:txBody>
      </p:sp>
      <p:grpSp>
        <p:nvGrpSpPr>
          <p:cNvPr id="767" name="Groupe 5"/>
          <p:cNvGrpSpPr/>
          <p:nvPr/>
        </p:nvGrpSpPr>
        <p:grpSpPr>
          <a:xfrm>
            <a:off x="637200" y="1642680"/>
            <a:ext cx="5028480" cy="2683800"/>
            <a:chOff x="637200" y="1642680"/>
            <a:chExt cx="5028480" cy="2683800"/>
          </a:xfrm>
        </p:grpSpPr>
        <p:sp>
          <p:nvSpPr>
            <p:cNvPr id="768" name="Arc 9"/>
            <p:cNvSpPr/>
            <p:nvPr/>
          </p:nvSpPr>
          <p:spPr>
            <a:xfrm rot="10800000">
              <a:off x="1714680" y="1955880"/>
              <a:ext cx="3001680" cy="883440"/>
            </a:xfrm>
            <a:prstGeom prst="arc">
              <a:avLst>
                <a:gd name="adj1" fmla="val 10792704"/>
                <a:gd name="adj2" fmla="val 0"/>
              </a:avLst>
            </a:prstGeom>
            <a:noFill/>
            <a:ln w="76320">
              <a:solidFill>
                <a:srgbClr val="80276c"/>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769" name="Arc 11"/>
            <p:cNvSpPr/>
            <p:nvPr/>
          </p:nvSpPr>
          <p:spPr>
            <a:xfrm rot="6438600">
              <a:off x="3452760" y="2815920"/>
              <a:ext cx="1433160" cy="892440"/>
            </a:xfrm>
            <a:prstGeom prst="arc">
              <a:avLst>
                <a:gd name="adj1" fmla="val 11260971"/>
                <a:gd name="adj2" fmla="val 21045389"/>
              </a:avLst>
            </a:prstGeom>
            <a:noFill/>
            <a:ln w="76320">
              <a:solidFill>
                <a:srgbClr val="80276c"/>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770" name="Ellipse 6"/>
            <p:cNvSpPr/>
            <p:nvPr/>
          </p:nvSpPr>
          <p:spPr>
            <a:xfrm>
              <a:off x="637200" y="1642680"/>
              <a:ext cx="2165760" cy="822960"/>
            </a:xfrm>
            <a:prstGeom prst="ellipse">
              <a:avLst/>
            </a:prstGeom>
            <a:solidFill>
              <a:srgbClr val="d77fc4"/>
            </a:solidFill>
            <a:ln w="9360">
              <a:noFill/>
            </a:ln>
          </p:spPr>
          <p:style>
            <a:lnRef idx="0"/>
            <a:fillRef idx="0"/>
            <a:effectRef idx="0"/>
            <a:fontRef idx="minor"/>
          </p:style>
          <p:txBody>
            <a:bodyPr anchor="ctr">
              <a:noAutofit/>
            </a:bodyPr>
            <a:p>
              <a:pPr algn="ctr">
                <a:lnSpc>
                  <a:spcPct val="124000"/>
                </a:lnSpc>
              </a:pPr>
              <a:r>
                <a:rPr b="0" lang="fr-FR" sz="2000" spc="-1" strike="noStrike">
                  <a:solidFill>
                    <a:srgbClr val="ffffff"/>
                  </a:solidFill>
                  <a:latin typeface="Calibri"/>
                </a:rPr>
                <a:t>Utilisateur</a:t>
              </a:r>
              <a:endParaRPr b="0" lang="fr-FR" sz="2000" spc="-1" strike="noStrike">
                <a:solidFill>
                  <a:srgbClr val="000000"/>
                </a:solidFill>
                <a:latin typeface="Arial"/>
              </a:endParaRPr>
            </a:p>
          </p:txBody>
        </p:sp>
        <p:sp>
          <p:nvSpPr>
            <p:cNvPr id="771" name="Ellipse 7"/>
            <p:cNvSpPr/>
            <p:nvPr/>
          </p:nvSpPr>
          <p:spPr>
            <a:xfrm>
              <a:off x="3499920" y="1642680"/>
              <a:ext cx="2165760" cy="822960"/>
            </a:xfrm>
            <a:prstGeom prst="ellipse">
              <a:avLst/>
            </a:prstGeom>
            <a:solidFill>
              <a:srgbClr val="d77fc4"/>
            </a:solidFill>
            <a:ln w="9360">
              <a:noFill/>
            </a:ln>
          </p:spPr>
          <p:style>
            <a:lnRef idx="0"/>
            <a:fillRef idx="0"/>
            <a:effectRef idx="0"/>
            <a:fontRef idx="minor"/>
          </p:style>
          <p:txBody>
            <a:bodyPr anchor="ctr">
              <a:noAutofit/>
            </a:bodyPr>
            <a:p>
              <a:pPr algn="ctr">
                <a:lnSpc>
                  <a:spcPct val="124000"/>
                </a:lnSpc>
              </a:pPr>
              <a:r>
                <a:rPr b="0" lang="fr-FR" sz="1900" spc="-171" strike="noStrike">
                  <a:solidFill>
                    <a:srgbClr val="ffffff"/>
                  </a:solidFill>
                  <a:latin typeface="Calibri"/>
                </a:rPr>
                <a:t>Marchandise</a:t>
              </a:r>
              <a:endParaRPr b="0" lang="fr-FR" sz="1900" spc="-171" strike="noStrike">
                <a:solidFill>
                  <a:srgbClr val="000000"/>
                </a:solidFill>
                <a:latin typeface="Arial"/>
              </a:endParaRPr>
            </a:p>
          </p:txBody>
        </p:sp>
        <p:sp>
          <p:nvSpPr>
            <p:cNvPr id="772" name="Rectangle 8"/>
            <p:cNvSpPr/>
            <p:nvPr/>
          </p:nvSpPr>
          <p:spPr>
            <a:xfrm>
              <a:off x="734040" y="3877200"/>
              <a:ext cx="4836960" cy="449280"/>
            </a:xfrm>
            <a:prstGeom prst="rect">
              <a:avLst/>
            </a:prstGeom>
            <a:solidFill>
              <a:srgbClr val="d77fc4"/>
            </a:solidFill>
            <a:ln w="9360">
              <a:noFill/>
            </a:ln>
          </p:spPr>
          <p:style>
            <a:lnRef idx="0"/>
            <a:fillRef idx="0"/>
            <a:effectRef idx="0"/>
            <a:fontRef idx="minor"/>
          </p:style>
          <p:txBody>
            <a:bodyPr anchor="ctr">
              <a:noAutofit/>
            </a:bodyPr>
            <a:p>
              <a:pPr algn="ctr">
                <a:lnSpc>
                  <a:spcPct val="124000"/>
                </a:lnSpc>
              </a:pPr>
              <a:r>
                <a:rPr b="0" lang="fr-FR" sz="2000" spc="-1" strike="noStrike">
                  <a:solidFill>
                    <a:srgbClr val="ffffff"/>
                  </a:solidFill>
                  <a:latin typeface="Calibri"/>
                </a:rPr>
                <a:t>Transporter de la marchandise</a:t>
              </a:r>
              <a:endParaRPr b="0" lang="fr-FR" sz="2000" spc="-1" strike="noStrike">
                <a:solidFill>
                  <a:srgbClr val="000000"/>
                </a:solidFill>
                <a:latin typeface="Arial"/>
              </a:endParaRPr>
            </a:p>
          </p:txBody>
        </p:sp>
        <p:sp>
          <p:nvSpPr>
            <p:cNvPr id="773" name="Ellipse 10"/>
            <p:cNvSpPr/>
            <p:nvPr/>
          </p:nvSpPr>
          <p:spPr>
            <a:xfrm>
              <a:off x="2124720" y="2718720"/>
              <a:ext cx="2053080" cy="822960"/>
            </a:xfrm>
            <a:prstGeom prst="ellipse">
              <a:avLst/>
            </a:prstGeom>
            <a:solidFill>
              <a:srgbClr val="d77fc4"/>
            </a:solidFill>
            <a:ln w="9360">
              <a:noFill/>
            </a:ln>
          </p:spPr>
          <p:style>
            <a:lnRef idx="0"/>
            <a:fillRef idx="0"/>
            <a:effectRef idx="0"/>
            <a:fontRef idx="minor"/>
          </p:style>
          <p:txBody>
            <a:bodyPr anchor="ctr">
              <a:noAutofit/>
            </a:bodyPr>
            <a:p>
              <a:pPr algn="ctr">
                <a:lnSpc>
                  <a:spcPct val="100000"/>
                </a:lnSpc>
              </a:pPr>
              <a:r>
                <a:rPr b="0" lang="fr-FR" sz="2000" spc="-1" strike="noStrike">
                  <a:solidFill>
                    <a:srgbClr val="ffffff"/>
                  </a:solidFill>
                  <a:latin typeface="Calibri"/>
                </a:rPr>
                <a:t>Sac de course</a:t>
              </a:r>
              <a:endParaRPr b="0" lang="fr-FR" sz="2000" spc="-1" strike="noStrike">
                <a:solidFill>
                  <a:srgbClr val="000000"/>
                </a:solidFill>
                <a:latin typeface="Arial"/>
              </a:endParaRPr>
            </a:p>
          </p:txBody>
        </p:sp>
      </p:grpSp>
      <p:grpSp>
        <p:nvGrpSpPr>
          <p:cNvPr id="774" name="Groupe 13"/>
          <p:cNvGrpSpPr/>
          <p:nvPr/>
        </p:nvGrpSpPr>
        <p:grpSpPr>
          <a:xfrm>
            <a:off x="6849720" y="278280"/>
            <a:ext cx="2034720" cy="2172960"/>
            <a:chOff x="6849720" y="278280"/>
            <a:chExt cx="2034720" cy="2172960"/>
          </a:xfrm>
        </p:grpSpPr>
        <p:pic>
          <p:nvPicPr>
            <p:cNvPr id="775" name="Image 14" descr=""/>
            <p:cNvPicPr/>
            <p:nvPr/>
          </p:nvPicPr>
          <p:blipFill>
            <a:blip r:embed="rId1"/>
            <a:stretch/>
          </p:blipFill>
          <p:spPr>
            <a:xfrm>
              <a:off x="6849720" y="278280"/>
              <a:ext cx="2034720" cy="2172960"/>
            </a:xfrm>
            <a:prstGeom prst="rect">
              <a:avLst/>
            </a:prstGeom>
            <a:ln w="0">
              <a:noFill/>
            </a:ln>
          </p:spPr>
        </p:pic>
        <p:sp>
          <p:nvSpPr>
            <p:cNvPr id="776" name="Rectangle 15"/>
            <p:cNvSpPr/>
            <p:nvPr/>
          </p:nvSpPr>
          <p:spPr>
            <a:xfrm rot="1320000">
              <a:off x="7014960" y="1944360"/>
              <a:ext cx="1514160" cy="1969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700" spc="-1" strike="noStrike">
                  <a:solidFill>
                    <a:srgbClr val="a6a6a6"/>
                  </a:solidFill>
                  <a:latin typeface="Calibri"/>
                </a:rPr>
                <a:t>[www.arbreauxsouhaits.com]</a:t>
              </a:r>
              <a:endParaRPr b="0" lang="fr-FR" sz="700" spc="-1" strike="noStrike">
                <a:solidFill>
                  <a:srgbClr val="ffffff"/>
                </a:solidFill>
                <a:latin typeface="Arial"/>
              </a:endParaRPr>
            </a:p>
          </p:txBody>
        </p:sp>
      </p:grpSp>
      <p:sp>
        <p:nvSpPr>
          <p:cNvPr id="777" name="Rectangle 16"/>
          <p:cNvSpPr/>
          <p:nvPr/>
        </p:nvSpPr>
        <p:spPr>
          <a:xfrm>
            <a:off x="691920" y="2404800"/>
            <a:ext cx="816480" cy="430200"/>
          </a:xfrm>
          <a:prstGeom prst="rect">
            <a:avLst/>
          </a:prstGeom>
          <a:noFill/>
          <a:ln w="0">
            <a:noFill/>
          </a:ln>
        </p:spPr>
        <p:style>
          <a:lnRef idx="0"/>
          <a:fillRef idx="0"/>
          <a:effectRef idx="0"/>
          <a:fontRef idx="minor"/>
        </p:style>
        <p:txBody>
          <a:bodyPr wrap="none" lIns="90000" rIns="90000" tIns="45000" bIns="45000" anchor="t">
            <a:spAutoFit/>
          </a:bodyPr>
          <a:p>
            <a:pPr algn="ctr">
              <a:lnSpc>
                <a:spcPct val="124000"/>
              </a:lnSpc>
            </a:pPr>
            <a:r>
              <a:rPr b="0" lang="fr-FR" sz="1800" spc="-1" strike="noStrike">
                <a:solidFill>
                  <a:srgbClr val="ffffff"/>
                </a:solidFill>
                <a:latin typeface="Calibri"/>
              </a:rPr>
              <a:t>À qui ?</a:t>
            </a:r>
            <a:endParaRPr b="0" lang="fr-FR" sz="1800" spc="-1" strike="noStrike">
              <a:solidFill>
                <a:srgbClr val="ffffff"/>
              </a:solidFill>
              <a:latin typeface="Arial"/>
            </a:endParaRPr>
          </a:p>
        </p:txBody>
      </p:sp>
      <p:sp>
        <p:nvSpPr>
          <p:cNvPr id="778" name="Rectangle 17"/>
          <p:cNvSpPr/>
          <p:nvPr/>
        </p:nvSpPr>
        <p:spPr>
          <a:xfrm>
            <a:off x="4971240" y="2371680"/>
            <a:ext cx="950760" cy="430200"/>
          </a:xfrm>
          <a:prstGeom prst="rect">
            <a:avLst/>
          </a:prstGeom>
          <a:noFill/>
          <a:ln w="0">
            <a:noFill/>
          </a:ln>
        </p:spPr>
        <p:style>
          <a:lnRef idx="0"/>
          <a:fillRef idx="0"/>
          <a:effectRef idx="0"/>
          <a:fontRef idx="minor"/>
        </p:style>
        <p:txBody>
          <a:bodyPr wrap="none" lIns="90000" rIns="90000" tIns="45000" bIns="45000" anchor="t">
            <a:spAutoFit/>
          </a:bodyPr>
          <a:p>
            <a:pPr algn="ctr">
              <a:lnSpc>
                <a:spcPct val="124000"/>
              </a:lnSpc>
            </a:pPr>
            <a:r>
              <a:rPr b="0" lang="fr-FR" sz="1800" spc="-1" strike="noStrike">
                <a:solidFill>
                  <a:srgbClr val="ffffff"/>
                </a:solidFill>
                <a:latin typeface="Calibri"/>
              </a:rPr>
              <a:t>Sur quoi</a:t>
            </a:r>
            <a:endParaRPr b="0" lang="fr-FR" sz="1800" spc="-1" strike="noStrike">
              <a:solidFill>
                <a:srgbClr val="ffffff"/>
              </a:solidFill>
              <a:latin typeface="Arial"/>
            </a:endParaRPr>
          </a:p>
        </p:txBody>
      </p:sp>
      <p:sp>
        <p:nvSpPr>
          <p:cNvPr id="779" name="Rectangle 18"/>
          <p:cNvSpPr/>
          <p:nvPr/>
        </p:nvSpPr>
        <p:spPr>
          <a:xfrm>
            <a:off x="1151280" y="4312800"/>
            <a:ext cx="1758600" cy="430200"/>
          </a:xfrm>
          <a:prstGeom prst="rect">
            <a:avLst/>
          </a:prstGeom>
          <a:noFill/>
          <a:ln w="0">
            <a:noFill/>
          </a:ln>
        </p:spPr>
        <p:style>
          <a:lnRef idx="0"/>
          <a:fillRef idx="0"/>
          <a:effectRef idx="0"/>
          <a:fontRef idx="minor"/>
        </p:style>
        <p:txBody>
          <a:bodyPr wrap="none" lIns="90000" rIns="90000" tIns="45000" bIns="45000" anchor="t">
            <a:spAutoFit/>
          </a:bodyPr>
          <a:p>
            <a:pPr algn="ctr">
              <a:lnSpc>
                <a:spcPct val="124000"/>
              </a:lnSpc>
            </a:pPr>
            <a:r>
              <a:rPr b="0" lang="fr-FR" sz="1800" spc="-1" strike="noStrike">
                <a:solidFill>
                  <a:srgbClr val="ffffff"/>
                </a:solidFill>
                <a:latin typeface="Calibri"/>
              </a:rPr>
              <a:t>Pour quoi faire ? </a:t>
            </a:r>
            <a:endParaRPr b="0" lang="fr-FR" sz="1800" spc="-1" strike="noStrike">
              <a:solidFill>
                <a:srgbClr val="ffffff"/>
              </a:solidFill>
              <a:latin typeface="Arial"/>
            </a:endParaRPr>
          </a:p>
        </p:txBody>
      </p:sp>
      <p:pic>
        <p:nvPicPr>
          <p:cNvPr id="780" name="Image 27" descr=""/>
          <p:cNvPicPr/>
          <p:nvPr/>
        </p:nvPicPr>
        <p:blipFill>
          <a:blip r:embed="rId2"/>
          <a:stretch/>
        </p:blipFill>
        <p:spPr>
          <a:xfrm>
            <a:off x="10647720" y="69840"/>
            <a:ext cx="1449000" cy="1079640"/>
          </a:xfrm>
          <a:prstGeom prst="rect">
            <a:avLst/>
          </a:prstGeom>
          <a:ln w="0">
            <a:noFill/>
          </a:ln>
        </p:spPr>
      </p:pic>
      <p:pic>
        <p:nvPicPr>
          <p:cNvPr id="781" name="Image 28" descr=""/>
          <p:cNvPicPr/>
          <p:nvPr/>
        </p:nvPicPr>
        <p:blipFill>
          <a:blip r:embed="rId3"/>
          <a:stretch/>
        </p:blipFill>
        <p:spPr>
          <a:xfrm>
            <a:off x="10409040" y="1261440"/>
            <a:ext cx="1782720" cy="1427400"/>
          </a:xfrm>
          <a:prstGeom prst="rect">
            <a:avLst/>
          </a:prstGeom>
          <a:ln w="0">
            <a:noFill/>
          </a:ln>
        </p:spPr>
      </p:pic>
      <p:sp>
        <p:nvSpPr>
          <p:cNvPr id="782" name="Rectangle 30"/>
          <p:cNvSpPr/>
          <p:nvPr/>
        </p:nvSpPr>
        <p:spPr>
          <a:xfrm>
            <a:off x="2075040" y="5579280"/>
            <a:ext cx="2918160" cy="63900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bfbfbf"/>
                </a:solidFill>
                <a:latin typeface="Calibri"/>
              </a:rPr>
              <a:t>Outils d'analyse fonctionnelle</a:t>
            </a:r>
            <a:br>
              <a:rPr sz="1800"/>
            </a:br>
            <a:r>
              <a:rPr b="0" lang="fr-FR" sz="1800" spc="-1" strike="noStrike">
                <a:solidFill>
                  <a:srgbClr val="808080"/>
                </a:solidFill>
                <a:latin typeface="Calibri"/>
              </a:rPr>
              <a:t>[NF X 50-151]</a:t>
            </a:r>
            <a:endParaRPr b="0" lang="fr-FR" sz="1800" spc="-1" strike="noStrike">
              <a:solidFill>
                <a:srgbClr val="ffffff"/>
              </a:solidFill>
              <a:latin typeface="Arial"/>
            </a:endParaRPr>
          </a:p>
        </p:txBody>
      </p:sp>
      <p:graphicFrame>
        <p:nvGraphicFramePr>
          <p:cNvPr id="783" name="Tableau 2"/>
          <p:cNvGraphicFramePr/>
          <p:nvPr/>
        </p:nvGraphicFramePr>
        <p:xfrm>
          <a:off x="5947920" y="3185640"/>
          <a:ext cx="6067080" cy="2845800"/>
        </p:xfrm>
        <a:graphic>
          <a:graphicData uri="http://schemas.openxmlformats.org/drawingml/2006/table">
            <a:tbl>
              <a:tblPr/>
              <a:tblGrid>
                <a:gridCol w="1812240"/>
                <a:gridCol w="4255200"/>
              </a:tblGrid>
              <a:tr h="646200">
                <a:tc>
                  <a:txBody>
                    <a:bodyPr anchor="t">
                      <a:noAutofit/>
                    </a:bodyPr>
                    <a:p>
                      <a:pPr>
                        <a:lnSpc>
                          <a:spcPct val="100000"/>
                        </a:lnSpc>
                      </a:pPr>
                      <a:r>
                        <a:rPr b="1" lang="fr-FR" sz="1800" spc="-1" strike="noStrike">
                          <a:solidFill>
                            <a:srgbClr val="ffffff"/>
                          </a:solidFill>
                          <a:latin typeface="Calibri"/>
                        </a:rPr>
                        <a:t>Fonction principale</a:t>
                      </a:r>
                      <a:endParaRPr b="0" lang="fr-FR"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a300"/>
                      </a:solidFill>
                      <a:prstDash val="solid"/>
                    </a:lnB>
                    <a:solidFill>
                      <a:srgbClr val="ffc000"/>
                    </a:solidFill>
                  </a:tcPr>
                </a:tc>
                <a:tc>
                  <a:txBody>
                    <a:bodyPr anchor="ctr">
                      <a:noAutofit/>
                    </a:bodyPr>
                    <a:p>
                      <a:pPr>
                        <a:lnSpc>
                          <a:spcPct val="100000"/>
                        </a:lnSpc>
                      </a:pPr>
                      <a:endParaRPr b="1"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a300"/>
                      </a:solidFill>
                      <a:prstDash val="solid"/>
                    </a:lnB>
                    <a:solidFill>
                      <a:srgbClr val="ffe8cc"/>
                    </a:solidFill>
                  </a:tcPr>
                </a:tc>
              </a:tr>
              <a:tr h="611280">
                <a:tc rowSpan="4">
                  <a:txBody>
                    <a:bodyPr anchor="ctr">
                      <a:noAutofit/>
                    </a:bodyPr>
                    <a:p>
                      <a:pPr>
                        <a:lnSpc>
                          <a:spcPct val="100000"/>
                        </a:lnSpc>
                      </a:pPr>
                      <a:r>
                        <a:rPr b="1" lang="fr-FR" sz="1800" spc="-1" strike="noStrike">
                          <a:solidFill>
                            <a:srgbClr val="ffffff"/>
                          </a:solidFill>
                          <a:latin typeface="Calibri"/>
                        </a:rPr>
                        <a:t>Fonctions secondaires</a:t>
                      </a:r>
                      <a:endParaRPr b="0"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38160">
                      <a:solidFill>
                        <a:srgbClr val="ffa300"/>
                      </a:solidFill>
                      <a:prstDash val="solid"/>
                    </a:lnT>
                    <a:lnB w="12240">
                      <a:solidFill>
                        <a:srgbClr val="ffffff"/>
                      </a:solidFill>
                      <a:prstDash val="solid"/>
                    </a:lnB>
                    <a:solidFill>
                      <a:srgbClr val="ffc000"/>
                    </a:solidFill>
                  </a:tcPr>
                </a:tc>
                <a:tc>
                  <a:txBody>
                    <a:bodyPr anchor="ctr">
                      <a:noAutofit/>
                    </a:bodyPr>
                    <a:p>
                      <a:pPr>
                        <a:lnSpc>
                          <a:spcPct val="100000"/>
                        </a:lnSpc>
                      </a:pPr>
                      <a:endParaRPr b="0"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38160">
                      <a:solidFill>
                        <a:srgbClr val="ffa300"/>
                      </a:solidFill>
                      <a:prstDash val="solid"/>
                    </a:lnT>
                    <a:lnB w="12240">
                      <a:solidFill>
                        <a:srgbClr val="ffffff"/>
                      </a:solidFill>
                      <a:prstDash val="solid"/>
                    </a:lnB>
                    <a:solidFill>
                      <a:srgbClr val="fff4e7"/>
                    </a:solidFill>
                  </a:tcPr>
                </a:tc>
              </a:tr>
              <a:tr h="61128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anchor="ctr">
                      <a:noAutofit/>
                    </a:bodyPr>
                    <a:p>
                      <a:pPr>
                        <a:lnSpc>
                          <a:spcPct val="100000"/>
                        </a:lnSpc>
                      </a:pPr>
                      <a:endParaRPr b="0"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61128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anchor="ctr">
                      <a:noAutofit/>
                    </a:bodyPr>
                    <a:p>
                      <a:pPr>
                        <a:lnSpc>
                          <a:spcPct val="100000"/>
                        </a:lnSpc>
                      </a:pPr>
                      <a:endParaRPr b="0"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6612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anchor="ctr">
                      <a:noAutofit/>
                    </a:bodyPr>
                    <a:p>
                      <a:pPr>
                        <a:lnSpc>
                          <a:spcPct val="100000"/>
                        </a:lnSpc>
                      </a:pPr>
                      <a:endParaRPr b="0"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bl>
          </a:graphicData>
        </a:graphic>
      </p:graphicFrame>
      <p:graphicFrame>
        <p:nvGraphicFramePr>
          <p:cNvPr id="784" name="Tableau 1"/>
          <p:cNvGraphicFramePr/>
          <p:nvPr/>
        </p:nvGraphicFramePr>
        <p:xfrm>
          <a:off x="5947920" y="3185640"/>
          <a:ext cx="6067080" cy="2854800"/>
        </p:xfrm>
        <a:graphic>
          <a:graphicData uri="http://schemas.openxmlformats.org/drawingml/2006/table">
            <a:tbl>
              <a:tblPr/>
              <a:tblGrid>
                <a:gridCol w="1812240"/>
                <a:gridCol w="4255200"/>
              </a:tblGrid>
              <a:tr h="648360">
                <a:tc>
                  <a:txBody>
                    <a:bodyPr anchor="t">
                      <a:noAutofit/>
                    </a:bodyPr>
                    <a:p>
                      <a:pPr>
                        <a:lnSpc>
                          <a:spcPct val="100000"/>
                        </a:lnSpc>
                      </a:pPr>
                      <a:r>
                        <a:rPr b="1" lang="fr-FR" sz="1800" spc="-1" strike="noStrike">
                          <a:solidFill>
                            <a:srgbClr val="ffffff"/>
                          </a:solidFill>
                          <a:latin typeface="Calibri"/>
                        </a:rPr>
                        <a:t>Fonction principale</a:t>
                      </a:r>
                      <a:endParaRPr b="0" lang="fr-FR"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a300"/>
                      </a:solidFill>
                      <a:prstDash val="solid"/>
                    </a:lnB>
                    <a:solidFill>
                      <a:srgbClr val="ffc000"/>
                    </a:solidFill>
                  </a:tcPr>
                </a:tc>
                <a:tc>
                  <a:txBody>
                    <a:bodyPr anchor="ctr">
                      <a:noAutofit/>
                    </a:bodyPr>
                    <a:p>
                      <a:pPr>
                        <a:lnSpc>
                          <a:spcPct val="100000"/>
                        </a:lnSpc>
                      </a:pPr>
                      <a:r>
                        <a:rPr b="1" lang="fr-FR" sz="1800" spc="-1" strike="noStrike">
                          <a:solidFill>
                            <a:srgbClr val="000000"/>
                          </a:solidFill>
                          <a:latin typeface="Calibri"/>
                        </a:rPr>
                        <a:t>Transporter de la marchandise</a:t>
                      </a:r>
                      <a:endParaRPr b="1"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a300"/>
                      </a:solidFill>
                      <a:prstDash val="solid"/>
                    </a:lnB>
                    <a:solidFill>
                      <a:srgbClr val="ffe8cc"/>
                    </a:solidFill>
                  </a:tcPr>
                </a:tc>
              </a:tr>
              <a:tr h="613440">
                <a:tc rowSpan="4">
                  <a:txBody>
                    <a:bodyPr anchor="ctr">
                      <a:noAutofit/>
                    </a:bodyPr>
                    <a:p>
                      <a:pPr>
                        <a:lnSpc>
                          <a:spcPct val="100000"/>
                        </a:lnSpc>
                      </a:pPr>
                      <a:r>
                        <a:rPr b="1" lang="fr-FR" sz="1800" spc="-1" strike="noStrike">
                          <a:solidFill>
                            <a:srgbClr val="ffffff"/>
                          </a:solidFill>
                          <a:latin typeface="Calibri"/>
                        </a:rPr>
                        <a:t>Fonctions secondaires</a:t>
                      </a:r>
                      <a:endParaRPr b="0"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38160">
                      <a:solidFill>
                        <a:srgbClr val="ffa300"/>
                      </a:solidFill>
                      <a:prstDash val="solid"/>
                    </a:lnT>
                    <a:lnB w="12240">
                      <a:solidFill>
                        <a:srgbClr val="ffffff"/>
                      </a:solidFill>
                      <a:prstDash val="solid"/>
                    </a:lnB>
                    <a:solidFill>
                      <a:srgbClr val="ffc000"/>
                    </a:solidFill>
                  </a:tcPr>
                </a:tc>
                <a:tc>
                  <a:txBody>
                    <a:bodyPr anchor="ctr">
                      <a:noAutofit/>
                    </a:bodyPr>
                    <a:p>
                      <a:pPr>
                        <a:lnSpc>
                          <a:spcPct val="100000"/>
                        </a:lnSpc>
                      </a:pPr>
                      <a:r>
                        <a:rPr b="0" lang="fr-FR" sz="1800" spc="-1" strike="noStrike">
                          <a:solidFill>
                            <a:srgbClr val="000000"/>
                          </a:solidFill>
                          <a:latin typeface="Calibri"/>
                        </a:rPr>
                        <a:t>Supporter les effets de la lumière</a:t>
                      </a:r>
                      <a:endParaRPr b="0"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38160">
                      <a:solidFill>
                        <a:srgbClr val="ffa300"/>
                      </a:solidFill>
                      <a:prstDash val="solid"/>
                    </a:lnT>
                    <a:lnB w="12240">
                      <a:solidFill>
                        <a:srgbClr val="ffffff"/>
                      </a:solidFill>
                      <a:prstDash val="solid"/>
                    </a:lnB>
                    <a:solidFill>
                      <a:srgbClr val="fff4e7"/>
                    </a:solidFill>
                  </a:tcPr>
                </a:tc>
              </a:tr>
              <a:tr h="61344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0" lang="fr-FR" sz="1800" spc="-1" strike="noStrike">
                          <a:solidFill>
                            <a:srgbClr val="000000"/>
                          </a:solidFill>
                          <a:latin typeface="Calibri"/>
                        </a:rPr>
                        <a:t>Protéger la marchandise de la pluie</a:t>
                      </a:r>
                      <a:endParaRPr b="0"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61344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0" lang="fr-FR" sz="1800" spc="-1" strike="noStrike">
                          <a:solidFill>
                            <a:srgbClr val="000000"/>
                          </a:solidFill>
                          <a:latin typeface="Calibri"/>
                        </a:rPr>
                        <a:t>Supporter une charge de 10 kg</a:t>
                      </a:r>
                      <a:endParaRPr b="0"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6648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0" lang="fr-FR" sz="1800" spc="-1" strike="noStrike">
                          <a:solidFill>
                            <a:srgbClr val="000000"/>
                          </a:solidFill>
                          <a:latin typeface="Calibri"/>
                        </a:rPr>
                        <a:t>Contenir 20L de marchandises</a:t>
                      </a:r>
                      <a:endParaRPr b="0" lang="fr-FR" sz="18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bl>
          </a:graphicData>
        </a:graphic>
      </p:graphicFrame>
      <p:sp>
        <p:nvSpPr>
          <p:cNvPr id="785" name=""/>
          <p:cNvSpPr/>
          <p:nvPr/>
        </p:nvSpPr>
        <p:spPr>
          <a:xfrm>
            <a:off x="29520" y="187200"/>
            <a:ext cx="720000" cy="720000"/>
          </a:xfrm>
          <a:prstGeom prst="ellipse">
            <a:avLst/>
          </a:prstGeom>
          <a:solidFill>
            <a:srgbClr val="ffa300"/>
          </a:solidFill>
          <a:ln w="0">
            <a:noFill/>
          </a:ln>
        </p:spPr>
        <p:style>
          <a:lnRef idx="0"/>
          <a:fillRef idx="0"/>
          <a:effectRef idx="0"/>
          <a:fontRef idx="minor"/>
        </p:style>
        <p:txBody>
          <a:bodyPr wrap="none" lIns="90000" rIns="90000" tIns="45000" bIns="45000" anchor="ctr">
            <a:noAutofit/>
          </a:bodyPr>
          <a:p>
            <a:pPr algn="ctr"/>
            <a:r>
              <a:rPr b="1" lang="fr-FR" sz="1800" spc="-1" strike="noStrike">
                <a:solidFill>
                  <a:srgbClr val="000000"/>
                </a:solidFill>
                <a:latin typeface="Arial"/>
              </a:rPr>
              <a:t>Pour</a:t>
            </a:r>
            <a:endParaRPr b="1" lang="fr-FR" sz="1800" spc="-1" strike="noStrike">
              <a:solidFill>
                <a:srgbClr val="000000"/>
              </a:solidFill>
              <a:latin typeface="Arial"/>
            </a:endParaRPr>
          </a:p>
          <a:p>
            <a:pPr algn="ctr"/>
            <a:r>
              <a:rPr b="1" lang="fr-FR" sz="1800" spc="-1" strike="noStrike">
                <a:solidFill>
                  <a:srgbClr val="000000"/>
                </a:solidFill>
                <a:latin typeface="Arial"/>
              </a:rPr>
              <a:t>info</a:t>
            </a:r>
            <a:endParaRPr b="1" lang="fr-FR" sz="1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243" dur="indefinite" restart="never" nodeType="tmRoot">
          <p:childTnLst>
            <p:seq>
              <p:cTn id="244" dur="indefinite" nodeType="mainSeq">
                <p:childTnLst>
                  <p:par>
                    <p:cTn id="245" fill="hold">
                      <p:stCondLst>
                        <p:cond delay="indefinite"/>
                      </p:stCondLst>
                      <p:childTnLst>
                        <p:par>
                          <p:cTn id="246" fill="hold">
                            <p:stCondLst>
                              <p:cond delay="0"/>
                            </p:stCondLst>
                            <p:childTnLst>
                              <p:par>
                                <p:cTn id="247" nodeType="clickEffect" fill="hold" presetClass="entr" presetID="1">
                                  <p:stCondLst>
                                    <p:cond delay="0"/>
                                  </p:stCondLst>
                                  <p:childTnLst>
                                    <p:set>
                                      <p:cBhvr>
                                        <p:cTn id="248" dur="1" fill="hold">
                                          <p:stCondLst>
                                            <p:cond delay="0"/>
                                          </p:stCondLst>
                                        </p:cTn>
                                        <p:tgtEl>
                                          <p:spTgt spid="767"/>
                                        </p:tgtEl>
                                        <p:attrNameLst>
                                          <p:attrName>style.visibility</p:attrName>
                                        </p:attrNameLst>
                                      </p:cBhvr>
                                      <p:to>
                                        <p:strVal val="visible"/>
                                      </p:to>
                                    </p:set>
                                  </p:childTnLst>
                                </p:cTn>
                              </p:par>
                            </p:childTnLst>
                          </p:cTn>
                        </p:par>
                      </p:childTnLst>
                    </p:cTn>
                  </p:par>
                  <p:par>
                    <p:cTn id="249" fill="hold">
                      <p:stCondLst>
                        <p:cond delay="indefinite"/>
                      </p:stCondLst>
                      <p:childTnLst>
                        <p:par>
                          <p:cTn id="250" fill="hold">
                            <p:stCondLst>
                              <p:cond delay="0"/>
                            </p:stCondLst>
                            <p:childTnLst>
                              <p:par>
                                <p:cTn id="251" nodeType="clickEffect" fill="hold" presetClass="entr" presetID="1">
                                  <p:stCondLst>
                                    <p:cond delay="0"/>
                                  </p:stCondLst>
                                  <p:childTnLst>
                                    <p:set>
                                      <p:cBhvr>
                                        <p:cTn id="252" dur="1" fill="hold">
                                          <p:stCondLst>
                                            <p:cond delay="0"/>
                                          </p:stCondLst>
                                        </p:cTn>
                                        <p:tgtEl>
                                          <p:spTgt spid="78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6"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L’unité fonctionnelle (UF)</a:t>
            </a:r>
            <a:endParaRPr b="0" lang="en-US" sz="2800" spc="-1" strike="noStrike">
              <a:solidFill>
                <a:srgbClr val="000000"/>
              </a:solidFill>
              <a:latin typeface="Calibri"/>
            </a:endParaRPr>
          </a:p>
        </p:txBody>
      </p:sp>
      <p:sp>
        <p:nvSpPr>
          <p:cNvPr id="787" name="PlaceHolder 2"/>
          <p:cNvSpPr>
            <a:spLocks noGrp="1"/>
          </p:cNvSpPr>
          <p:nvPr>
            <p:ph/>
          </p:nvPr>
        </p:nvSpPr>
        <p:spPr>
          <a:xfrm>
            <a:off x="683280" y="1386000"/>
            <a:ext cx="9828720" cy="4325760"/>
          </a:xfrm>
          <a:prstGeom prst="rect">
            <a:avLst/>
          </a:prstGeom>
          <a:noFill/>
          <a:ln w="0">
            <a:noFill/>
          </a:ln>
        </p:spPr>
        <p:txBody>
          <a:bodyPr lIns="91440" rIns="91440" tIns="45720" bIns="45720" anchor="t">
            <a:noAutofit/>
          </a:bodyPr>
          <a:p>
            <a:pPr indent="0">
              <a:lnSpc>
                <a:spcPct val="90000"/>
              </a:lnSpc>
              <a:spcBef>
                <a:spcPts val="1001"/>
              </a:spcBef>
              <a:buNone/>
              <a:tabLst>
                <a:tab algn="l" pos="0"/>
              </a:tabLst>
            </a:pPr>
            <a:r>
              <a:rPr b="0" lang="fr-FR" sz="2400" spc="-1" strike="noStrike">
                <a:solidFill>
                  <a:srgbClr val="ffffff"/>
                </a:solidFill>
                <a:latin typeface="Calibri"/>
              </a:rPr>
              <a:t>Définition des normes ISO 14 040-44:2006 :</a:t>
            </a:r>
            <a:endParaRPr b="0" lang="en-US" sz="2400" spc="-1" strike="noStrike">
              <a:solidFill>
                <a:srgbClr val="000000"/>
              </a:solidFill>
              <a:latin typeface="Calibri"/>
            </a:endParaRPr>
          </a:p>
          <a:p>
            <a:pPr marL="363600" indent="0">
              <a:lnSpc>
                <a:spcPct val="90000"/>
              </a:lnSpc>
              <a:spcBef>
                <a:spcPts val="1001"/>
              </a:spcBef>
              <a:buNone/>
              <a:tabLst>
                <a:tab algn="l" pos="0"/>
              </a:tabLst>
            </a:pPr>
            <a:r>
              <a:rPr b="0" lang="fr-FR" sz="2400" spc="-1" strike="noStrike">
                <a:solidFill>
                  <a:srgbClr val="ffffff"/>
                </a:solidFill>
                <a:latin typeface="Calibri"/>
              </a:rPr>
              <a:t>L’UF est une "</a:t>
            </a:r>
            <a:r>
              <a:rPr b="0" lang="fr-FR" sz="2400" spc="-1" strike="noStrike">
                <a:solidFill>
                  <a:srgbClr val="ffa300"/>
                </a:solidFill>
                <a:latin typeface="Calibri"/>
              </a:rPr>
              <a:t>performance quantifiée d’un système de produits destinée à être utilisée comme unité de référence dans une analyse de cycle de vie</a:t>
            </a:r>
            <a:r>
              <a:rPr b="0" lang="fr-FR" sz="2400" spc="-1" strike="noStrike">
                <a:solidFill>
                  <a:srgbClr val="ffffff"/>
                </a:solidFill>
                <a:latin typeface="Calibri"/>
              </a:rPr>
              <a:t>".</a:t>
            </a:r>
            <a:endParaRPr b="0" lang="en-US" sz="2400" spc="-1" strike="noStrike">
              <a:solidFill>
                <a:srgbClr val="000000"/>
              </a:solidFill>
              <a:latin typeface="Calibri"/>
            </a:endParaRPr>
          </a:p>
          <a:p>
            <a:pPr indent="0">
              <a:lnSpc>
                <a:spcPct val="90000"/>
              </a:lnSpc>
              <a:spcBef>
                <a:spcPts val="1001"/>
              </a:spcBef>
              <a:buNone/>
              <a:tabLst>
                <a:tab algn="l" pos="0"/>
              </a:tabLst>
            </a:pPr>
            <a:endParaRPr b="0" lang="en-US" sz="2400" spc="-1" strike="noStrike">
              <a:solidFill>
                <a:srgbClr val="000000"/>
              </a:solidFill>
              <a:latin typeface="Calibri"/>
            </a:endParaRPr>
          </a:p>
          <a:p>
            <a:pPr indent="0">
              <a:lnSpc>
                <a:spcPct val="90000"/>
              </a:lnSpc>
              <a:spcBef>
                <a:spcPts val="1001"/>
              </a:spcBef>
              <a:buNone/>
              <a:tabLst>
                <a:tab algn="l" pos="0"/>
              </a:tabLst>
            </a:pPr>
            <a:r>
              <a:rPr b="0" lang="fr-FR" sz="2400" spc="-1" strike="noStrike">
                <a:solidFill>
                  <a:srgbClr val="ffffff"/>
                </a:solidFill>
                <a:latin typeface="Calibri"/>
              </a:rPr>
              <a:t>L’unité fonctionnelle :</a:t>
            </a:r>
            <a:endParaRPr b="0" lang="en-US" sz="2400" spc="-1" strike="noStrike">
              <a:solidFill>
                <a:srgbClr val="000000"/>
              </a:solidFill>
              <a:latin typeface="Calibri"/>
            </a:endParaRPr>
          </a:p>
          <a:p>
            <a:pPr marL="623880" indent="-228240">
              <a:lnSpc>
                <a:spcPct val="90000"/>
              </a:lnSpc>
              <a:spcBef>
                <a:spcPts val="709"/>
              </a:spcBef>
              <a:buClr>
                <a:srgbClr val="ffffff"/>
              </a:buClr>
              <a:buFont typeface="Arial"/>
              <a:buChar char="•"/>
              <a:tabLst>
                <a:tab algn="l" pos="0"/>
              </a:tabLst>
            </a:pPr>
            <a:r>
              <a:rPr b="0" lang="fr-FR" sz="2100" spc="-1" strike="noStrike">
                <a:solidFill>
                  <a:srgbClr val="ffffff"/>
                </a:solidFill>
                <a:latin typeface="Calibri"/>
              </a:rPr>
              <a:t>est définie par rapport à une </a:t>
            </a:r>
            <a:r>
              <a:rPr b="1" lang="fr-FR" sz="2100" spc="-1" strike="noStrike">
                <a:solidFill>
                  <a:srgbClr val="d77fc4"/>
                </a:solidFill>
                <a:latin typeface="Calibri"/>
              </a:rPr>
              <a:t>unité de </a:t>
            </a:r>
            <a:br>
              <a:rPr sz="2100"/>
            </a:br>
            <a:r>
              <a:rPr b="1" lang="fr-FR" sz="2100" spc="-1" strike="noStrike">
                <a:solidFill>
                  <a:srgbClr val="d77fc4"/>
                </a:solidFill>
                <a:latin typeface="Calibri"/>
              </a:rPr>
              <a:t>service rendu </a:t>
            </a:r>
            <a:r>
              <a:rPr b="0" lang="fr-FR" sz="2100" spc="-1" strike="noStrike">
                <a:solidFill>
                  <a:srgbClr val="ffffff"/>
                </a:solidFill>
                <a:latin typeface="Calibri"/>
              </a:rPr>
              <a:t>;</a:t>
            </a:r>
            <a:endParaRPr b="0" lang="en-US" sz="2100" spc="-1" strike="noStrike">
              <a:solidFill>
                <a:srgbClr val="000000"/>
              </a:solidFill>
              <a:latin typeface="Calibri"/>
            </a:endParaRPr>
          </a:p>
          <a:p>
            <a:pPr marL="623880" indent="-228240">
              <a:lnSpc>
                <a:spcPct val="90000"/>
              </a:lnSpc>
              <a:spcBef>
                <a:spcPts val="709"/>
              </a:spcBef>
              <a:buClr>
                <a:srgbClr val="ffffff"/>
              </a:buClr>
              <a:buFont typeface="Arial"/>
              <a:buChar char="•"/>
              <a:tabLst>
                <a:tab algn="l" pos="0"/>
              </a:tabLst>
            </a:pPr>
            <a:r>
              <a:rPr b="0" lang="fr-FR" sz="2100" spc="-1" strike="noStrike">
                <a:solidFill>
                  <a:srgbClr val="ffffff"/>
                </a:solidFill>
                <a:latin typeface="Calibri"/>
              </a:rPr>
              <a:t>se focalise sur les fonctions principales ;</a:t>
            </a:r>
            <a:endParaRPr b="0" lang="en-US" sz="2100" spc="-1" strike="noStrike">
              <a:solidFill>
                <a:srgbClr val="000000"/>
              </a:solidFill>
              <a:latin typeface="Calibri"/>
            </a:endParaRPr>
          </a:p>
          <a:p>
            <a:pPr marL="623880" indent="-228240">
              <a:lnSpc>
                <a:spcPct val="90000"/>
              </a:lnSpc>
              <a:spcBef>
                <a:spcPts val="709"/>
              </a:spcBef>
              <a:buClr>
                <a:srgbClr val="ffffff"/>
              </a:buClr>
              <a:buFont typeface="Arial"/>
              <a:buChar char="•"/>
              <a:tabLst>
                <a:tab algn="l" pos="0"/>
              </a:tabLst>
            </a:pPr>
            <a:r>
              <a:rPr b="0" lang="fr-FR" sz="2100" spc="-1" strike="noStrike">
                <a:solidFill>
                  <a:srgbClr val="ffffff"/>
                </a:solidFill>
                <a:latin typeface="Calibri"/>
              </a:rPr>
              <a:t>permet de comparer les produits ou services </a:t>
            </a:r>
            <a:br>
              <a:rPr sz="2100"/>
            </a:br>
            <a:r>
              <a:rPr b="0" lang="fr-FR" sz="2100" spc="-1" strike="noStrike">
                <a:solidFill>
                  <a:srgbClr val="ffffff"/>
                </a:solidFill>
                <a:latin typeface="Calibri"/>
              </a:rPr>
              <a:t>entre eux ;</a:t>
            </a:r>
            <a:endParaRPr b="0" lang="en-US" sz="2100" spc="-1" strike="noStrike">
              <a:solidFill>
                <a:srgbClr val="000000"/>
              </a:solidFill>
              <a:latin typeface="Calibri"/>
            </a:endParaRPr>
          </a:p>
          <a:p>
            <a:pPr marL="623880" indent="-228240">
              <a:lnSpc>
                <a:spcPct val="90000"/>
              </a:lnSpc>
              <a:spcBef>
                <a:spcPts val="709"/>
              </a:spcBef>
              <a:buClr>
                <a:srgbClr val="ffffff"/>
              </a:buClr>
              <a:buFont typeface="Arial"/>
              <a:buChar char="•"/>
              <a:tabLst>
                <a:tab algn="l" pos="0"/>
              </a:tabLst>
            </a:pPr>
            <a:r>
              <a:rPr b="0" lang="fr-FR" sz="2100" spc="-1" strike="noStrike">
                <a:solidFill>
                  <a:srgbClr val="ffffff"/>
                </a:solidFill>
                <a:latin typeface="Calibri"/>
              </a:rPr>
              <a:t>permet de comparer les performances </a:t>
            </a:r>
            <a:br>
              <a:rPr sz="2100"/>
            </a:br>
            <a:r>
              <a:rPr b="0" lang="fr-FR" sz="2100" spc="-1" strike="noStrike">
                <a:solidFill>
                  <a:srgbClr val="ffffff"/>
                </a:solidFill>
                <a:latin typeface="Calibri"/>
              </a:rPr>
              <a:t>	</a:t>
            </a:r>
            <a:r>
              <a:rPr b="0" lang="fr-FR" sz="2100" spc="-1" strike="noStrike">
                <a:solidFill>
                  <a:srgbClr val="ffffff"/>
                </a:solidFill>
                <a:latin typeface="Calibri"/>
              </a:rPr>
              <a:t>principales entre deux systèmes.</a:t>
            </a:r>
            <a:endParaRPr b="0" lang="en-US" sz="2100" spc="-1" strike="noStrike">
              <a:solidFill>
                <a:srgbClr val="000000"/>
              </a:solidFill>
              <a:latin typeface="Calibri"/>
            </a:endParaRPr>
          </a:p>
        </p:txBody>
      </p:sp>
      <p:pic>
        <p:nvPicPr>
          <p:cNvPr id="788" name="Image 7" descr=""/>
          <p:cNvPicPr/>
          <p:nvPr/>
        </p:nvPicPr>
        <p:blipFill>
          <a:blip r:embed="rId1"/>
          <a:stretch/>
        </p:blipFill>
        <p:spPr>
          <a:xfrm>
            <a:off x="10647720" y="69840"/>
            <a:ext cx="1449000" cy="1079640"/>
          </a:xfrm>
          <a:prstGeom prst="rect">
            <a:avLst/>
          </a:prstGeom>
          <a:ln w="0">
            <a:noFill/>
          </a:ln>
        </p:spPr>
      </p:pic>
      <p:pic>
        <p:nvPicPr>
          <p:cNvPr id="789" name="Image 32" descr=""/>
          <p:cNvPicPr/>
          <p:nvPr/>
        </p:nvPicPr>
        <p:blipFill>
          <a:blip r:embed="rId2"/>
          <a:stretch/>
        </p:blipFill>
        <p:spPr>
          <a:xfrm>
            <a:off x="10409040" y="1261440"/>
            <a:ext cx="1782720" cy="1427400"/>
          </a:xfrm>
          <a:prstGeom prst="rect">
            <a:avLst/>
          </a:prstGeom>
          <a:ln w="0">
            <a:noFill/>
          </a:ln>
        </p:spPr>
      </p:pic>
      <p:sp>
        <p:nvSpPr>
          <p:cNvPr id="790" name=""/>
          <p:cNvSpPr/>
          <p:nvPr/>
        </p:nvSpPr>
        <p:spPr>
          <a:xfrm>
            <a:off x="7632000" y="3744000"/>
            <a:ext cx="4536000" cy="2304000"/>
          </a:xfrm>
          <a:prstGeom prst="roundRect">
            <a:avLst>
              <a:gd name="adj" fmla="val 11498"/>
            </a:avLst>
          </a:prstGeom>
          <a:solidFill>
            <a:srgbClr val="d77fc4"/>
          </a:solidFill>
          <a:ln w="0">
            <a:noFill/>
          </a:ln>
        </p:spPr>
        <p:style>
          <a:lnRef idx="0"/>
          <a:fillRef idx="0"/>
          <a:effectRef idx="0"/>
          <a:fontRef idx="minor"/>
        </p:style>
        <p:txBody>
          <a:bodyPr wrap="none" lIns="90000" rIns="90000" tIns="45000" bIns="45000" anchor="ctr">
            <a:noAutofit/>
          </a:bodyPr>
          <a:p>
            <a:pPr algn="ctr">
              <a:lnSpc>
                <a:spcPct val="100000"/>
              </a:lnSpc>
            </a:pPr>
            <a:r>
              <a:rPr b="1" lang="fr-FR" sz="1800" spc="-1" strike="noStrike">
                <a:solidFill>
                  <a:srgbClr val="000000"/>
                </a:solidFill>
                <a:latin typeface="Verdana"/>
                <a:ea typeface="Verdana"/>
              </a:rPr>
              <a:t>Règles de bonnes pratiques </a:t>
            </a:r>
            <a:br>
              <a:rPr sz="1800"/>
            </a:br>
            <a:r>
              <a:rPr b="1" lang="fr-FR" sz="1800" spc="-1" strike="noStrike">
                <a:solidFill>
                  <a:srgbClr val="000000"/>
                </a:solidFill>
                <a:latin typeface="Verdana"/>
                <a:ea typeface="Verdana"/>
              </a:rPr>
              <a:t>pour définir l’UF :</a:t>
            </a:r>
            <a:endParaRPr b="0" lang="fr-FR" sz="18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 verbe d’action</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 niveau de performance</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Des conditions d’utilisation et/ou </a:t>
            </a:r>
            <a:br>
              <a:rPr sz="1600"/>
            </a:br>
            <a:r>
              <a:rPr b="0" lang="fr-FR" sz="1600" spc="-1" strike="noStrike">
                <a:solidFill>
                  <a:srgbClr val="000000"/>
                </a:solidFill>
                <a:latin typeface="Verdana"/>
                <a:ea typeface="Verdana"/>
              </a:rPr>
              <a:t>fonctions secondaires</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Une unité de temps</a:t>
            </a:r>
            <a:endParaRPr b="0" lang="fr-FR" sz="1600" spc="-1" strike="noStrike">
              <a:solidFill>
                <a:srgbClr val="000000"/>
              </a:solidFill>
              <a:latin typeface="Arial"/>
            </a:endParaRPr>
          </a:p>
        </p:txBody>
      </p:sp>
      <p:sp>
        <p:nvSpPr>
          <p:cNvPr id="791" name=""/>
          <p:cNvSpPr/>
          <p:nvPr/>
        </p:nvSpPr>
        <p:spPr>
          <a:xfrm>
            <a:off x="7344000" y="3456000"/>
            <a:ext cx="648000" cy="576000"/>
          </a:xfrm>
          <a:prstGeom prst="triangle">
            <a:avLst>
              <a:gd name="adj" fmla="val 50000"/>
            </a:avLst>
          </a:prstGeom>
          <a:solidFill>
            <a:srgbClr val="000000"/>
          </a:solidFill>
          <a:ln cap="rnd" w="57240">
            <a:solidFill>
              <a:srgbClr val="ffa300"/>
            </a:solidFill>
            <a:round/>
          </a:ln>
        </p:spPr>
        <p:style>
          <a:lnRef idx="0"/>
          <a:fillRef idx="0"/>
          <a:effectRef idx="0"/>
          <a:fontRef idx="minor"/>
        </p:style>
        <p:txBody>
          <a:bodyPr wrap="none" lIns="118440" rIns="118440" tIns="73440" bIns="73440" anchor="ctr">
            <a:noAutofit/>
          </a:bodyPr>
          <a:p>
            <a:pPr algn="ctr"/>
            <a:r>
              <a:rPr b="1" lang="fr-FR" sz="2400" spc="-1" strike="noStrike">
                <a:solidFill>
                  <a:srgbClr val="ffa300"/>
                </a:solidFill>
                <a:latin typeface="Arial"/>
              </a:rPr>
              <a:t>!</a:t>
            </a:r>
            <a:endParaRPr b="1" lang="fr-FR" sz="2400" spc="-1" strike="noStrike">
              <a:solidFill>
                <a:srgbClr val="ffa300"/>
              </a:solidFill>
              <a:latin typeface="Arial"/>
            </a:endParaRPr>
          </a:p>
        </p:txBody>
      </p:sp>
    </p:spTree>
  </p:cSld>
  <mc:AlternateContent>
    <mc:Choice Requires="p14">
      <p:transition spd="slow" p14:dur="2000"/>
    </mc:Choice>
    <mc:Fallback>
      <p:transition spd="slow"/>
    </mc:Fallback>
  </mc:AlternateContent>
  <p:timing>
    <p:tnLst>
      <p:par>
        <p:cTn id="253" dur="indefinite" restart="never" nodeType="tmRoot">
          <p:childTnLst>
            <p:seq>
              <p:cTn id="254" dur="indefinite" nodeType="mainSeq">
                <p:childTnLst>
                  <p:par>
                    <p:cTn id="255" fill="hold">
                      <p:stCondLst>
                        <p:cond delay="indefinite"/>
                      </p:stCondLst>
                      <p:childTnLst>
                        <p:par>
                          <p:cTn id="256" fill="hold">
                            <p:stCondLst>
                              <p:cond delay="0"/>
                            </p:stCondLst>
                            <p:childTnLst>
                              <p:par>
                                <p:cTn id="257" nodeType="clickEffect" fill="hold" presetClass="entr" presetID="1">
                                  <p:stCondLst>
                                    <p:cond delay="0"/>
                                  </p:stCondLst>
                                  <p:childTnLst>
                                    <p:set>
                                      <p:cBhvr>
                                        <p:cTn id="258" dur="1" fill="hold">
                                          <p:stCondLst>
                                            <p:cond delay="0"/>
                                          </p:stCondLst>
                                        </p:cTn>
                                        <p:tgtEl>
                                          <p:spTgt spid="790"/>
                                        </p:tgtEl>
                                        <p:attrNameLst>
                                          <p:attrName>style.visibility</p:attrName>
                                        </p:attrNameLst>
                                      </p:cBhvr>
                                      <p:to>
                                        <p:strVal val="visible"/>
                                      </p:to>
                                    </p:set>
                                  </p:childTnLst>
                                </p:cTn>
                              </p:par>
                              <p:par>
                                <p:cTn id="259" nodeType="withEffect" fill="hold" presetClass="entr" presetID="1">
                                  <p:stCondLst>
                                    <p:cond delay="0"/>
                                  </p:stCondLst>
                                  <p:childTnLst>
                                    <p:set>
                                      <p:cBhvr>
                                        <p:cTn id="260" dur="1" fill="hold">
                                          <p:stCondLst>
                                            <p:cond delay="0"/>
                                          </p:stCondLst>
                                        </p:cTn>
                                        <p:tgtEl>
                                          <p:spTgt spid="79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2" name="ZoneTexte 35"/>
          <p:cNvSpPr/>
          <p:nvPr/>
        </p:nvSpPr>
        <p:spPr>
          <a:xfrm>
            <a:off x="511200" y="3457800"/>
            <a:ext cx="2806920" cy="6390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lang="fr-FR" sz="1800" spc="-1" strike="noStrike">
                <a:solidFill>
                  <a:srgbClr val="d77fc4"/>
                </a:solidFill>
                <a:latin typeface="Calibri"/>
              </a:rPr>
              <a:t>Nombre de fonctions</a:t>
            </a:r>
            <a:endParaRPr b="0" lang="fr-FR" sz="1800" spc="-1" strike="noStrike">
              <a:solidFill>
                <a:srgbClr val="d77fc4"/>
              </a:solidFill>
              <a:latin typeface="Arial"/>
            </a:endParaRPr>
          </a:p>
          <a:p>
            <a:pPr algn="ctr">
              <a:lnSpc>
                <a:spcPct val="100000"/>
              </a:lnSpc>
            </a:pPr>
            <a:r>
              <a:rPr b="0" lang="fr-FR" sz="1800" spc="-1" strike="noStrike">
                <a:solidFill>
                  <a:srgbClr val="d77fc4"/>
                </a:solidFill>
                <a:latin typeface="Calibri"/>
              </a:rPr>
              <a:t>Durée</a:t>
            </a:r>
            <a:endParaRPr b="0" lang="fr-FR" sz="1800" spc="-1" strike="noStrike">
              <a:solidFill>
                <a:srgbClr val="d77fc4"/>
              </a:solidFill>
              <a:latin typeface="Arial"/>
            </a:endParaRPr>
          </a:p>
        </p:txBody>
      </p:sp>
      <p:sp>
        <p:nvSpPr>
          <p:cNvPr id="793" name="ZoneTexte 44"/>
          <p:cNvSpPr/>
          <p:nvPr/>
        </p:nvSpPr>
        <p:spPr>
          <a:xfrm>
            <a:off x="7737840" y="1371600"/>
            <a:ext cx="3298320" cy="6390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lang="fr-FR" sz="1800" spc="-1" strike="noStrike">
                <a:solidFill>
                  <a:srgbClr val="d77fc4"/>
                </a:solidFill>
                <a:latin typeface="Calibri"/>
              </a:rPr>
              <a:t>Type d’usage(r)/</a:t>
            </a:r>
            <a:endParaRPr b="0" lang="fr-FR" sz="1800" spc="-1" strike="noStrike">
              <a:solidFill>
                <a:srgbClr val="d77fc4"/>
              </a:solidFill>
              <a:latin typeface="Arial"/>
            </a:endParaRPr>
          </a:p>
          <a:p>
            <a:pPr algn="ctr">
              <a:lnSpc>
                <a:spcPct val="100000"/>
              </a:lnSpc>
            </a:pPr>
            <a:r>
              <a:rPr b="0" lang="fr-FR" sz="1800" spc="-1" strike="noStrike">
                <a:solidFill>
                  <a:srgbClr val="d77fc4"/>
                </a:solidFill>
                <a:latin typeface="Calibri"/>
              </a:rPr>
              <a:t>de besoin </a:t>
            </a:r>
            <a:endParaRPr b="0" lang="fr-FR" sz="1800" spc="-1" strike="noStrike">
              <a:solidFill>
                <a:srgbClr val="d77fc4"/>
              </a:solidFill>
              <a:latin typeface="Arial"/>
            </a:endParaRPr>
          </a:p>
        </p:txBody>
      </p:sp>
      <p:sp>
        <p:nvSpPr>
          <p:cNvPr id="794" name="ZoneTexte 45"/>
          <p:cNvSpPr/>
          <p:nvPr/>
        </p:nvSpPr>
        <p:spPr>
          <a:xfrm>
            <a:off x="4666680" y="5419800"/>
            <a:ext cx="2806920" cy="3646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lang="fr-FR" sz="1800" spc="-1" strike="noStrike">
                <a:solidFill>
                  <a:srgbClr val="d77fc4"/>
                </a:solidFill>
                <a:latin typeface="Calibri"/>
              </a:rPr>
              <a:t>Niveau de qualité</a:t>
            </a:r>
            <a:endParaRPr b="0" lang="fr-FR" sz="1800" spc="-1" strike="noStrike">
              <a:solidFill>
                <a:srgbClr val="d77fc4"/>
              </a:solidFill>
              <a:latin typeface="Arial"/>
            </a:endParaRPr>
          </a:p>
        </p:txBody>
      </p:sp>
      <p:sp>
        <p:nvSpPr>
          <p:cNvPr id="795" name="PlaceHolder 1"/>
          <p:cNvSpPr>
            <a:spLocks noGrp="1"/>
          </p:cNvSpPr>
          <p:nvPr>
            <p:ph type="title"/>
          </p:nvPr>
        </p:nvSpPr>
        <p:spPr>
          <a:xfrm>
            <a:off x="683640" y="315000"/>
            <a:ext cx="8892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L’unité fonctionnelle – illustration</a:t>
            </a:r>
            <a:endParaRPr b="0" lang="en-US" sz="2800" spc="-1" strike="noStrike">
              <a:solidFill>
                <a:srgbClr val="000000"/>
              </a:solidFill>
              <a:latin typeface="Calibri"/>
            </a:endParaRPr>
          </a:p>
        </p:txBody>
      </p:sp>
      <p:pic>
        <p:nvPicPr>
          <p:cNvPr id="796" name="Image 117" descr=""/>
          <p:cNvPicPr/>
          <p:nvPr/>
        </p:nvPicPr>
        <p:blipFill>
          <a:blip r:embed="rId1"/>
          <a:stretch/>
        </p:blipFill>
        <p:spPr>
          <a:xfrm>
            <a:off x="10647720" y="70200"/>
            <a:ext cx="1449000" cy="1079640"/>
          </a:xfrm>
          <a:prstGeom prst="rect">
            <a:avLst/>
          </a:prstGeom>
          <a:ln w="0">
            <a:noFill/>
          </a:ln>
        </p:spPr>
      </p:pic>
      <p:pic>
        <p:nvPicPr>
          <p:cNvPr id="797" name="Image 121" descr=""/>
          <p:cNvPicPr/>
          <p:nvPr/>
        </p:nvPicPr>
        <p:blipFill>
          <a:blip r:embed="rId2"/>
          <a:stretch/>
        </p:blipFill>
        <p:spPr>
          <a:xfrm>
            <a:off x="10409040" y="1261800"/>
            <a:ext cx="1782720" cy="1427400"/>
          </a:xfrm>
          <a:prstGeom prst="rect">
            <a:avLst/>
          </a:prstGeom>
          <a:ln w="0">
            <a:noFill/>
          </a:ln>
        </p:spPr>
      </p:pic>
      <p:sp>
        <p:nvSpPr>
          <p:cNvPr id="798" name=""/>
          <p:cNvSpPr/>
          <p:nvPr/>
        </p:nvSpPr>
        <p:spPr>
          <a:xfrm>
            <a:off x="0" y="4104000"/>
            <a:ext cx="4536000" cy="2304000"/>
          </a:xfrm>
          <a:prstGeom prst="roundRect">
            <a:avLst>
              <a:gd name="adj" fmla="val 11498"/>
            </a:avLst>
          </a:prstGeom>
          <a:solidFill>
            <a:srgbClr val="d77fc4"/>
          </a:solidFill>
          <a:ln w="0">
            <a:noFill/>
          </a:ln>
        </p:spPr>
        <p:style>
          <a:lnRef idx="0"/>
          <a:fillRef idx="0"/>
          <a:effectRef idx="0"/>
          <a:fontRef idx="minor"/>
        </p:style>
        <p:txBody>
          <a:bodyPr wrap="none" lIns="90000" rIns="90000" tIns="45000" bIns="45000" anchor="ctr">
            <a:noAutofit/>
          </a:bodyPr>
          <a:p>
            <a:pPr algn="ctr">
              <a:lnSpc>
                <a:spcPct val="100000"/>
              </a:lnSpc>
            </a:pPr>
            <a:r>
              <a:rPr b="1" lang="fr-FR" sz="1800" spc="-1" strike="noStrike">
                <a:solidFill>
                  <a:srgbClr val="000000"/>
                </a:solidFill>
                <a:latin typeface="Verdana"/>
                <a:ea typeface="Verdana"/>
              </a:rPr>
              <a:t>Règles de bonnes pratiques </a:t>
            </a:r>
            <a:br>
              <a:rPr sz="1800"/>
            </a:br>
            <a:r>
              <a:rPr b="1" lang="fr-FR" sz="1800" spc="-1" strike="noStrike">
                <a:solidFill>
                  <a:srgbClr val="000000"/>
                </a:solidFill>
                <a:latin typeface="Verdana"/>
                <a:ea typeface="Verdana"/>
              </a:rPr>
              <a:t>pour définir l’UF :</a:t>
            </a:r>
            <a:endParaRPr b="0" lang="fr-FR" sz="18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 verbe d’action</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 niveau de performance</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Des conditions d’utilisation et/ou </a:t>
            </a:r>
            <a:br>
              <a:rPr sz="1600"/>
            </a:br>
            <a:r>
              <a:rPr b="0" lang="fr-FR" sz="1600" spc="-1" strike="noStrike">
                <a:solidFill>
                  <a:srgbClr val="000000"/>
                </a:solidFill>
                <a:latin typeface="Verdana"/>
                <a:ea typeface="Verdana"/>
              </a:rPr>
              <a:t>fonctions secondaires</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Une unité de temps</a:t>
            </a:r>
            <a:endParaRPr b="0" lang="fr-FR" sz="1600" spc="-1" strike="noStrike">
              <a:solidFill>
                <a:srgbClr val="000000"/>
              </a:solidFill>
              <a:latin typeface="Arial"/>
            </a:endParaRPr>
          </a:p>
        </p:txBody>
      </p:sp>
      <p:sp>
        <p:nvSpPr>
          <p:cNvPr id="799" name=""/>
          <p:cNvSpPr/>
          <p:nvPr/>
        </p:nvSpPr>
        <p:spPr>
          <a:xfrm>
            <a:off x="3960000" y="3744000"/>
            <a:ext cx="648000" cy="576000"/>
          </a:xfrm>
          <a:prstGeom prst="triangle">
            <a:avLst>
              <a:gd name="adj" fmla="val 50000"/>
            </a:avLst>
          </a:prstGeom>
          <a:solidFill>
            <a:srgbClr val="000000"/>
          </a:solidFill>
          <a:ln cap="rnd" w="57240">
            <a:solidFill>
              <a:srgbClr val="ffa300"/>
            </a:solidFill>
            <a:round/>
          </a:ln>
        </p:spPr>
        <p:style>
          <a:lnRef idx="0"/>
          <a:fillRef idx="0"/>
          <a:effectRef idx="0"/>
          <a:fontRef idx="minor"/>
        </p:style>
        <p:txBody>
          <a:bodyPr wrap="none" lIns="118440" rIns="118440" tIns="73440" bIns="73440" anchor="ctr">
            <a:noAutofit/>
          </a:bodyPr>
          <a:p>
            <a:pPr algn="ctr"/>
            <a:r>
              <a:rPr b="1" lang="fr-FR" sz="2400" spc="-1" strike="noStrike">
                <a:solidFill>
                  <a:srgbClr val="ffa300"/>
                </a:solidFill>
                <a:latin typeface="Arial"/>
              </a:rPr>
              <a:t>!</a:t>
            </a:r>
            <a:endParaRPr b="1" lang="fr-FR" sz="2400" spc="-1" strike="noStrike">
              <a:solidFill>
                <a:srgbClr val="ffa300"/>
              </a:solidFill>
              <a:latin typeface="Arial"/>
            </a:endParaRPr>
          </a:p>
        </p:txBody>
      </p:sp>
      <p:pic>
        <p:nvPicPr>
          <p:cNvPr id="800" name="" descr=""/>
          <p:cNvPicPr/>
          <p:nvPr/>
        </p:nvPicPr>
        <p:blipFill>
          <a:blip r:embed="rId3">
            <a:lum bright="80000"/>
          </a:blip>
          <a:stretch/>
        </p:blipFill>
        <p:spPr>
          <a:xfrm>
            <a:off x="2370960" y="1584000"/>
            <a:ext cx="941040" cy="1654200"/>
          </a:xfrm>
          <a:prstGeom prst="rect">
            <a:avLst/>
          </a:prstGeom>
          <a:ln w="0">
            <a:noFill/>
          </a:ln>
        </p:spPr>
      </p:pic>
      <p:pic>
        <p:nvPicPr>
          <p:cNvPr id="801" name="" descr=""/>
          <p:cNvPicPr/>
          <p:nvPr/>
        </p:nvPicPr>
        <p:blipFill>
          <a:blip r:embed="rId4"/>
          <a:stretch/>
        </p:blipFill>
        <p:spPr>
          <a:xfrm>
            <a:off x="864000" y="1440000"/>
            <a:ext cx="936000" cy="1872000"/>
          </a:xfrm>
          <a:prstGeom prst="rect">
            <a:avLst/>
          </a:prstGeom>
          <a:ln w="0">
            <a:noFill/>
          </a:ln>
        </p:spPr>
      </p:pic>
      <p:pic>
        <p:nvPicPr>
          <p:cNvPr id="802" name="" descr=""/>
          <p:cNvPicPr/>
          <p:nvPr/>
        </p:nvPicPr>
        <p:blipFill>
          <a:blip r:embed="rId5"/>
          <a:stretch/>
        </p:blipFill>
        <p:spPr>
          <a:xfrm>
            <a:off x="5040000" y="1728000"/>
            <a:ext cx="2232000" cy="1252080"/>
          </a:xfrm>
          <a:prstGeom prst="rect">
            <a:avLst/>
          </a:prstGeom>
          <a:ln w="0">
            <a:noFill/>
          </a:ln>
        </p:spPr>
      </p:pic>
      <p:pic>
        <p:nvPicPr>
          <p:cNvPr id="803" name="" descr=""/>
          <p:cNvPicPr/>
          <p:nvPr/>
        </p:nvPicPr>
        <p:blipFill>
          <a:blip r:embed="rId6"/>
          <a:stretch/>
        </p:blipFill>
        <p:spPr>
          <a:xfrm>
            <a:off x="5112000" y="3240000"/>
            <a:ext cx="1944000" cy="2242080"/>
          </a:xfrm>
          <a:prstGeom prst="rect">
            <a:avLst/>
          </a:prstGeom>
          <a:ln w="0">
            <a:noFill/>
          </a:ln>
        </p:spPr>
      </p:pic>
      <p:pic>
        <p:nvPicPr>
          <p:cNvPr id="804" name="" descr=""/>
          <p:cNvPicPr/>
          <p:nvPr/>
        </p:nvPicPr>
        <p:blipFill>
          <a:blip r:embed="rId7"/>
          <a:stretch/>
        </p:blipFill>
        <p:spPr>
          <a:xfrm>
            <a:off x="9000000" y="3600000"/>
            <a:ext cx="2180160" cy="1090080"/>
          </a:xfrm>
          <a:prstGeom prst="rect">
            <a:avLst/>
          </a:prstGeom>
          <a:ln w="0">
            <a:noFill/>
          </a:ln>
        </p:spPr>
      </p:pic>
      <p:pic>
        <p:nvPicPr>
          <p:cNvPr id="805" name="" descr=""/>
          <p:cNvPicPr/>
          <p:nvPr/>
        </p:nvPicPr>
        <p:blipFill>
          <a:blip r:embed="rId8"/>
          <a:stretch/>
        </p:blipFill>
        <p:spPr>
          <a:xfrm>
            <a:off x="9216000" y="4752000"/>
            <a:ext cx="2736000" cy="1368000"/>
          </a:xfrm>
          <a:prstGeom prst="rect">
            <a:avLst/>
          </a:prstGeom>
          <a:ln w="0">
            <a:noFill/>
          </a:ln>
        </p:spPr>
      </p:pic>
      <p:pic>
        <p:nvPicPr>
          <p:cNvPr id="806" name="" descr=""/>
          <p:cNvPicPr/>
          <p:nvPr/>
        </p:nvPicPr>
        <p:blipFill>
          <a:blip r:embed="rId9"/>
          <a:stretch/>
        </p:blipFill>
        <p:spPr>
          <a:xfrm rot="934800">
            <a:off x="8648640" y="2058120"/>
            <a:ext cx="2666160" cy="1504080"/>
          </a:xfrm>
          <a:prstGeom prst="rect">
            <a:avLst/>
          </a:prstGeom>
          <a:ln w="0">
            <a:noFill/>
          </a:ln>
        </p:spPr>
      </p:pic>
    </p:spTree>
  </p:cSld>
  <mc:AlternateContent>
    <mc:Choice Requires="p14">
      <p:transition spd="slow" p14:dur="2000"/>
    </mc:Choice>
    <mc:Fallback>
      <p:transition spd="slow"/>
    </mc:Fallback>
  </mc:AlternateContent>
  <p:timing>
    <p:tnLst>
      <p:par>
        <p:cTn id="261" dur="indefinite" restart="never" nodeType="tmRoot">
          <p:childTnLst>
            <p:seq>
              <p:cTn id="262" dur="indefinite" nodeType="mainSeq">
                <p:childTnLst>
                  <p:par>
                    <p:cTn id="263" fill="hold">
                      <p:stCondLst>
                        <p:cond delay="indefinite"/>
                      </p:stCondLst>
                      <p:childTnLst>
                        <p:par>
                          <p:cTn id="264" fill="hold">
                            <p:stCondLst>
                              <p:cond delay="0"/>
                            </p:stCondLst>
                            <p:childTnLst>
                              <p:par>
                                <p:cTn id="265" nodeType="clickEffect" fill="hold" presetClass="entr" presetID="1">
                                  <p:stCondLst>
                                    <p:cond delay="0"/>
                                  </p:stCondLst>
                                  <p:childTnLst>
                                    <p:set>
                                      <p:cBhvr>
                                        <p:cTn id="266" dur="1" fill="hold">
                                          <p:stCondLst>
                                            <p:cond delay="0"/>
                                          </p:stCondLst>
                                        </p:cTn>
                                        <p:tgtEl>
                                          <p:spTgt spid="798"/>
                                        </p:tgtEl>
                                        <p:attrNameLst>
                                          <p:attrName>style.visibility</p:attrName>
                                        </p:attrNameLst>
                                      </p:cBhvr>
                                      <p:to>
                                        <p:strVal val="visible"/>
                                      </p:to>
                                    </p:set>
                                  </p:childTnLst>
                                </p:cTn>
                              </p:par>
                              <p:par>
                                <p:cTn id="267" nodeType="withEffect" fill="hold" presetClass="entr" presetID="1">
                                  <p:stCondLst>
                                    <p:cond delay="0"/>
                                  </p:stCondLst>
                                  <p:childTnLst>
                                    <p:set>
                                      <p:cBhvr>
                                        <p:cTn id="268" dur="1" fill="hold">
                                          <p:stCondLst>
                                            <p:cond delay="0"/>
                                          </p:stCondLst>
                                        </p:cTn>
                                        <p:tgtEl>
                                          <p:spTgt spid="79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07" name="PlaceHolder 1"/>
          <p:cNvSpPr>
            <a:spLocks noGrp="1"/>
          </p:cNvSpPr>
          <p:nvPr>
            <p:ph type="title"/>
          </p:nvPr>
        </p:nvSpPr>
        <p:spPr>
          <a:xfrm>
            <a:off x="683280" y="315000"/>
            <a:ext cx="9252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Pour quantifier l’UF : </a:t>
            </a:r>
            <a:br>
              <a:rPr sz="2800"/>
            </a:br>
            <a:r>
              <a:rPr b="1" lang="fr-FR" sz="2800" spc="-1" strike="noStrike">
                <a:solidFill>
                  <a:srgbClr val="ffa300"/>
                </a:solidFill>
                <a:latin typeface="Calibri"/>
              </a:rPr>
              <a:t>le flux de référence (FR)</a:t>
            </a:r>
            <a:endParaRPr b="0" lang="en-US" sz="2800" spc="-1" strike="noStrike">
              <a:solidFill>
                <a:srgbClr val="000000"/>
              </a:solidFill>
              <a:latin typeface="Calibri"/>
            </a:endParaRPr>
          </a:p>
        </p:txBody>
      </p:sp>
      <p:pic>
        <p:nvPicPr>
          <p:cNvPr id="808" name="Image 6" descr=""/>
          <p:cNvPicPr/>
          <p:nvPr/>
        </p:nvPicPr>
        <p:blipFill>
          <a:blip r:embed="rId1"/>
          <a:stretch/>
        </p:blipFill>
        <p:spPr>
          <a:xfrm>
            <a:off x="10647720" y="69840"/>
            <a:ext cx="1449000" cy="1079640"/>
          </a:xfrm>
          <a:prstGeom prst="rect">
            <a:avLst/>
          </a:prstGeom>
          <a:ln w="0">
            <a:noFill/>
          </a:ln>
        </p:spPr>
      </p:pic>
      <p:pic>
        <p:nvPicPr>
          <p:cNvPr id="809" name="Image 9" descr=""/>
          <p:cNvPicPr/>
          <p:nvPr/>
        </p:nvPicPr>
        <p:blipFill>
          <a:blip r:embed="rId2"/>
          <a:stretch/>
        </p:blipFill>
        <p:spPr>
          <a:xfrm>
            <a:off x="10409040" y="1261440"/>
            <a:ext cx="1782720" cy="1427400"/>
          </a:xfrm>
          <a:prstGeom prst="rect">
            <a:avLst/>
          </a:prstGeom>
          <a:ln w="0">
            <a:noFill/>
          </a:ln>
        </p:spPr>
      </p:pic>
      <p:sp>
        <p:nvSpPr>
          <p:cNvPr id="810" name="Espace réservé du texte 2"/>
          <p:cNvSpPr/>
          <p:nvPr/>
        </p:nvSpPr>
        <p:spPr>
          <a:xfrm>
            <a:off x="685800" y="1389240"/>
            <a:ext cx="9780840" cy="4649400"/>
          </a:xfrm>
          <a:prstGeom prst="rect">
            <a:avLst/>
          </a:prstGeom>
          <a:noFill/>
          <a:ln w="0">
            <a:noFill/>
          </a:ln>
        </p:spPr>
        <p:style>
          <a:lnRef idx="0"/>
          <a:fillRef idx="0"/>
          <a:effectRef idx="0"/>
          <a:fontRef idx="minor"/>
        </p:style>
        <p:txBody>
          <a:bodyPr anchor="t">
            <a:noAutofit/>
          </a:bodyPr>
          <a:p>
            <a:pPr>
              <a:lnSpc>
                <a:spcPct val="90000"/>
              </a:lnSpc>
              <a:spcBef>
                <a:spcPts val="1001"/>
              </a:spcBef>
              <a:tabLst>
                <a:tab algn="l" pos="0"/>
              </a:tabLst>
            </a:pPr>
            <a:r>
              <a:rPr b="0" lang="fr-FR" sz="2400" spc="-1" strike="noStrike">
                <a:solidFill>
                  <a:srgbClr val="ffffff"/>
                </a:solidFill>
                <a:latin typeface="Calibri"/>
              </a:rPr>
              <a:t>Définition des normes ISO 14 040-44:2006 :</a:t>
            </a:r>
            <a:endParaRPr b="0" lang="fr-FR" sz="2400" spc="-1" strike="noStrike">
              <a:solidFill>
                <a:srgbClr val="ffffff"/>
              </a:solidFill>
              <a:latin typeface="Arial"/>
            </a:endParaRPr>
          </a:p>
          <a:p>
            <a:pPr marL="363600">
              <a:lnSpc>
                <a:spcPct val="90000"/>
              </a:lnSpc>
              <a:spcBef>
                <a:spcPts val="1001"/>
              </a:spcBef>
              <a:tabLst>
                <a:tab algn="l" pos="0"/>
              </a:tabLst>
            </a:pPr>
            <a:r>
              <a:rPr b="0" lang="fr-FR" sz="2400" spc="-1" strike="noStrike">
                <a:solidFill>
                  <a:srgbClr val="ffffff"/>
                </a:solidFill>
                <a:latin typeface="Calibri"/>
              </a:rPr>
              <a:t>Le flux de référence (FR) est la "</a:t>
            </a:r>
            <a:r>
              <a:rPr b="0" lang="fr-FR" sz="2400" spc="-1" strike="noStrike">
                <a:solidFill>
                  <a:srgbClr val="ffa300"/>
                </a:solidFill>
                <a:latin typeface="Calibri"/>
              </a:rPr>
              <a:t>mesure des extrants des processus, (…), nécessaire pour remplir la fonction telle qu'elle est exprimée par l'unité fonctionnelle</a:t>
            </a:r>
            <a:r>
              <a:rPr b="0" lang="fr-FR" sz="2400" spc="-1" strike="noStrike">
                <a:solidFill>
                  <a:srgbClr val="ffffff"/>
                </a:solidFill>
                <a:latin typeface="Calibri"/>
              </a:rPr>
              <a:t>".</a:t>
            </a:r>
            <a:endParaRPr b="0" lang="fr-FR" sz="2400" spc="-1" strike="noStrike">
              <a:solidFill>
                <a:srgbClr val="ffffff"/>
              </a:solidFill>
              <a:latin typeface="Arial"/>
            </a:endParaRPr>
          </a:p>
          <a:p>
            <a:pPr marL="363600">
              <a:lnSpc>
                <a:spcPct val="90000"/>
              </a:lnSpc>
              <a:spcBef>
                <a:spcPts val="1001"/>
              </a:spcBef>
              <a:tabLst>
                <a:tab algn="l" pos="0"/>
              </a:tabLst>
            </a:pPr>
            <a:endParaRPr b="0" lang="fr-FR" sz="2400" spc="-1" strike="noStrike">
              <a:solidFill>
                <a:srgbClr val="ffffff"/>
              </a:solidFill>
              <a:latin typeface="Arial"/>
            </a:endParaRPr>
          </a:p>
          <a:p>
            <a:pPr>
              <a:lnSpc>
                <a:spcPct val="90000"/>
              </a:lnSpc>
              <a:spcBef>
                <a:spcPts val="1001"/>
              </a:spcBef>
              <a:tabLst>
                <a:tab algn="l" pos="0"/>
              </a:tabLst>
            </a:pPr>
            <a:r>
              <a:rPr b="0" lang="fr-FR" sz="2400" spc="-1" strike="noStrike">
                <a:solidFill>
                  <a:srgbClr val="ffffff"/>
                </a:solidFill>
                <a:latin typeface="Calibri"/>
              </a:rPr>
              <a:t>Le flux de référence permet d’ajuster la quantité de produit / service pour répondre à l'unité fonctionnelle.</a:t>
            </a:r>
            <a:endParaRPr b="0" lang="fr-FR" sz="2400" spc="-1" strike="noStrike">
              <a:solidFill>
                <a:srgbClr val="ffffff"/>
              </a:solidFill>
              <a:latin typeface="Arial"/>
            </a:endParaRPr>
          </a:p>
          <a:p>
            <a:pPr>
              <a:lnSpc>
                <a:spcPct val="90000"/>
              </a:lnSpc>
              <a:spcBef>
                <a:spcPts val="1001"/>
              </a:spcBef>
              <a:tabLst>
                <a:tab algn="l" pos="0"/>
              </a:tabLst>
            </a:pPr>
            <a:endParaRPr b="0" lang="fr-FR" sz="24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1"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Exemples d’UF et de FR </a:t>
            </a:r>
            <a:endParaRPr b="0" lang="en-US" sz="2800" spc="-1" strike="noStrike">
              <a:solidFill>
                <a:srgbClr val="000000"/>
              </a:solidFill>
              <a:latin typeface="Calibri"/>
            </a:endParaRPr>
          </a:p>
        </p:txBody>
      </p:sp>
      <p:pic>
        <p:nvPicPr>
          <p:cNvPr id="812" name="Image 13" descr=""/>
          <p:cNvPicPr/>
          <p:nvPr/>
        </p:nvPicPr>
        <p:blipFill>
          <a:blip r:embed="rId1"/>
          <a:stretch/>
        </p:blipFill>
        <p:spPr>
          <a:xfrm>
            <a:off x="10647720" y="69840"/>
            <a:ext cx="1449000" cy="1079640"/>
          </a:xfrm>
          <a:prstGeom prst="rect">
            <a:avLst/>
          </a:prstGeom>
          <a:ln w="0">
            <a:noFill/>
          </a:ln>
        </p:spPr>
      </p:pic>
      <p:pic>
        <p:nvPicPr>
          <p:cNvPr id="813" name="Image 23" descr=""/>
          <p:cNvPicPr/>
          <p:nvPr/>
        </p:nvPicPr>
        <p:blipFill>
          <a:blip r:embed="rId2"/>
          <a:stretch/>
        </p:blipFill>
        <p:spPr>
          <a:xfrm>
            <a:off x="10409040" y="4223520"/>
            <a:ext cx="1447200" cy="1198440"/>
          </a:xfrm>
          <a:prstGeom prst="rect">
            <a:avLst/>
          </a:prstGeom>
          <a:ln w="0">
            <a:noFill/>
          </a:ln>
        </p:spPr>
      </p:pic>
      <p:pic>
        <p:nvPicPr>
          <p:cNvPr id="814" name="Image 25" descr=""/>
          <p:cNvPicPr/>
          <p:nvPr/>
        </p:nvPicPr>
        <p:blipFill>
          <a:blip r:embed="rId3"/>
          <a:stretch/>
        </p:blipFill>
        <p:spPr>
          <a:xfrm>
            <a:off x="10409040" y="1261440"/>
            <a:ext cx="1782720" cy="1427400"/>
          </a:xfrm>
          <a:prstGeom prst="rect">
            <a:avLst/>
          </a:prstGeom>
          <a:ln w="0">
            <a:noFill/>
          </a:ln>
        </p:spPr>
      </p:pic>
      <p:graphicFrame>
        <p:nvGraphicFramePr>
          <p:cNvPr id="815" name="Espace réservé du texte 2"/>
          <p:cNvGraphicFramePr/>
          <p:nvPr/>
        </p:nvGraphicFramePr>
        <p:xfrm>
          <a:off x="687600" y="1352880"/>
          <a:ext cx="11224800" cy="4716720"/>
        </p:xfrm>
        <a:graphic>
          <a:graphicData uri="http://schemas.openxmlformats.org/drawingml/2006/table">
            <a:tbl>
              <a:tblPr/>
              <a:tblGrid>
                <a:gridCol w="5408280"/>
                <a:gridCol w="5816880"/>
              </a:tblGrid>
              <a:tr h="4717080">
                <a:tc>
                  <a:txBody>
                    <a:bodyPr anchor="t">
                      <a:noAutofit/>
                    </a:bodyPr>
                    <a:p>
                      <a:pPr>
                        <a:lnSpc>
                          <a:spcPct val="100000"/>
                        </a:lnSpc>
                        <a:spcBef>
                          <a:spcPts val="1001"/>
                        </a:spcBef>
                        <a:tabLst>
                          <a:tab algn="l" pos="0"/>
                        </a:tabLst>
                      </a:pPr>
                      <a:r>
                        <a:rPr b="0" lang="fr-FR" sz="1800" spc="-1" strike="noStrike">
                          <a:solidFill>
                            <a:srgbClr val="ffffff"/>
                          </a:solidFill>
                          <a:latin typeface="DejaVu Sans"/>
                        </a:rPr>
                        <a:t>Proske et al., 2016 </a:t>
                      </a:r>
                      <a:br>
                        <a:rPr sz="1800"/>
                      </a:br>
                      <a:r>
                        <a:rPr b="0" lang="en-US" sz="1800" spc="-1" strike="noStrike">
                          <a:solidFill>
                            <a:srgbClr val="ffffff"/>
                          </a:solidFill>
                          <a:latin typeface="DejaVu Sans"/>
                        </a:rPr>
                        <a:t>Life Cycle Assessment </a:t>
                      </a:r>
                      <a:br>
                        <a:rPr sz="1800"/>
                      </a:br>
                      <a:r>
                        <a:rPr b="0" lang="en-US" sz="1800" spc="-1" strike="noStrike">
                          <a:solidFill>
                            <a:srgbClr val="ffffff"/>
                          </a:solidFill>
                          <a:latin typeface="DejaVu Sans"/>
                        </a:rPr>
                        <a:t>of the Fairphone 2</a:t>
                      </a:r>
                      <a:endParaRPr b="0" lang="fr-FR" sz="1800" spc="-1" strike="noStrike">
                        <a:solidFill>
                          <a:srgbClr val="ffffff"/>
                        </a:solidFill>
                        <a:latin typeface="DejaVu Sans"/>
                      </a:endParaRPr>
                    </a:p>
                    <a:p>
                      <a:pPr>
                        <a:lnSpc>
                          <a:spcPct val="100000"/>
                        </a:lnSpc>
                        <a:spcBef>
                          <a:spcPts val="2401"/>
                        </a:spcBef>
                        <a:tabLst>
                          <a:tab algn="l" pos="0"/>
                        </a:tabLst>
                      </a:pPr>
                      <a:r>
                        <a:rPr b="1" lang="fr-FR" sz="1800" spc="-1" strike="noStrike">
                          <a:solidFill>
                            <a:srgbClr val="d77fc4"/>
                          </a:solidFill>
                          <a:latin typeface="DejaVu Sans"/>
                        </a:rPr>
                        <a:t>Unité fonctionnelle </a:t>
                      </a:r>
                      <a:endParaRPr b="0" lang="fr-FR" sz="1800" spc="-1" strike="noStrike">
                        <a:solidFill>
                          <a:srgbClr val="ffffff"/>
                        </a:solidFill>
                        <a:latin typeface="DejaVu Sans"/>
                      </a:endParaRPr>
                    </a:p>
                    <a:p>
                      <a:pPr marL="95400">
                        <a:lnSpc>
                          <a:spcPct val="100000"/>
                        </a:lnSpc>
                        <a:spcBef>
                          <a:spcPts val="1001"/>
                        </a:spcBef>
                        <a:tabLst>
                          <a:tab algn="l" pos="0"/>
                        </a:tabLst>
                      </a:pPr>
                      <a:r>
                        <a:rPr b="0" lang="fr-FR" sz="1800" spc="-1" strike="noStrike">
                          <a:solidFill>
                            <a:srgbClr val="ffffff"/>
                          </a:solidFill>
                          <a:latin typeface="DejaVu Sans"/>
                        </a:rPr>
                        <a:t>"</a:t>
                      </a:r>
                      <a:r>
                        <a:rPr b="0" lang="en-US" sz="1800" spc="-1" strike="noStrike">
                          <a:solidFill>
                            <a:srgbClr val="ffffff"/>
                          </a:solidFill>
                          <a:latin typeface="DejaVu Sans"/>
                        </a:rPr>
                        <a:t>an intensive smartphone use over three years</a:t>
                      </a:r>
                      <a:r>
                        <a:rPr b="0" lang="fr-FR" sz="1800" spc="-1" strike="noStrike">
                          <a:solidFill>
                            <a:srgbClr val="ffffff"/>
                          </a:solidFill>
                          <a:latin typeface="DejaVu Sans"/>
                        </a:rPr>
                        <a:t>"</a:t>
                      </a:r>
                      <a:endParaRPr b="0" lang="fr-FR" sz="1800" spc="-1" strike="noStrike">
                        <a:solidFill>
                          <a:srgbClr val="ffffff"/>
                        </a:solidFill>
                        <a:latin typeface="DejaVu Sans"/>
                      </a:endParaRPr>
                    </a:p>
                    <a:p>
                      <a:pPr>
                        <a:lnSpc>
                          <a:spcPct val="100000"/>
                        </a:lnSpc>
                        <a:spcBef>
                          <a:spcPts val="2401"/>
                        </a:spcBef>
                        <a:tabLst>
                          <a:tab algn="l" pos="0"/>
                        </a:tabLst>
                      </a:pPr>
                      <a:r>
                        <a:rPr b="1" lang="fr-FR" sz="1800" spc="-1" strike="noStrike">
                          <a:solidFill>
                            <a:srgbClr val="d77fc4"/>
                          </a:solidFill>
                          <a:latin typeface="DejaVu Sans"/>
                        </a:rPr>
                        <a:t>Flux de référence</a:t>
                      </a:r>
                      <a:endParaRPr b="0" lang="fr-FR" sz="1800" spc="-1" strike="noStrike">
                        <a:solidFill>
                          <a:srgbClr val="ffffff"/>
                        </a:solidFill>
                        <a:latin typeface="DejaVu Sans"/>
                      </a:endParaRPr>
                    </a:p>
                    <a:p>
                      <a:pPr marL="95400">
                        <a:lnSpc>
                          <a:spcPct val="100000"/>
                        </a:lnSpc>
                        <a:spcBef>
                          <a:spcPts val="992"/>
                        </a:spcBef>
                        <a:tabLst>
                          <a:tab algn="l" pos="0"/>
                        </a:tabLst>
                      </a:pPr>
                      <a:r>
                        <a:rPr b="0" lang="fr-FR" sz="1800" spc="-1" strike="noStrike">
                          <a:solidFill>
                            <a:srgbClr val="ffffff"/>
                          </a:solidFill>
                          <a:latin typeface="DejaVu Sans"/>
                        </a:rPr>
                        <a:t>"</a:t>
                      </a:r>
                      <a:r>
                        <a:rPr b="0" lang="en-US" sz="1800" spc="-1" strike="noStrike">
                          <a:solidFill>
                            <a:srgbClr val="ffffff"/>
                          </a:solidFill>
                          <a:latin typeface="DejaVu Sans"/>
                        </a:rPr>
                        <a:t>The Fairphone 2 as delivered to the customer including sales packaging and manual (without charger, which is not part of the standard delivery)"</a:t>
                      </a:r>
                      <a:r>
                        <a:rPr b="0" lang="fr-FR" sz="1800" spc="-1" strike="noStrike">
                          <a:solidFill>
                            <a:srgbClr val="ffffff"/>
                          </a:solidFill>
                          <a:latin typeface="DejaVu Sans"/>
                        </a:rPr>
                        <a:t> </a:t>
                      </a:r>
                      <a:endParaRPr b="0" lang="fr-FR" sz="1800" spc="-1" strike="noStrike">
                        <a:solidFill>
                          <a:srgbClr val="ffffff"/>
                        </a:solidFill>
                        <a:latin typeface="DejaVu Sans"/>
                      </a:endParaRPr>
                    </a:p>
                    <a:p>
                      <a:pPr marL="95400">
                        <a:lnSpc>
                          <a:spcPct val="100000"/>
                        </a:lnSpc>
                        <a:tabLst>
                          <a:tab algn="l" pos="0"/>
                        </a:tabLst>
                      </a:pPr>
                      <a:endParaRPr b="0" lang="fr-FR" sz="1900" spc="-1" strike="noStrike">
                        <a:solidFill>
                          <a:srgbClr val="ffffff"/>
                        </a:solidFill>
                        <a:latin typeface="DejaVu Sans"/>
                      </a:endParaRPr>
                    </a:p>
                  </a:txBody>
                  <a:tcPr anchor="t" marL="91440" marR="91440">
                    <a:lnL>
                      <a:noFill/>
                    </a:lnL>
                    <a:lnR>
                      <a:noFill/>
                    </a:lnR>
                    <a:lnT>
                      <a:noFill/>
                    </a:lnT>
                    <a:lnB>
                      <a:noFill/>
                    </a:lnB>
                    <a:noFill/>
                  </a:tcPr>
                </a:tc>
                <a:tc>
                  <a:txBody>
                    <a:bodyPr anchor="t">
                      <a:noAutofit/>
                    </a:bodyPr>
                    <a:p>
                      <a:pPr>
                        <a:lnSpc>
                          <a:spcPct val="100000"/>
                        </a:lnSpc>
                        <a:spcBef>
                          <a:spcPts val="1001"/>
                        </a:spcBef>
                        <a:tabLst>
                          <a:tab algn="l" pos="0"/>
                        </a:tabLst>
                      </a:pPr>
                      <a:r>
                        <a:rPr b="0" lang="fr-FR" sz="1800" spc="-1" strike="noStrike">
                          <a:solidFill>
                            <a:srgbClr val="ffffff"/>
                          </a:solidFill>
                          <a:latin typeface="DejaVu Sans"/>
                        </a:rPr>
                        <a:t>Bordage (GreenIT.fr), 2019</a:t>
                      </a:r>
                      <a:br>
                        <a:rPr sz="1800"/>
                      </a:br>
                      <a:r>
                        <a:rPr b="0" lang="fr-FR" sz="1800" spc="-1" strike="noStrike">
                          <a:solidFill>
                            <a:srgbClr val="ffffff"/>
                          </a:solidFill>
                          <a:latin typeface="DejaVu Sans"/>
                        </a:rPr>
                        <a:t>Empreinte environnementale du </a:t>
                      </a:r>
                      <a:br>
                        <a:rPr sz="1800"/>
                      </a:br>
                      <a:r>
                        <a:rPr b="0" lang="fr-FR" sz="1800" spc="-1" strike="noStrike">
                          <a:solidFill>
                            <a:srgbClr val="ffffff"/>
                          </a:solidFill>
                          <a:latin typeface="DejaVu Sans"/>
                        </a:rPr>
                        <a:t>numérique mondial – ACV simplifiée</a:t>
                      </a:r>
                      <a:endParaRPr b="0" lang="fr-FR" sz="1800" spc="-1" strike="noStrike">
                        <a:solidFill>
                          <a:srgbClr val="ffffff"/>
                        </a:solidFill>
                        <a:latin typeface="DejaVu Sans"/>
                      </a:endParaRPr>
                    </a:p>
                    <a:p>
                      <a:pPr>
                        <a:lnSpc>
                          <a:spcPct val="100000"/>
                        </a:lnSpc>
                        <a:spcBef>
                          <a:spcPts val="2409"/>
                        </a:spcBef>
                        <a:tabLst>
                          <a:tab algn="l" pos="0"/>
                        </a:tabLst>
                      </a:pPr>
                      <a:endParaRPr b="0" lang="fr-FR" sz="1800" spc="-1" strike="noStrike">
                        <a:solidFill>
                          <a:srgbClr val="ffffff"/>
                        </a:solidFill>
                        <a:latin typeface="DejaVu Sans"/>
                      </a:endParaRPr>
                    </a:p>
                    <a:p>
                      <a:pPr marL="95400">
                        <a:lnSpc>
                          <a:spcPct val="100000"/>
                        </a:lnSpc>
                        <a:spcBef>
                          <a:spcPts val="992"/>
                        </a:spcBef>
                        <a:tabLst>
                          <a:tab algn="l" pos="0"/>
                        </a:tabLst>
                      </a:pPr>
                      <a:r>
                        <a:rPr b="0" lang="fr-FR" sz="1800" spc="-1" strike="noStrike">
                          <a:solidFill>
                            <a:srgbClr val="ffffff"/>
                          </a:solidFill>
                          <a:latin typeface="DejaVu Sans"/>
                        </a:rPr>
                        <a:t>"utiliser le numérique mondial pendant un an".</a:t>
                      </a:r>
                      <a:endParaRPr b="0" lang="fr-FR" sz="1800" spc="-1" strike="noStrike">
                        <a:solidFill>
                          <a:srgbClr val="ffffff"/>
                        </a:solidFill>
                        <a:latin typeface="DejaVu Sans"/>
                      </a:endParaRPr>
                    </a:p>
                    <a:p>
                      <a:pPr>
                        <a:lnSpc>
                          <a:spcPct val="100000"/>
                        </a:lnSpc>
                        <a:spcBef>
                          <a:spcPts val="2401"/>
                        </a:spcBef>
                        <a:tabLst>
                          <a:tab algn="l" pos="0"/>
                        </a:tabLst>
                      </a:pPr>
                      <a:br>
                        <a:rPr sz="1900"/>
                      </a:br>
                      <a:endParaRPr b="0" lang="fr-FR" sz="1900" spc="-1" strike="noStrike">
                        <a:solidFill>
                          <a:srgbClr val="ffffff"/>
                        </a:solidFill>
                        <a:latin typeface="DejaVu Sans"/>
                      </a:endParaRPr>
                    </a:p>
                    <a:p>
                      <a:pPr>
                        <a:lnSpc>
                          <a:spcPct val="100000"/>
                        </a:lnSpc>
                        <a:spcBef>
                          <a:spcPts val="992"/>
                        </a:spcBef>
                        <a:tabLst>
                          <a:tab algn="l" pos="0"/>
                        </a:tabLst>
                      </a:pPr>
                      <a:r>
                        <a:rPr b="0" lang="fr-FR" sz="1800" spc="-1" strike="noStrike">
                          <a:solidFill>
                            <a:srgbClr val="ffffff"/>
                          </a:solidFill>
                          <a:latin typeface="DejaVu Sans"/>
                        </a:rPr>
                        <a:t>4,1 milliards d’êtres humains utilisant </a:t>
                      </a:r>
                      <a:br>
                        <a:rPr sz="1800"/>
                      </a:br>
                      <a:r>
                        <a:rPr b="0" lang="fr-FR" sz="1800" spc="-1" strike="noStrike">
                          <a:solidFill>
                            <a:srgbClr val="ffffff"/>
                          </a:solidFill>
                          <a:latin typeface="DejaVu Sans"/>
                        </a:rPr>
                        <a:t>223 millions de tonnes de matériel </a:t>
                      </a:r>
                      <a:br>
                        <a:rPr sz="1800"/>
                      </a:br>
                      <a:r>
                        <a:rPr b="0" lang="fr-FR" sz="1800" spc="-1" strike="noStrike">
                          <a:solidFill>
                            <a:srgbClr val="ffffff"/>
                          </a:solidFill>
                          <a:latin typeface="DejaVu Sans"/>
                        </a:rPr>
                        <a:t>numérique </a:t>
                      </a:r>
                      <a:br>
                        <a:rPr sz="1800"/>
                      </a:br>
                      <a:r>
                        <a:rPr b="0" lang="fr-FR" sz="1800" spc="-1" strike="noStrike">
                          <a:solidFill>
                            <a:srgbClr val="ffffff"/>
                          </a:solidFill>
                          <a:latin typeface="DejaVu Sans"/>
                        </a:rPr>
                        <a:t>(un peu plus de 8 équipements par utilisateur·trice)</a:t>
                      </a:r>
                      <a:endParaRPr b="0" lang="fr-FR" sz="1800" spc="-1" strike="noStrike">
                        <a:solidFill>
                          <a:srgbClr val="ffffff"/>
                        </a:solidFill>
                        <a:latin typeface="DejaVu Sans"/>
                      </a:endParaRPr>
                    </a:p>
                  </a:txBody>
                  <a:tcPr anchor="t" marL="91440" marR="91440">
                    <a:lnL>
                      <a:noFill/>
                    </a:lnL>
                    <a:lnR>
                      <a:noFill/>
                    </a:lnR>
                    <a:lnT>
                      <a:noFill/>
                    </a:lnT>
                    <a:lnB>
                      <a:noFill/>
                    </a:lnB>
                    <a:noFill/>
                  </a:tcPr>
                </a:tc>
              </a:tr>
            </a:tbl>
          </a:graphicData>
        </a:graphic>
      </p:graphicFrame>
      <p:sp>
        <p:nvSpPr>
          <p:cNvPr id="816" name="Rectangle 44"/>
          <p:cNvSpPr/>
          <p:nvPr/>
        </p:nvSpPr>
        <p:spPr>
          <a:xfrm>
            <a:off x="1815480" y="5767920"/>
            <a:ext cx="3336480" cy="8218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Verdana"/>
                <a:ea typeface="Verdana"/>
              </a:rPr>
              <a:t>[Proske et al. 2016 – </a:t>
            </a:r>
            <a:br>
              <a:rPr sz="1200"/>
            </a:br>
            <a:r>
              <a:rPr b="0" lang="fr-FR" sz="1200" spc="-1" strike="noStrike">
                <a:solidFill>
                  <a:srgbClr val="808080"/>
                </a:solidFill>
                <a:latin typeface="Verdana"/>
                <a:ea typeface="Verdana"/>
              </a:rPr>
              <a:t>https://www.fairphone.com/wp-content/uploads/2016/11/Fairphone_2_LCA_Final_20161122.pdf ]</a:t>
            </a:r>
            <a:endParaRPr b="0" lang="fr-FR" sz="1200" spc="-1" strike="noStrike">
              <a:solidFill>
                <a:srgbClr val="ffffff"/>
              </a:solidFill>
              <a:latin typeface="Arial"/>
            </a:endParaRPr>
          </a:p>
        </p:txBody>
      </p:sp>
      <p:sp>
        <p:nvSpPr>
          <p:cNvPr id="817" name="Connecteur droit 1"/>
          <p:cNvSpPr/>
          <p:nvPr/>
        </p:nvSpPr>
        <p:spPr>
          <a:xfrm>
            <a:off x="6033240" y="1461600"/>
            <a:ext cx="0" cy="828000"/>
          </a:xfrm>
          <a:prstGeom prst="line">
            <a:avLst/>
          </a:prstGeom>
          <a:ln w="28440">
            <a:solidFill>
              <a:srgbClr val="ffa300"/>
            </a:solidFill>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818" name="Connecteur droit 2"/>
          <p:cNvSpPr/>
          <p:nvPr/>
        </p:nvSpPr>
        <p:spPr>
          <a:xfrm>
            <a:off x="6033240" y="2686320"/>
            <a:ext cx="0" cy="720000"/>
          </a:xfrm>
          <a:prstGeom prst="line">
            <a:avLst/>
          </a:prstGeom>
          <a:ln w="28440">
            <a:solidFill>
              <a:srgbClr val="ffa300"/>
            </a:solidFill>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819" name="Connecteur droit 3"/>
          <p:cNvSpPr/>
          <p:nvPr/>
        </p:nvSpPr>
        <p:spPr>
          <a:xfrm>
            <a:off x="6033240" y="3981960"/>
            <a:ext cx="0" cy="1548000"/>
          </a:xfrm>
          <a:prstGeom prst="line">
            <a:avLst/>
          </a:prstGeom>
          <a:ln w="28440">
            <a:solidFill>
              <a:srgbClr val="ffa300"/>
            </a:solidFill>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820" name="Rectangle 47"/>
          <p:cNvSpPr/>
          <p:nvPr/>
        </p:nvSpPr>
        <p:spPr>
          <a:xfrm>
            <a:off x="6546600" y="5766120"/>
            <a:ext cx="5645520" cy="6390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Verdana"/>
                <a:ea typeface="Verdana"/>
              </a:rPr>
              <a:t>[Frédéric Bordage 2019 – </a:t>
            </a:r>
            <a:br>
              <a:rPr sz="1200"/>
            </a:br>
            <a:r>
              <a:rPr b="0" lang="fr-FR" sz="1200" spc="-1" strike="noStrike">
                <a:solidFill>
                  <a:srgbClr val="808080"/>
                </a:solidFill>
                <a:latin typeface="Verdana"/>
                <a:ea typeface="Verdana"/>
              </a:rPr>
              <a:t>https://www.greenit.fr/wp-content/uploads/2019/10/2019-10-GREENIT-etude_EENM-rapport-accessible.VF_.pdf]</a:t>
            </a:r>
            <a:endParaRPr b="0" lang="fr-FR" sz="1200" spc="-1" strike="noStrike">
              <a:solidFill>
                <a:srgbClr val="ffffff"/>
              </a:solidFill>
              <a:latin typeface="Arial"/>
            </a:endParaRPr>
          </a:p>
        </p:txBody>
      </p:sp>
      <p:pic>
        <p:nvPicPr>
          <p:cNvPr id="821" name="" descr=""/>
          <p:cNvPicPr/>
          <p:nvPr/>
        </p:nvPicPr>
        <p:blipFill>
          <a:blip r:embed="rId4">
            <a:lum bright="80000"/>
          </a:blip>
          <a:stretch/>
        </p:blipFill>
        <p:spPr>
          <a:xfrm>
            <a:off x="4248000" y="1009440"/>
            <a:ext cx="941040" cy="1654200"/>
          </a:xfrm>
          <a:prstGeom prst="rect">
            <a:avLst/>
          </a:prstGeom>
          <a:ln w="0">
            <a:noFill/>
          </a:ln>
        </p:spPr>
      </p:pic>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2"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Exemples d’</a:t>
            </a:r>
            <a:r>
              <a:rPr b="1" lang="fr-FR" sz="2800" spc="-1" strike="noStrike" u="sng">
                <a:solidFill>
                  <a:srgbClr val="ffa300"/>
                </a:solidFill>
                <a:uFillTx/>
                <a:latin typeface="Calibri"/>
              </a:rPr>
              <a:t>UF</a:t>
            </a:r>
            <a:r>
              <a:rPr b="1" lang="fr-FR" sz="2800" spc="-1" strike="noStrike">
                <a:solidFill>
                  <a:srgbClr val="ffa300"/>
                </a:solidFill>
                <a:latin typeface="Calibri"/>
              </a:rPr>
              <a:t> et de FR</a:t>
            </a:r>
            <a:endParaRPr b="0" lang="en-US" sz="2800" spc="-1" strike="noStrike">
              <a:solidFill>
                <a:srgbClr val="000000"/>
              </a:solidFill>
              <a:latin typeface="Calibri"/>
            </a:endParaRPr>
          </a:p>
        </p:txBody>
      </p:sp>
      <p:sp>
        <p:nvSpPr>
          <p:cNvPr id="823" name="ZoneTexte 82"/>
          <p:cNvSpPr/>
          <p:nvPr/>
        </p:nvSpPr>
        <p:spPr>
          <a:xfrm>
            <a:off x="2753280" y="1982520"/>
            <a:ext cx="6648480" cy="945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870" spc="-1" strike="noStrike">
                <a:solidFill>
                  <a:srgbClr val="ff0000"/>
                </a:solidFill>
                <a:latin typeface="Calibri"/>
              </a:rPr>
              <a:t>Transporter 20L de marchandises 2 fois par semaine</a:t>
            </a:r>
            <a:r>
              <a:rPr b="0" lang="fr-FR" sz="1870" spc="-1" strike="noStrike">
                <a:solidFill>
                  <a:srgbClr val="000000"/>
                </a:solidFill>
                <a:latin typeface="Calibri"/>
              </a:rPr>
              <a:t> </a:t>
            </a:r>
            <a:endParaRPr b="0" lang="fr-FR" sz="1870" spc="-1" strike="noStrike">
              <a:solidFill>
                <a:srgbClr val="ffffff"/>
              </a:solidFill>
              <a:latin typeface="Arial"/>
            </a:endParaRPr>
          </a:p>
          <a:p>
            <a:pPr>
              <a:lnSpc>
                <a:spcPct val="100000"/>
              </a:lnSpc>
            </a:pPr>
            <a:r>
              <a:rPr b="0" lang="fr-FR" sz="1870" spc="-1" strike="noStrike">
                <a:solidFill>
                  <a:srgbClr val="ffffff"/>
                </a:solidFill>
                <a:latin typeface="Calibri"/>
              </a:rPr>
              <a:t>dans un contenant </a:t>
            </a:r>
            <a:r>
              <a:rPr b="1" lang="fr-FR" sz="1870" spc="-1" strike="noStrike">
                <a:solidFill>
                  <a:srgbClr val="00b050"/>
                </a:solidFill>
                <a:latin typeface="Calibri"/>
              </a:rPr>
              <a:t>réutilisable, imperméable, résistant aux UV,</a:t>
            </a:r>
            <a:r>
              <a:rPr b="0" lang="fr-FR" sz="1870" spc="-1" strike="noStrike">
                <a:solidFill>
                  <a:srgbClr val="ffffff"/>
                </a:solidFill>
                <a:latin typeface="Calibri"/>
              </a:rPr>
              <a:t>… </a:t>
            </a:r>
            <a:endParaRPr b="0" lang="fr-FR" sz="1870" spc="-1" strike="noStrike">
              <a:solidFill>
                <a:srgbClr val="ffffff"/>
              </a:solidFill>
              <a:latin typeface="Arial"/>
            </a:endParaRPr>
          </a:p>
          <a:p>
            <a:pPr>
              <a:lnSpc>
                <a:spcPct val="100000"/>
              </a:lnSpc>
            </a:pPr>
            <a:r>
              <a:rPr b="0" lang="fr-FR" sz="1870" spc="-1" strike="noStrike">
                <a:solidFill>
                  <a:srgbClr val="ffffff"/>
                </a:solidFill>
                <a:latin typeface="Calibri"/>
              </a:rPr>
              <a:t>pendant </a:t>
            </a:r>
            <a:r>
              <a:rPr b="1" lang="fr-FR" sz="1870" spc="-1" strike="noStrike">
                <a:solidFill>
                  <a:srgbClr val="00b0f0"/>
                </a:solidFill>
                <a:latin typeface="Calibri"/>
              </a:rPr>
              <a:t>un an</a:t>
            </a:r>
            <a:endParaRPr b="0" lang="fr-FR" sz="1870" spc="-1" strike="noStrike">
              <a:solidFill>
                <a:srgbClr val="ffffff"/>
              </a:solidFill>
              <a:latin typeface="Arial"/>
            </a:endParaRPr>
          </a:p>
        </p:txBody>
      </p:sp>
      <p:sp>
        <p:nvSpPr>
          <p:cNvPr id="824" name="ZoneTexte 83"/>
          <p:cNvSpPr/>
          <p:nvPr/>
        </p:nvSpPr>
        <p:spPr>
          <a:xfrm>
            <a:off x="2753280" y="3934080"/>
            <a:ext cx="8143560" cy="945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870" spc="-1" strike="noStrike">
                <a:solidFill>
                  <a:srgbClr val="ff0000"/>
                </a:solidFill>
                <a:latin typeface="Calibri"/>
              </a:rPr>
              <a:t>Transporter 5L de marchandises 2 fois par semaine</a:t>
            </a:r>
            <a:r>
              <a:rPr b="0" lang="fr-FR" sz="1870" spc="-1" strike="noStrike">
                <a:solidFill>
                  <a:srgbClr val="000000"/>
                </a:solidFill>
                <a:latin typeface="Calibri"/>
              </a:rPr>
              <a:t> </a:t>
            </a:r>
            <a:endParaRPr b="0" lang="fr-FR" sz="1870" spc="-1" strike="noStrike">
              <a:solidFill>
                <a:srgbClr val="ffffff"/>
              </a:solidFill>
              <a:latin typeface="Arial"/>
            </a:endParaRPr>
          </a:p>
          <a:p>
            <a:pPr>
              <a:lnSpc>
                <a:spcPct val="100000"/>
              </a:lnSpc>
            </a:pPr>
            <a:r>
              <a:rPr b="0" lang="fr-FR" sz="1870" spc="-1" strike="noStrike">
                <a:solidFill>
                  <a:srgbClr val="ffffff"/>
                </a:solidFill>
                <a:latin typeface="Calibri"/>
              </a:rPr>
              <a:t>dans un contenant </a:t>
            </a:r>
            <a:r>
              <a:rPr b="1" lang="fr-FR" sz="1870" spc="-1" strike="noStrike">
                <a:solidFill>
                  <a:srgbClr val="00b050"/>
                </a:solidFill>
                <a:latin typeface="Calibri"/>
              </a:rPr>
              <a:t>en plastique non-biodégradable, étirable, résistant aux UV,</a:t>
            </a:r>
            <a:r>
              <a:rPr b="0" lang="fr-FR" sz="1870" spc="-1" strike="noStrike">
                <a:solidFill>
                  <a:srgbClr val="ffffff"/>
                </a:solidFill>
                <a:latin typeface="Calibri"/>
              </a:rPr>
              <a:t>…</a:t>
            </a:r>
            <a:endParaRPr b="0" lang="fr-FR" sz="1870" spc="-1" strike="noStrike">
              <a:solidFill>
                <a:srgbClr val="ffffff"/>
              </a:solidFill>
              <a:latin typeface="Arial"/>
            </a:endParaRPr>
          </a:p>
          <a:p>
            <a:pPr>
              <a:lnSpc>
                <a:spcPct val="100000"/>
              </a:lnSpc>
            </a:pPr>
            <a:r>
              <a:rPr b="0" lang="fr-FR" sz="1870" spc="-1" strike="noStrike">
                <a:solidFill>
                  <a:srgbClr val="ffffff"/>
                </a:solidFill>
                <a:latin typeface="Calibri"/>
              </a:rPr>
              <a:t>pendant </a:t>
            </a:r>
            <a:r>
              <a:rPr b="1" lang="fr-FR" sz="1870" spc="-1" strike="noStrike">
                <a:solidFill>
                  <a:srgbClr val="00b0f0"/>
                </a:solidFill>
                <a:latin typeface="Calibri"/>
              </a:rPr>
              <a:t>un an</a:t>
            </a:r>
            <a:endParaRPr b="0" lang="fr-FR" sz="1870" spc="-1" strike="noStrike">
              <a:solidFill>
                <a:srgbClr val="ffffff"/>
              </a:solidFill>
              <a:latin typeface="Arial"/>
            </a:endParaRPr>
          </a:p>
        </p:txBody>
      </p:sp>
      <p:pic>
        <p:nvPicPr>
          <p:cNvPr id="825" name="Image 4" descr=""/>
          <p:cNvPicPr/>
          <p:nvPr/>
        </p:nvPicPr>
        <p:blipFill>
          <a:blip r:embed="rId1"/>
          <a:stretch/>
        </p:blipFill>
        <p:spPr>
          <a:xfrm>
            <a:off x="10647720" y="69840"/>
            <a:ext cx="1449000" cy="1079640"/>
          </a:xfrm>
          <a:prstGeom prst="rect">
            <a:avLst/>
          </a:prstGeom>
          <a:ln w="0">
            <a:noFill/>
          </a:ln>
        </p:spPr>
      </p:pic>
      <p:pic>
        <p:nvPicPr>
          <p:cNvPr id="826" name="Image 147" descr=""/>
          <p:cNvPicPr/>
          <p:nvPr/>
        </p:nvPicPr>
        <p:blipFill>
          <a:blip r:embed="rId2"/>
          <a:stretch/>
        </p:blipFill>
        <p:spPr>
          <a:xfrm>
            <a:off x="10409040" y="1261440"/>
            <a:ext cx="1782720" cy="1427400"/>
          </a:xfrm>
          <a:prstGeom prst="rect">
            <a:avLst/>
          </a:prstGeom>
          <a:ln w="0">
            <a:noFill/>
          </a:ln>
        </p:spPr>
      </p:pic>
      <p:pic>
        <p:nvPicPr>
          <p:cNvPr id="827" name="Image 149" descr=""/>
          <p:cNvPicPr/>
          <p:nvPr/>
        </p:nvPicPr>
        <p:blipFill>
          <a:blip r:embed="rId3"/>
          <a:stretch/>
        </p:blipFill>
        <p:spPr>
          <a:xfrm>
            <a:off x="1015920" y="3611880"/>
            <a:ext cx="1629000" cy="1791360"/>
          </a:xfrm>
          <a:prstGeom prst="rect">
            <a:avLst/>
          </a:prstGeom>
          <a:ln w="0">
            <a:noFill/>
          </a:ln>
        </p:spPr>
      </p:pic>
      <p:sp>
        <p:nvSpPr>
          <p:cNvPr id="828" name="ZoneTexte 84"/>
          <p:cNvSpPr/>
          <p:nvPr/>
        </p:nvSpPr>
        <p:spPr>
          <a:xfrm>
            <a:off x="20880" y="5576400"/>
            <a:ext cx="133632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[C. Charbuillet]</a:t>
            </a:r>
            <a:endParaRPr b="0" lang="fr-FR" sz="1200" spc="-1" strike="noStrike">
              <a:solidFill>
                <a:srgbClr val="ffffff"/>
              </a:solidFill>
              <a:latin typeface="Arial"/>
            </a:endParaRPr>
          </a:p>
        </p:txBody>
      </p:sp>
      <p:sp>
        <p:nvSpPr>
          <p:cNvPr id="829" name=""/>
          <p:cNvSpPr/>
          <p:nvPr/>
        </p:nvSpPr>
        <p:spPr>
          <a:xfrm>
            <a:off x="29880" y="187560"/>
            <a:ext cx="720000" cy="720000"/>
          </a:xfrm>
          <a:prstGeom prst="ellipse">
            <a:avLst/>
          </a:prstGeom>
          <a:solidFill>
            <a:srgbClr val="ffa300"/>
          </a:solidFill>
          <a:ln w="0">
            <a:noFill/>
          </a:ln>
        </p:spPr>
        <p:style>
          <a:lnRef idx="0"/>
          <a:fillRef idx="0"/>
          <a:effectRef idx="0"/>
          <a:fontRef idx="minor"/>
        </p:style>
        <p:txBody>
          <a:bodyPr wrap="none" lIns="90000" rIns="90000" tIns="45000" bIns="45000" anchor="ctr">
            <a:noAutofit/>
          </a:bodyPr>
          <a:p>
            <a:pPr algn="ctr"/>
            <a:r>
              <a:rPr b="1" lang="fr-FR" sz="1800" spc="-1" strike="noStrike">
                <a:solidFill>
                  <a:srgbClr val="000000"/>
                </a:solidFill>
                <a:latin typeface="Arial"/>
              </a:rPr>
              <a:t>Pour</a:t>
            </a:r>
            <a:endParaRPr b="1" lang="fr-FR" sz="1800" spc="-1" strike="noStrike">
              <a:solidFill>
                <a:srgbClr val="000000"/>
              </a:solidFill>
              <a:latin typeface="Arial"/>
            </a:endParaRPr>
          </a:p>
          <a:p>
            <a:pPr algn="ctr"/>
            <a:r>
              <a:rPr b="1" lang="fr-FR" sz="1800" spc="-1" strike="noStrike">
                <a:solidFill>
                  <a:srgbClr val="000000"/>
                </a:solidFill>
                <a:latin typeface="Arial"/>
              </a:rPr>
              <a:t>info</a:t>
            </a:r>
            <a:endParaRPr b="1" lang="fr-FR" sz="1800" spc="-1" strike="noStrike">
              <a:solidFill>
                <a:srgbClr val="000000"/>
              </a:solidFill>
              <a:latin typeface="Arial"/>
            </a:endParaRPr>
          </a:p>
        </p:txBody>
      </p:sp>
      <p:sp>
        <p:nvSpPr>
          <p:cNvPr id="830" name=""/>
          <p:cNvSpPr/>
          <p:nvPr/>
        </p:nvSpPr>
        <p:spPr>
          <a:xfrm>
            <a:off x="8352000" y="4608000"/>
            <a:ext cx="3816000" cy="2232000"/>
          </a:xfrm>
          <a:prstGeom prst="roundRect">
            <a:avLst>
              <a:gd name="adj" fmla="val 11498"/>
            </a:avLst>
          </a:prstGeom>
          <a:solidFill>
            <a:srgbClr val="ffffff"/>
          </a:solidFill>
          <a:ln w="0">
            <a:noFill/>
          </a:ln>
        </p:spPr>
        <p:style>
          <a:lnRef idx="0"/>
          <a:fillRef idx="0"/>
          <a:effectRef idx="0"/>
          <a:fontRef idx="minor"/>
        </p:style>
        <p:txBody>
          <a:bodyPr wrap="none" lIns="90000" rIns="90000" tIns="45000" bIns="45000" anchor="ctr">
            <a:noAutofit/>
          </a:bodyPr>
          <a:p>
            <a:pPr algn="ctr">
              <a:lnSpc>
                <a:spcPct val="100000"/>
              </a:lnSpc>
            </a:pPr>
            <a:r>
              <a:rPr b="1" lang="fr-FR" sz="1800" spc="-1" strike="noStrike">
                <a:solidFill>
                  <a:srgbClr val="000000"/>
                </a:solidFill>
                <a:latin typeface="Verdana"/>
                <a:ea typeface="Verdana"/>
              </a:rPr>
              <a:t>Règles de bonnes pratiques </a:t>
            </a:r>
            <a:br>
              <a:rPr sz="1800"/>
            </a:br>
            <a:r>
              <a:rPr b="1" lang="fr-FR" sz="1800" spc="-1" strike="noStrike">
                <a:solidFill>
                  <a:srgbClr val="000000"/>
                </a:solidFill>
                <a:latin typeface="Verdana"/>
                <a:ea typeface="Verdana"/>
              </a:rPr>
              <a:t>pour définir l’UF :</a:t>
            </a:r>
            <a:endParaRPr b="0" lang="fr-FR" sz="18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 </a:t>
            </a:r>
            <a:r>
              <a:rPr b="0" lang="fr-FR" sz="1600" spc="-1" strike="noStrike">
                <a:solidFill>
                  <a:srgbClr val="ff0000"/>
                </a:solidFill>
                <a:latin typeface="Verdana"/>
                <a:ea typeface="Verdana"/>
              </a:rPr>
              <a:t>verbe d’action</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 </a:t>
            </a:r>
            <a:r>
              <a:rPr b="0" lang="fr-FR" sz="1600" spc="-1" strike="noStrike">
                <a:solidFill>
                  <a:srgbClr val="ff0000"/>
                </a:solidFill>
                <a:latin typeface="Verdana"/>
                <a:ea typeface="Verdana"/>
              </a:rPr>
              <a:t>niveau de performance</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Des </a:t>
            </a:r>
            <a:r>
              <a:rPr b="0" lang="fr-FR" sz="1600" spc="-1" strike="noStrike">
                <a:solidFill>
                  <a:srgbClr val="00a933"/>
                </a:solidFill>
                <a:latin typeface="Verdana"/>
                <a:ea typeface="Verdana"/>
              </a:rPr>
              <a:t>conditions d’utilisation </a:t>
            </a:r>
            <a:br>
              <a:rPr sz="1600"/>
            </a:br>
            <a:r>
              <a:rPr b="0" lang="fr-FR" sz="1600" spc="-1" strike="noStrike">
                <a:solidFill>
                  <a:srgbClr val="000000"/>
                </a:solidFill>
                <a:latin typeface="Verdana"/>
                <a:ea typeface="Verdana"/>
              </a:rPr>
              <a:t>et/ou fonctions secondaires</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Une</a:t>
            </a:r>
            <a:r>
              <a:rPr b="0" lang="fr-FR" sz="1600" spc="-1" strike="noStrike">
                <a:solidFill>
                  <a:srgbClr val="00dedb"/>
                </a:solidFill>
                <a:latin typeface="Verdana"/>
                <a:ea typeface="Verdana"/>
              </a:rPr>
              <a:t> </a:t>
            </a:r>
            <a:r>
              <a:rPr b="0" lang="fr-FR" sz="1600" spc="-1" strike="noStrike">
                <a:solidFill>
                  <a:srgbClr val="00b0f0"/>
                </a:solidFill>
                <a:latin typeface="Verdana"/>
                <a:ea typeface="Verdana"/>
              </a:rPr>
              <a:t>unité de temps</a:t>
            </a:r>
            <a:endParaRPr b="0" lang="fr-FR" sz="1600" spc="-1" strike="noStrike">
              <a:solidFill>
                <a:srgbClr val="000000"/>
              </a:solidFill>
              <a:latin typeface="Arial"/>
            </a:endParaRPr>
          </a:p>
        </p:txBody>
      </p:sp>
      <p:sp>
        <p:nvSpPr>
          <p:cNvPr id="831" name=""/>
          <p:cNvSpPr/>
          <p:nvPr/>
        </p:nvSpPr>
        <p:spPr>
          <a:xfrm>
            <a:off x="7920000" y="4716000"/>
            <a:ext cx="648000" cy="576000"/>
          </a:xfrm>
          <a:prstGeom prst="triangle">
            <a:avLst>
              <a:gd name="adj" fmla="val 50000"/>
            </a:avLst>
          </a:prstGeom>
          <a:solidFill>
            <a:srgbClr val="ffffff"/>
          </a:solidFill>
          <a:ln cap="rnd" w="57240">
            <a:solidFill>
              <a:srgbClr val="ffa300"/>
            </a:solidFill>
            <a:round/>
          </a:ln>
        </p:spPr>
        <p:style>
          <a:lnRef idx="0"/>
          <a:fillRef idx="0"/>
          <a:effectRef idx="0"/>
          <a:fontRef idx="minor"/>
        </p:style>
        <p:txBody>
          <a:bodyPr wrap="none" lIns="118440" rIns="118440" tIns="73440" bIns="73440" anchor="ctr">
            <a:noAutofit/>
          </a:bodyPr>
          <a:p>
            <a:pPr algn="ctr"/>
            <a:r>
              <a:rPr b="1" lang="fr-FR" sz="2400" spc="-1" strike="noStrike">
                <a:solidFill>
                  <a:srgbClr val="ffa300"/>
                </a:solidFill>
                <a:latin typeface="Arial"/>
              </a:rPr>
              <a:t>!</a:t>
            </a:r>
            <a:endParaRPr b="1" lang="fr-FR" sz="2400" spc="-1" strike="noStrike">
              <a:solidFill>
                <a:srgbClr val="ffa300"/>
              </a:solidFill>
              <a:latin typeface="Arial"/>
            </a:endParaRPr>
          </a:p>
        </p:txBody>
      </p:sp>
      <p:grpSp>
        <p:nvGrpSpPr>
          <p:cNvPr id="832" name="Groupe 17"/>
          <p:cNvGrpSpPr/>
          <p:nvPr/>
        </p:nvGrpSpPr>
        <p:grpSpPr>
          <a:xfrm>
            <a:off x="812880" y="1619640"/>
            <a:ext cx="2034720" cy="2172960"/>
            <a:chOff x="812880" y="1619640"/>
            <a:chExt cx="2034720" cy="2172960"/>
          </a:xfrm>
        </p:grpSpPr>
        <p:pic>
          <p:nvPicPr>
            <p:cNvPr id="833" name="Image 49" descr=""/>
            <p:cNvPicPr/>
            <p:nvPr/>
          </p:nvPicPr>
          <p:blipFill>
            <a:blip r:embed="rId4"/>
            <a:stretch/>
          </p:blipFill>
          <p:spPr>
            <a:xfrm>
              <a:off x="812880" y="1619640"/>
              <a:ext cx="2034720" cy="2172960"/>
            </a:xfrm>
            <a:prstGeom prst="rect">
              <a:avLst/>
            </a:prstGeom>
            <a:ln w="0">
              <a:noFill/>
            </a:ln>
          </p:spPr>
        </p:pic>
        <p:sp>
          <p:nvSpPr>
            <p:cNvPr id="834" name="Rectangle 34"/>
            <p:cNvSpPr/>
            <p:nvPr/>
          </p:nvSpPr>
          <p:spPr>
            <a:xfrm rot="1320000">
              <a:off x="975600" y="3297960"/>
              <a:ext cx="1579320" cy="1969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700" spc="-1" strike="noStrike">
                  <a:solidFill>
                    <a:srgbClr val="a6a6a6"/>
                  </a:solidFill>
                  <a:latin typeface="Calibri"/>
                </a:rPr>
                <a:t>[www.arbreauxsouhaits.com]</a:t>
              </a:r>
              <a:endParaRPr b="0" lang="fr-FR" sz="700" spc="-1" strike="noStrike">
                <a:solidFill>
                  <a:srgbClr val="ffffff"/>
                </a:solidFill>
                <a:latin typeface="Arial"/>
              </a:endParaRPr>
            </a:p>
          </p:txBody>
        </p:sp>
      </p:grpSp>
    </p:spTree>
  </p:cSld>
  <mc:AlternateContent>
    <mc:Choice Requires="p14">
      <p:transition spd="slow" p14:dur="2000"/>
    </mc:Choice>
    <mc:Fallback>
      <p:transition spd="slow"/>
    </mc:Fallback>
  </mc:AlternateContent>
  <p:timing>
    <p:tnLst>
      <p:par>
        <p:cTn id="269" dur="indefinite" restart="never" nodeType="tmRoot">
          <p:childTnLst>
            <p:seq>
              <p:cTn id="270" dur="indefinite" nodeType="mainSeq">
                <p:childTnLst>
                  <p:par>
                    <p:cTn id="271" fill="hold">
                      <p:stCondLst>
                        <p:cond delay="indefinite"/>
                      </p:stCondLst>
                      <p:childTnLst>
                        <p:par>
                          <p:cTn id="272" fill="hold">
                            <p:stCondLst>
                              <p:cond delay="0"/>
                            </p:stCondLst>
                            <p:childTnLst>
                              <p:par>
                                <p:cTn id="273" nodeType="clickEffect" fill="hold" presetClass="entr" presetID="1">
                                  <p:stCondLst>
                                    <p:cond delay="0"/>
                                  </p:stCondLst>
                                  <p:childTnLst>
                                    <p:set>
                                      <p:cBhvr>
                                        <p:cTn id="274" dur="1" fill="hold">
                                          <p:stCondLst>
                                            <p:cond delay="0"/>
                                          </p:stCondLst>
                                        </p:cTn>
                                        <p:tgtEl>
                                          <p:spTgt spid="823">
                                            <p:txEl>
                                              <p:pRg st="0" end="0"/>
                                            </p:txEl>
                                          </p:spTgt>
                                        </p:tgtEl>
                                        <p:attrNameLst>
                                          <p:attrName>style.visibility</p:attrName>
                                        </p:attrNameLst>
                                      </p:cBhvr>
                                      <p:to>
                                        <p:strVal val="visible"/>
                                      </p:to>
                                    </p:set>
                                  </p:childTnLst>
                                </p:cTn>
                              </p:par>
                            </p:childTnLst>
                          </p:cTn>
                        </p:par>
                      </p:childTnLst>
                    </p:cTn>
                  </p:par>
                  <p:par>
                    <p:cTn id="275" fill="hold">
                      <p:stCondLst>
                        <p:cond delay="indefinite"/>
                      </p:stCondLst>
                      <p:childTnLst>
                        <p:par>
                          <p:cTn id="276" fill="hold">
                            <p:stCondLst>
                              <p:cond delay="0"/>
                            </p:stCondLst>
                            <p:childTnLst>
                              <p:par>
                                <p:cTn id="277" nodeType="clickEffect" fill="hold" presetClass="entr" presetID="1">
                                  <p:stCondLst>
                                    <p:cond delay="0"/>
                                  </p:stCondLst>
                                  <p:childTnLst>
                                    <p:set>
                                      <p:cBhvr>
                                        <p:cTn id="278" dur="1" fill="hold">
                                          <p:stCondLst>
                                            <p:cond delay="0"/>
                                          </p:stCondLst>
                                        </p:cTn>
                                        <p:tgtEl>
                                          <p:spTgt spid="823">
                                            <p:txEl>
                                              <p:pRg st="1" end="1"/>
                                            </p:txEl>
                                          </p:spTgt>
                                        </p:tgtEl>
                                        <p:attrNameLst>
                                          <p:attrName>style.visibility</p:attrName>
                                        </p:attrNameLst>
                                      </p:cBhvr>
                                      <p:to>
                                        <p:strVal val="visible"/>
                                      </p:to>
                                    </p:set>
                                  </p:childTnLst>
                                </p:cTn>
                              </p:par>
                            </p:childTnLst>
                          </p:cTn>
                        </p:par>
                      </p:childTnLst>
                    </p:cTn>
                  </p:par>
                  <p:par>
                    <p:cTn id="279" fill="hold">
                      <p:stCondLst>
                        <p:cond delay="indefinite"/>
                      </p:stCondLst>
                      <p:childTnLst>
                        <p:par>
                          <p:cTn id="280" fill="hold">
                            <p:stCondLst>
                              <p:cond delay="0"/>
                            </p:stCondLst>
                            <p:childTnLst>
                              <p:par>
                                <p:cTn id="281" nodeType="clickEffect" fill="hold" presetClass="entr" presetID="1">
                                  <p:stCondLst>
                                    <p:cond delay="0"/>
                                  </p:stCondLst>
                                  <p:childTnLst>
                                    <p:set>
                                      <p:cBhvr>
                                        <p:cTn id="282" dur="1" fill="hold">
                                          <p:stCondLst>
                                            <p:cond delay="0"/>
                                          </p:stCondLst>
                                        </p:cTn>
                                        <p:tgtEl>
                                          <p:spTgt spid="823">
                                            <p:txEl>
                                              <p:pRg st="2" end="2"/>
                                            </p:txEl>
                                          </p:spTgt>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nodeType="clickEffect" fill="hold" presetClass="entr" presetID="1">
                                  <p:stCondLst>
                                    <p:cond delay="0"/>
                                  </p:stCondLst>
                                  <p:childTnLst>
                                    <p:set>
                                      <p:cBhvr>
                                        <p:cTn id="286" dur="1" fill="hold">
                                          <p:stCondLst>
                                            <p:cond delay="0"/>
                                          </p:stCondLst>
                                        </p:cTn>
                                        <p:tgtEl>
                                          <p:spTgt spid="827"/>
                                        </p:tgtEl>
                                        <p:attrNameLst>
                                          <p:attrName>style.visibility</p:attrName>
                                        </p:attrNameLst>
                                      </p:cBhvr>
                                      <p:to>
                                        <p:strVal val="visible"/>
                                      </p:to>
                                    </p:set>
                                  </p:childTnLst>
                                </p:cTn>
                              </p:par>
                            </p:childTnLst>
                          </p:cTn>
                        </p:par>
                      </p:childTnLst>
                    </p:cTn>
                  </p:par>
                  <p:par>
                    <p:cTn id="287" fill="hold">
                      <p:stCondLst>
                        <p:cond delay="indefinite"/>
                      </p:stCondLst>
                      <p:childTnLst>
                        <p:par>
                          <p:cTn id="288" fill="hold">
                            <p:stCondLst>
                              <p:cond delay="0"/>
                            </p:stCondLst>
                            <p:childTnLst>
                              <p:par>
                                <p:cTn id="289" nodeType="clickEffect" fill="hold" presetClass="entr" presetID="1">
                                  <p:stCondLst>
                                    <p:cond delay="0"/>
                                  </p:stCondLst>
                                  <p:childTnLst>
                                    <p:set>
                                      <p:cBhvr>
                                        <p:cTn id="290" dur="1" fill="hold">
                                          <p:stCondLst>
                                            <p:cond delay="0"/>
                                          </p:stCondLst>
                                        </p:cTn>
                                        <p:tgtEl>
                                          <p:spTgt spid="824">
                                            <p:txEl>
                                              <p:pRg st="0" end="0"/>
                                            </p:txEl>
                                          </p:spTgt>
                                        </p:tgtEl>
                                        <p:attrNameLst>
                                          <p:attrName>style.visibility</p:attrName>
                                        </p:attrNameLst>
                                      </p:cBhvr>
                                      <p:to>
                                        <p:strVal val="visible"/>
                                      </p:to>
                                    </p:set>
                                  </p:childTnLst>
                                </p:cTn>
                              </p:par>
                            </p:childTnLst>
                          </p:cTn>
                        </p:par>
                      </p:childTnLst>
                    </p:cTn>
                  </p:par>
                  <p:par>
                    <p:cTn id="291" fill="hold">
                      <p:stCondLst>
                        <p:cond delay="indefinite"/>
                      </p:stCondLst>
                      <p:childTnLst>
                        <p:par>
                          <p:cTn id="292" fill="hold">
                            <p:stCondLst>
                              <p:cond delay="0"/>
                            </p:stCondLst>
                            <p:childTnLst>
                              <p:par>
                                <p:cTn id="293" nodeType="clickEffect" fill="hold" presetClass="entr" presetID="1">
                                  <p:stCondLst>
                                    <p:cond delay="0"/>
                                  </p:stCondLst>
                                  <p:childTnLst>
                                    <p:set>
                                      <p:cBhvr>
                                        <p:cTn id="294" dur="1" fill="hold">
                                          <p:stCondLst>
                                            <p:cond delay="0"/>
                                          </p:stCondLst>
                                        </p:cTn>
                                        <p:tgtEl>
                                          <p:spTgt spid="824">
                                            <p:txEl>
                                              <p:pRg st="1" end="1"/>
                                            </p:txEl>
                                          </p:spTgt>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nodeType="clickEffect" fill="hold" presetClass="entr" presetID="1">
                                  <p:stCondLst>
                                    <p:cond delay="0"/>
                                  </p:stCondLst>
                                  <p:childTnLst>
                                    <p:set>
                                      <p:cBhvr>
                                        <p:cTn id="298" dur="1" fill="hold">
                                          <p:stCondLst>
                                            <p:cond delay="0"/>
                                          </p:stCondLst>
                                        </p:cTn>
                                        <p:tgtEl>
                                          <p:spTgt spid="824">
                                            <p:txEl>
                                              <p:pRg st="2" end="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5"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Exemples d’</a:t>
            </a:r>
            <a:r>
              <a:rPr b="1" lang="fr-FR" sz="2800" spc="-1" strike="noStrike" u="sng">
                <a:solidFill>
                  <a:srgbClr val="ffa300"/>
                </a:solidFill>
                <a:uFillTx/>
                <a:latin typeface="Calibri"/>
              </a:rPr>
              <a:t>UF</a:t>
            </a:r>
            <a:r>
              <a:rPr b="1" lang="fr-FR" sz="2800" spc="-1" strike="noStrike">
                <a:solidFill>
                  <a:srgbClr val="ffa300"/>
                </a:solidFill>
                <a:latin typeface="Calibri"/>
              </a:rPr>
              <a:t> et de </a:t>
            </a:r>
            <a:r>
              <a:rPr b="1" lang="fr-FR" sz="2800" spc="-1" strike="noStrike" u="sng">
                <a:solidFill>
                  <a:srgbClr val="ffa300"/>
                </a:solidFill>
                <a:uFillTx/>
                <a:latin typeface="Calibri"/>
              </a:rPr>
              <a:t>FR</a:t>
            </a:r>
            <a:endParaRPr b="0" lang="en-US" sz="2800" spc="-1" strike="noStrike">
              <a:solidFill>
                <a:srgbClr val="000000"/>
              </a:solidFill>
              <a:latin typeface="Calibri"/>
            </a:endParaRPr>
          </a:p>
        </p:txBody>
      </p:sp>
      <p:pic>
        <p:nvPicPr>
          <p:cNvPr id="836" name="Image 53" descr=""/>
          <p:cNvPicPr/>
          <p:nvPr/>
        </p:nvPicPr>
        <p:blipFill>
          <a:blip r:embed="rId1"/>
          <a:stretch/>
        </p:blipFill>
        <p:spPr>
          <a:xfrm>
            <a:off x="10647720" y="69840"/>
            <a:ext cx="1449000" cy="1079640"/>
          </a:xfrm>
          <a:prstGeom prst="rect">
            <a:avLst/>
          </a:prstGeom>
          <a:ln w="0">
            <a:noFill/>
          </a:ln>
        </p:spPr>
      </p:pic>
      <p:pic>
        <p:nvPicPr>
          <p:cNvPr id="837" name="Image 144" descr=""/>
          <p:cNvPicPr/>
          <p:nvPr/>
        </p:nvPicPr>
        <p:blipFill>
          <a:blip r:embed="rId2"/>
          <a:stretch/>
        </p:blipFill>
        <p:spPr>
          <a:xfrm>
            <a:off x="10409040" y="1261440"/>
            <a:ext cx="1782720" cy="1427400"/>
          </a:xfrm>
          <a:prstGeom prst="rect">
            <a:avLst/>
          </a:prstGeom>
          <a:ln w="0">
            <a:noFill/>
          </a:ln>
        </p:spPr>
      </p:pic>
      <p:sp>
        <p:nvSpPr>
          <p:cNvPr id="838" name="ZoneTexte 81"/>
          <p:cNvSpPr/>
          <p:nvPr/>
        </p:nvSpPr>
        <p:spPr>
          <a:xfrm>
            <a:off x="20880" y="5576400"/>
            <a:ext cx="133632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[C. Charbuillet]</a:t>
            </a:r>
            <a:endParaRPr b="0" lang="fr-FR" sz="1200" spc="-1" strike="noStrike">
              <a:solidFill>
                <a:srgbClr val="ffffff"/>
              </a:solidFill>
              <a:latin typeface="Arial"/>
            </a:endParaRPr>
          </a:p>
        </p:txBody>
      </p:sp>
      <p:sp>
        <p:nvSpPr>
          <p:cNvPr id="839" name="Rectangle 120"/>
          <p:cNvSpPr/>
          <p:nvPr/>
        </p:nvSpPr>
        <p:spPr>
          <a:xfrm>
            <a:off x="3159000" y="2105640"/>
            <a:ext cx="8353800" cy="2529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2000" spc="-1" strike="noStrike">
                <a:solidFill>
                  <a:srgbClr val="ffffff"/>
                </a:solidFill>
                <a:latin typeface="Calibri"/>
                <a:ea typeface="Verdana"/>
              </a:rPr>
              <a:t>Variables influençant l’unité fonctionnelle :</a:t>
            </a:r>
            <a:endParaRPr b="0" lang="fr-FR" sz="2000" spc="-1" strike="noStrike">
              <a:solidFill>
                <a:srgbClr val="ffffff"/>
              </a:solidFill>
              <a:latin typeface="Arial"/>
            </a:endParaRPr>
          </a:p>
          <a:p>
            <a:pPr>
              <a:lnSpc>
                <a:spcPct val="100000"/>
              </a:lnSpc>
            </a:pPr>
            <a:endParaRPr b="0" lang="fr-FR" sz="2000" spc="-1" strike="noStrike">
              <a:solidFill>
                <a:srgbClr val="ffffff"/>
              </a:solidFill>
              <a:latin typeface="Arial"/>
            </a:endParaRPr>
          </a:p>
          <a:p>
            <a:pPr lvl="1" marL="285840" indent="-285480">
              <a:lnSpc>
                <a:spcPct val="100000"/>
              </a:lnSpc>
              <a:buClr>
                <a:srgbClr val="ffffff"/>
              </a:buClr>
              <a:buFont typeface="Arial"/>
              <a:buChar char="•"/>
            </a:pPr>
            <a:r>
              <a:rPr b="0" lang="fr-FR" sz="2000" spc="-1" strike="noStrike">
                <a:solidFill>
                  <a:srgbClr val="ffffff"/>
                </a:solidFill>
                <a:latin typeface="Calibri"/>
                <a:ea typeface="Verdana"/>
              </a:rPr>
              <a:t>Quels sont les impacts qui seront mesurés ?</a:t>
            </a:r>
            <a:endParaRPr b="0" lang="fr-FR" sz="2000" spc="-1" strike="noStrike">
              <a:solidFill>
                <a:srgbClr val="ffffff"/>
              </a:solidFill>
              <a:latin typeface="Arial"/>
            </a:endParaRPr>
          </a:p>
          <a:p>
            <a:pPr lvl="1" marL="285840" indent="-285480">
              <a:lnSpc>
                <a:spcPct val="100000"/>
              </a:lnSpc>
              <a:buClr>
                <a:srgbClr val="ffffff"/>
              </a:buClr>
              <a:buFont typeface="Arial"/>
              <a:buChar char="•"/>
            </a:pPr>
            <a:r>
              <a:rPr b="0" lang="fr-FR" sz="2000" spc="-1" strike="noStrike">
                <a:solidFill>
                  <a:srgbClr val="ffffff"/>
                </a:solidFill>
                <a:latin typeface="Calibri"/>
                <a:ea typeface="Verdana"/>
              </a:rPr>
              <a:t>Le sac à usage unique est-il réutilisé ?</a:t>
            </a:r>
            <a:endParaRPr b="0" lang="fr-FR" sz="2000" spc="-1" strike="noStrike">
              <a:solidFill>
                <a:srgbClr val="ffffff"/>
              </a:solidFill>
              <a:latin typeface="Arial"/>
            </a:endParaRPr>
          </a:p>
          <a:p>
            <a:pPr lvl="1" marL="285840" indent="-285480">
              <a:lnSpc>
                <a:spcPct val="100000"/>
              </a:lnSpc>
              <a:buClr>
                <a:srgbClr val="ffffff"/>
              </a:buClr>
              <a:buFont typeface="Arial"/>
              <a:buChar char="•"/>
            </a:pPr>
            <a:r>
              <a:rPr b="0" lang="fr-FR" sz="2000" spc="-1" strike="noStrike">
                <a:solidFill>
                  <a:srgbClr val="ffffff"/>
                </a:solidFill>
                <a:latin typeface="Calibri"/>
                <a:ea typeface="Verdana"/>
              </a:rPr>
              <a:t>Où le sac est-il jeté ?</a:t>
            </a:r>
            <a:endParaRPr b="0" lang="fr-FR" sz="2000" spc="-1" strike="noStrike">
              <a:solidFill>
                <a:srgbClr val="ffffff"/>
              </a:solidFill>
              <a:latin typeface="Arial"/>
            </a:endParaRPr>
          </a:p>
          <a:p>
            <a:pPr lvl="1" marL="285840" indent="-285480">
              <a:lnSpc>
                <a:spcPct val="100000"/>
              </a:lnSpc>
              <a:buClr>
                <a:srgbClr val="ffffff"/>
              </a:buClr>
              <a:buFont typeface="Arial"/>
              <a:buChar char="•"/>
            </a:pPr>
            <a:r>
              <a:rPr b="0" lang="fr-FR" sz="2000" spc="-1" strike="noStrike">
                <a:solidFill>
                  <a:srgbClr val="ffffff"/>
                </a:solidFill>
                <a:latin typeface="Calibri"/>
                <a:ea typeface="Verdana"/>
              </a:rPr>
              <a:t>Combien de fois le sac est-il utilisé durant sa durée de vie ?</a:t>
            </a:r>
            <a:endParaRPr b="0" lang="fr-FR" sz="2000" spc="-1" strike="noStrike">
              <a:solidFill>
                <a:srgbClr val="ffffff"/>
              </a:solidFill>
              <a:latin typeface="Arial"/>
            </a:endParaRPr>
          </a:p>
          <a:p>
            <a:pPr lvl="1" marL="285840" indent="-285480">
              <a:lnSpc>
                <a:spcPct val="100000"/>
              </a:lnSpc>
              <a:buClr>
                <a:srgbClr val="ffffff"/>
              </a:buClr>
              <a:buFont typeface="Arial"/>
              <a:buChar char="•"/>
            </a:pPr>
            <a:r>
              <a:rPr b="0" lang="fr-FR" sz="2000" spc="-1" strike="noStrike">
                <a:solidFill>
                  <a:srgbClr val="ffffff"/>
                </a:solidFill>
                <a:latin typeface="Calibri"/>
                <a:ea typeface="Verdana"/>
              </a:rPr>
              <a:t>Comment comparer la capacité des sacs ?</a:t>
            </a:r>
            <a:endParaRPr b="0" lang="fr-FR" sz="2000" spc="-1" strike="noStrike">
              <a:solidFill>
                <a:srgbClr val="ffffff"/>
              </a:solidFill>
              <a:latin typeface="Arial"/>
            </a:endParaRPr>
          </a:p>
          <a:p>
            <a:pPr lvl="1" marL="285840" indent="-285480">
              <a:lnSpc>
                <a:spcPct val="100000"/>
              </a:lnSpc>
              <a:buClr>
                <a:srgbClr val="ffffff"/>
              </a:buClr>
              <a:buFont typeface="Arial"/>
              <a:buChar char="•"/>
            </a:pPr>
            <a:r>
              <a:rPr b="0" lang="fr-FR" sz="2000" spc="-1" strike="noStrike">
                <a:solidFill>
                  <a:srgbClr val="ffffff"/>
                </a:solidFill>
                <a:latin typeface="Calibri"/>
                <a:ea typeface="Verdana"/>
              </a:rPr>
              <a:t>Pour une ACV comparative, quelles sont les meilleurs conditions pour l’UF ?</a:t>
            </a:r>
            <a:endParaRPr b="0" lang="fr-FR" sz="2000" spc="-1" strike="noStrike">
              <a:solidFill>
                <a:srgbClr val="ffffff"/>
              </a:solidFill>
              <a:latin typeface="Arial"/>
            </a:endParaRPr>
          </a:p>
        </p:txBody>
      </p:sp>
      <p:pic>
        <p:nvPicPr>
          <p:cNvPr id="840" name="Image 146" descr=""/>
          <p:cNvPicPr/>
          <p:nvPr/>
        </p:nvPicPr>
        <p:blipFill>
          <a:blip r:embed="rId3"/>
          <a:stretch/>
        </p:blipFill>
        <p:spPr>
          <a:xfrm>
            <a:off x="1016280" y="3611880"/>
            <a:ext cx="1629000" cy="1791360"/>
          </a:xfrm>
          <a:prstGeom prst="rect">
            <a:avLst/>
          </a:prstGeom>
          <a:ln w="0">
            <a:noFill/>
          </a:ln>
        </p:spPr>
      </p:pic>
      <p:sp>
        <p:nvSpPr>
          <p:cNvPr id="841" name=""/>
          <p:cNvSpPr/>
          <p:nvPr/>
        </p:nvSpPr>
        <p:spPr>
          <a:xfrm>
            <a:off x="29880" y="187560"/>
            <a:ext cx="720000" cy="720000"/>
          </a:xfrm>
          <a:prstGeom prst="ellipse">
            <a:avLst/>
          </a:prstGeom>
          <a:solidFill>
            <a:srgbClr val="ffa300"/>
          </a:solidFill>
          <a:ln w="0">
            <a:noFill/>
          </a:ln>
        </p:spPr>
        <p:style>
          <a:lnRef idx="0"/>
          <a:fillRef idx="0"/>
          <a:effectRef idx="0"/>
          <a:fontRef idx="minor"/>
        </p:style>
        <p:txBody>
          <a:bodyPr wrap="none" lIns="90000" rIns="90000" tIns="45000" bIns="45000" anchor="ctr">
            <a:noAutofit/>
          </a:bodyPr>
          <a:p>
            <a:pPr algn="ctr"/>
            <a:r>
              <a:rPr b="1" lang="fr-FR" sz="1800" spc="-1" strike="noStrike">
                <a:solidFill>
                  <a:srgbClr val="000000"/>
                </a:solidFill>
                <a:latin typeface="Arial"/>
              </a:rPr>
              <a:t>Pour</a:t>
            </a:r>
            <a:endParaRPr b="1" lang="fr-FR" sz="1800" spc="-1" strike="noStrike">
              <a:solidFill>
                <a:srgbClr val="000000"/>
              </a:solidFill>
              <a:latin typeface="Arial"/>
            </a:endParaRPr>
          </a:p>
          <a:p>
            <a:pPr algn="ctr"/>
            <a:r>
              <a:rPr b="1" lang="fr-FR" sz="1800" spc="-1" strike="noStrike">
                <a:solidFill>
                  <a:srgbClr val="000000"/>
                </a:solidFill>
                <a:latin typeface="Arial"/>
              </a:rPr>
              <a:t>info</a:t>
            </a:r>
            <a:endParaRPr b="1" lang="fr-FR" sz="1800" spc="-1" strike="noStrike">
              <a:solidFill>
                <a:srgbClr val="000000"/>
              </a:solidFill>
              <a:latin typeface="Arial"/>
            </a:endParaRPr>
          </a:p>
        </p:txBody>
      </p:sp>
      <p:sp>
        <p:nvSpPr>
          <p:cNvPr id="842" name=""/>
          <p:cNvSpPr/>
          <p:nvPr/>
        </p:nvSpPr>
        <p:spPr>
          <a:xfrm>
            <a:off x="8337960" y="4608360"/>
            <a:ext cx="3816000" cy="2232000"/>
          </a:xfrm>
          <a:prstGeom prst="roundRect">
            <a:avLst>
              <a:gd name="adj" fmla="val 11498"/>
            </a:avLst>
          </a:prstGeom>
          <a:solidFill>
            <a:srgbClr val="ffffff"/>
          </a:solidFill>
          <a:ln w="0">
            <a:noFill/>
          </a:ln>
        </p:spPr>
        <p:style>
          <a:lnRef idx="0"/>
          <a:fillRef idx="0"/>
          <a:effectRef idx="0"/>
          <a:fontRef idx="minor"/>
        </p:style>
        <p:txBody>
          <a:bodyPr wrap="none" lIns="90000" rIns="90000" tIns="45000" bIns="45000" anchor="ctr">
            <a:noAutofit/>
          </a:bodyPr>
          <a:p>
            <a:pPr algn="ctr">
              <a:lnSpc>
                <a:spcPct val="100000"/>
              </a:lnSpc>
            </a:pPr>
            <a:r>
              <a:rPr b="1" lang="fr-FR" sz="1800" spc="-1" strike="noStrike">
                <a:solidFill>
                  <a:srgbClr val="000000"/>
                </a:solidFill>
                <a:latin typeface="Verdana"/>
                <a:ea typeface="Verdana"/>
              </a:rPr>
              <a:t>Règles de bonnes pratiques </a:t>
            </a:r>
            <a:br>
              <a:rPr sz="1800"/>
            </a:br>
            <a:r>
              <a:rPr b="1" lang="fr-FR" sz="1800" spc="-1" strike="noStrike">
                <a:solidFill>
                  <a:srgbClr val="000000"/>
                </a:solidFill>
                <a:latin typeface="Verdana"/>
                <a:ea typeface="Verdana"/>
              </a:rPr>
              <a:t>pour définir l’UF :</a:t>
            </a:r>
            <a:endParaRPr b="0" lang="fr-FR" sz="18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 </a:t>
            </a:r>
            <a:r>
              <a:rPr b="0" lang="fr-FR" sz="1600" spc="-1" strike="noStrike">
                <a:solidFill>
                  <a:srgbClr val="ff0000"/>
                </a:solidFill>
                <a:latin typeface="Verdana"/>
                <a:ea typeface="Verdana"/>
              </a:rPr>
              <a:t>verbe d’action</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 </a:t>
            </a:r>
            <a:r>
              <a:rPr b="0" lang="fr-FR" sz="1600" spc="-1" strike="noStrike">
                <a:solidFill>
                  <a:srgbClr val="ff0000"/>
                </a:solidFill>
                <a:latin typeface="Verdana"/>
                <a:ea typeface="Verdana"/>
              </a:rPr>
              <a:t>niveau de performance</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Des </a:t>
            </a:r>
            <a:r>
              <a:rPr b="0" lang="fr-FR" sz="1600" spc="-1" strike="noStrike">
                <a:solidFill>
                  <a:srgbClr val="00a933"/>
                </a:solidFill>
                <a:latin typeface="Verdana"/>
                <a:ea typeface="Verdana"/>
              </a:rPr>
              <a:t>conditions d’utilisation </a:t>
            </a:r>
            <a:br>
              <a:rPr sz="1600"/>
            </a:br>
            <a:r>
              <a:rPr b="0" lang="fr-FR" sz="1600" spc="-1" strike="noStrike">
                <a:solidFill>
                  <a:srgbClr val="000000"/>
                </a:solidFill>
                <a:latin typeface="Verdana"/>
                <a:ea typeface="Verdana"/>
              </a:rPr>
              <a:t>et/ou fonctions secondaires</a:t>
            </a:r>
            <a:endParaRPr b="0" lang="fr-FR" sz="1600" spc="-1" strike="noStrike">
              <a:solidFill>
                <a:srgbClr val="000000"/>
              </a:solidFill>
              <a:latin typeface="Arial"/>
            </a:endParaRPr>
          </a:p>
          <a:p>
            <a:pPr marL="358920" indent="-285480">
              <a:lnSpc>
                <a:spcPct val="120000"/>
              </a:lnSpc>
              <a:buClr>
                <a:srgbClr val="000000"/>
              </a:buClr>
              <a:buFont typeface="StarSymbol"/>
              <a:buChar char="-"/>
            </a:pPr>
            <a:r>
              <a:rPr b="0" lang="fr-FR" sz="1600" spc="-1" strike="noStrike">
                <a:solidFill>
                  <a:srgbClr val="000000"/>
                </a:solidFill>
                <a:latin typeface="Verdana"/>
                <a:ea typeface="Verdana"/>
              </a:rPr>
              <a:t>Une</a:t>
            </a:r>
            <a:r>
              <a:rPr b="0" lang="fr-FR" sz="1600" spc="-1" strike="noStrike">
                <a:solidFill>
                  <a:srgbClr val="00dedb"/>
                </a:solidFill>
                <a:latin typeface="Verdana"/>
                <a:ea typeface="Verdana"/>
              </a:rPr>
              <a:t> </a:t>
            </a:r>
            <a:r>
              <a:rPr b="0" lang="fr-FR" sz="1600" spc="-1" strike="noStrike">
                <a:solidFill>
                  <a:srgbClr val="00b0f0"/>
                </a:solidFill>
                <a:latin typeface="Verdana"/>
                <a:ea typeface="Verdana"/>
              </a:rPr>
              <a:t>unité de temps</a:t>
            </a:r>
            <a:endParaRPr b="0" lang="fr-FR" sz="1600" spc="-1" strike="noStrike">
              <a:solidFill>
                <a:srgbClr val="000000"/>
              </a:solidFill>
              <a:latin typeface="Arial"/>
            </a:endParaRPr>
          </a:p>
        </p:txBody>
      </p:sp>
      <p:sp>
        <p:nvSpPr>
          <p:cNvPr id="843" name=""/>
          <p:cNvSpPr/>
          <p:nvPr/>
        </p:nvSpPr>
        <p:spPr>
          <a:xfrm>
            <a:off x="7905960" y="4716360"/>
            <a:ext cx="648000" cy="576000"/>
          </a:xfrm>
          <a:prstGeom prst="triangle">
            <a:avLst>
              <a:gd name="adj" fmla="val 50000"/>
            </a:avLst>
          </a:prstGeom>
          <a:solidFill>
            <a:srgbClr val="ffffff"/>
          </a:solidFill>
          <a:ln cap="rnd" w="57240">
            <a:solidFill>
              <a:srgbClr val="ffa300"/>
            </a:solidFill>
            <a:round/>
          </a:ln>
        </p:spPr>
        <p:style>
          <a:lnRef idx="0"/>
          <a:fillRef idx="0"/>
          <a:effectRef idx="0"/>
          <a:fontRef idx="minor"/>
        </p:style>
        <p:txBody>
          <a:bodyPr wrap="none" lIns="118440" rIns="118440" tIns="73440" bIns="73440" anchor="ctr">
            <a:noAutofit/>
          </a:bodyPr>
          <a:p>
            <a:pPr algn="ctr"/>
            <a:r>
              <a:rPr b="1" lang="fr-FR" sz="2400" spc="-1" strike="noStrike">
                <a:solidFill>
                  <a:srgbClr val="ffa300"/>
                </a:solidFill>
                <a:latin typeface="Arial"/>
              </a:rPr>
              <a:t>!</a:t>
            </a:r>
            <a:endParaRPr b="1" lang="fr-FR" sz="2400" spc="-1" strike="noStrike">
              <a:solidFill>
                <a:srgbClr val="ffa300"/>
              </a:solidFill>
              <a:latin typeface="Arial"/>
            </a:endParaRPr>
          </a:p>
        </p:txBody>
      </p:sp>
      <p:grpSp>
        <p:nvGrpSpPr>
          <p:cNvPr id="844" name="Groupe 4"/>
          <p:cNvGrpSpPr/>
          <p:nvPr/>
        </p:nvGrpSpPr>
        <p:grpSpPr>
          <a:xfrm>
            <a:off x="812880" y="1619640"/>
            <a:ext cx="2034720" cy="2172960"/>
            <a:chOff x="812880" y="1619640"/>
            <a:chExt cx="2034720" cy="2172960"/>
          </a:xfrm>
        </p:grpSpPr>
        <p:pic>
          <p:nvPicPr>
            <p:cNvPr id="845" name="Image 43" descr=""/>
            <p:cNvPicPr/>
            <p:nvPr/>
          </p:nvPicPr>
          <p:blipFill>
            <a:blip r:embed="rId4"/>
            <a:stretch/>
          </p:blipFill>
          <p:spPr>
            <a:xfrm>
              <a:off x="812880" y="1619640"/>
              <a:ext cx="2034720" cy="2172960"/>
            </a:xfrm>
            <a:prstGeom prst="rect">
              <a:avLst/>
            </a:prstGeom>
            <a:ln w="0">
              <a:noFill/>
            </a:ln>
          </p:spPr>
        </p:pic>
        <p:sp>
          <p:nvSpPr>
            <p:cNvPr id="846" name="Rectangle 31"/>
            <p:cNvSpPr/>
            <p:nvPr/>
          </p:nvSpPr>
          <p:spPr>
            <a:xfrm rot="1320000">
              <a:off x="975600" y="3297960"/>
              <a:ext cx="1579320" cy="1969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700" spc="-1" strike="noStrike">
                  <a:solidFill>
                    <a:srgbClr val="a6a6a6"/>
                  </a:solidFill>
                  <a:latin typeface="Calibri"/>
                </a:rPr>
                <a:t>[www.arbreauxsouhaits.com]</a:t>
              </a:r>
              <a:endParaRPr b="0" lang="fr-FR" sz="700" spc="-1" strike="noStrike">
                <a:solidFill>
                  <a:srgbClr val="ffffff"/>
                </a:solidFill>
                <a:latin typeface="Arial"/>
              </a:endParaRPr>
            </a:p>
          </p:txBody>
        </p:sp>
      </p:gr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4"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Objectif de la journée</a:t>
            </a:r>
            <a:endParaRPr b="0" lang="en-US" sz="2800" spc="-1" strike="noStrike">
              <a:solidFill>
                <a:srgbClr val="000000"/>
              </a:solidFill>
              <a:latin typeface="Calibri"/>
            </a:endParaRPr>
          </a:p>
        </p:txBody>
      </p:sp>
      <p:sp>
        <p:nvSpPr>
          <p:cNvPr id="415" name="PlaceHolder 2"/>
          <p:cNvSpPr>
            <a:spLocks noGrp="1"/>
          </p:cNvSpPr>
          <p:nvPr>
            <p:ph/>
          </p:nvPr>
        </p:nvSpPr>
        <p:spPr>
          <a:xfrm>
            <a:off x="683280" y="1386000"/>
            <a:ext cx="11124720" cy="4325760"/>
          </a:xfrm>
          <a:prstGeom prst="rect">
            <a:avLst/>
          </a:prstGeom>
          <a:noFill/>
          <a:ln w="0">
            <a:noFill/>
          </a:ln>
        </p:spPr>
        <p:txBody>
          <a:bodyPr lIns="91440" rIns="91440" tIns="45720" bIns="45720" anchor="t">
            <a:noAutofit/>
          </a:bodyPr>
          <a:p>
            <a:pPr marL="285840" indent="0">
              <a:lnSpc>
                <a:spcPct val="100000"/>
              </a:lnSpc>
              <a:spcBef>
                <a:spcPts val="1001"/>
              </a:spcBef>
              <a:buNone/>
            </a:pPr>
            <a:endParaRPr b="0" lang="en-US" sz="2800" spc="-1" strike="noStrike">
              <a:solidFill>
                <a:srgbClr val="000000"/>
              </a:solidFill>
              <a:latin typeface="Calibri"/>
            </a:endParaRPr>
          </a:p>
          <a:p>
            <a:pPr marL="285840" indent="-285480">
              <a:lnSpc>
                <a:spcPct val="100000"/>
              </a:lnSpc>
              <a:spcBef>
                <a:spcPts val="1001"/>
              </a:spcBef>
              <a:buClr>
                <a:srgbClr val="d9d9d9"/>
              </a:buClr>
              <a:buFont typeface="Arial"/>
              <a:buChar char="•"/>
            </a:pPr>
            <a:r>
              <a:rPr b="0" lang="fr-FR" sz="2800" spc="-1" strike="noStrike">
                <a:solidFill>
                  <a:srgbClr val="d9d9d9"/>
                </a:solidFill>
                <a:latin typeface="Calibri"/>
                <a:ea typeface="Noto Sans CJK SC"/>
              </a:rPr>
              <a:t>Comprendre la démarche d’</a:t>
            </a:r>
            <a:r>
              <a:rPr b="0" lang="fr-FR" sz="2800" spc="-1" strike="noStrike">
                <a:solidFill>
                  <a:srgbClr val="d9d9d9"/>
                </a:solidFill>
                <a:latin typeface="Calibri"/>
              </a:rPr>
              <a:t>Analyse de Cycle de Vie (ACV)</a:t>
            </a:r>
            <a:endParaRPr b="0" lang="en-US" sz="2800" spc="-1" strike="noStrike">
              <a:solidFill>
                <a:srgbClr val="000000"/>
              </a:solidFill>
              <a:latin typeface="Calibri"/>
            </a:endParaRPr>
          </a:p>
          <a:p>
            <a:pPr marL="285840" indent="-285480">
              <a:lnSpc>
                <a:spcPct val="100000"/>
              </a:lnSpc>
              <a:spcBef>
                <a:spcPts val="1001"/>
              </a:spcBef>
              <a:buClr>
                <a:srgbClr val="d9d9d9"/>
              </a:buClr>
              <a:buFont typeface="Arial"/>
              <a:buChar char="•"/>
            </a:pPr>
            <a:r>
              <a:rPr b="0" lang="fr-FR" sz="2800" spc="-1" strike="noStrike">
                <a:solidFill>
                  <a:srgbClr val="d9d9d9"/>
                </a:solidFill>
                <a:latin typeface="Calibri"/>
              </a:rPr>
              <a:t>Savoir identifier les aspects environnementaux significatifs d’un produit ou d’un service </a:t>
            </a:r>
            <a:endParaRPr b="0" lang="en-US" sz="2800" spc="-1" strike="noStrike">
              <a:solidFill>
                <a:srgbClr val="000000"/>
              </a:solidFill>
              <a:latin typeface="Calibri"/>
            </a:endParaRPr>
          </a:p>
          <a:p>
            <a:pPr marL="285840" indent="-285480">
              <a:lnSpc>
                <a:spcPct val="100000"/>
              </a:lnSpc>
              <a:spcBef>
                <a:spcPts val="1001"/>
              </a:spcBef>
              <a:buClr>
                <a:srgbClr val="d9d9d9"/>
              </a:buClr>
              <a:buFont typeface="Arial"/>
              <a:buChar char="•"/>
            </a:pPr>
            <a:r>
              <a:rPr b="0" lang="fr-FR" sz="2800" spc="-1" strike="noStrike">
                <a:solidFill>
                  <a:srgbClr val="d9d9d9"/>
                </a:solidFill>
                <a:latin typeface="Calibri"/>
              </a:rPr>
              <a:t>Savoir interpréter les résultats d’une ACV</a:t>
            </a:r>
            <a:endParaRPr b="0" lang="en-US" sz="2800" spc="-1" strike="noStrike">
              <a:solidFill>
                <a:srgbClr val="000000"/>
              </a:solidFill>
              <a:latin typeface="Calibri"/>
            </a:endParaRPr>
          </a:p>
          <a:p>
            <a:pPr marL="285840" indent="-285480">
              <a:lnSpc>
                <a:spcPct val="100000"/>
              </a:lnSpc>
              <a:spcBef>
                <a:spcPts val="1001"/>
              </a:spcBef>
              <a:buClr>
                <a:srgbClr val="d9d9d9"/>
              </a:buClr>
              <a:buFont typeface="Arial"/>
              <a:buChar char="•"/>
            </a:pPr>
            <a:r>
              <a:rPr b="0" lang="fr-FR" sz="2800" spc="-1" strike="noStrike">
                <a:solidFill>
                  <a:srgbClr val="d9d9d9"/>
                </a:solidFill>
                <a:latin typeface="Calibri"/>
              </a:rPr>
              <a:t>Être capable de modéliser un produit simple</a:t>
            </a:r>
            <a:endParaRPr b="0" lang="en-US" sz="2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7" name="PlaceHolder 1"/>
          <p:cNvSpPr>
            <a:spLocks noGrp="1"/>
          </p:cNvSpPr>
          <p:nvPr>
            <p:ph type="title"/>
          </p:nvPr>
        </p:nvSpPr>
        <p:spPr>
          <a:xfrm>
            <a:off x="683280" y="315000"/>
            <a:ext cx="9252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Exemples d’</a:t>
            </a:r>
            <a:r>
              <a:rPr b="1" lang="fr-FR" sz="2800" spc="-1" strike="noStrike" u="sng">
                <a:solidFill>
                  <a:srgbClr val="ffa300"/>
                </a:solidFill>
                <a:uFillTx/>
                <a:latin typeface="Calibri"/>
              </a:rPr>
              <a:t>UF</a:t>
            </a:r>
            <a:r>
              <a:rPr b="1" lang="fr-FR" sz="2800" spc="-1" strike="noStrike">
                <a:solidFill>
                  <a:srgbClr val="ffa300"/>
                </a:solidFill>
                <a:latin typeface="Calibri"/>
              </a:rPr>
              <a:t> et de </a:t>
            </a:r>
            <a:r>
              <a:rPr b="1" lang="fr-FR" sz="2800" spc="-1" strike="noStrike" u="sng">
                <a:solidFill>
                  <a:srgbClr val="ffa300"/>
                </a:solidFill>
                <a:uFillTx/>
                <a:latin typeface="Calibri"/>
              </a:rPr>
              <a:t>FR</a:t>
            </a:r>
            <a:r>
              <a:rPr b="1" lang="fr-FR" sz="2800" spc="-1" strike="noStrike">
                <a:solidFill>
                  <a:srgbClr val="ffa300"/>
                </a:solidFill>
                <a:latin typeface="Calibri"/>
              </a:rPr>
              <a:t> – Comparaisons</a:t>
            </a:r>
            <a:endParaRPr b="0" lang="en-US" sz="2800" spc="-1" strike="noStrike">
              <a:solidFill>
                <a:srgbClr val="000000"/>
              </a:solidFill>
              <a:latin typeface="Calibri"/>
            </a:endParaRPr>
          </a:p>
        </p:txBody>
      </p:sp>
      <p:graphicFrame>
        <p:nvGraphicFramePr>
          <p:cNvPr id="848" name="Tableau 4"/>
          <p:cNvGraphicFramePr/>
          <p:nvPr/>
        </p:nvGraphicFramePr>
        <p:xfrm>
          <a:off x="3479040" y="1373400"/>
          <a:ext cx="2119320" cy="3815640"/>
        </p:xfrm>
        <a:graphic>
          <a:graphicData uri="http://schemas.openxmlformats.org/drawingml/2006/table">
            <a:tbl>
              <a:tblPr/>
              <a:tblGrid>
                <a:gridCol w="2119680"/>
              </a:tblGrid>
              <a:tr h="1080000">
                <a:tc>
                  <a:txBody>
                    <a:bodyPr anchor="ctr">
                      <a:noAutofit/>
                    </a:bodyPr>
                    <a:p>
                      <a:pPr algn="ctr">
                        <a:lnSpc>
                          <a:spcPct val="100000"/>
                        </a:lnSpc>
                      </a:pPr>
                      <a:r>
                        <a:rPr b="1" lang="fr-FR" sz="2400" spc="-1" strike="noStrike">
                          <a:solidFill>
                            <a:srgbClr val="ffffff"/>
                          </a:solidFill>
                          <a:latin typeface="Calibri"/>
                          <a:ea typeface="Verdana"/>
                        </a:rPr>
                        <a:t>Produit</a:t>
                      </a:r>
                      <a:endParaRPr b="0" lang="fr-FR" sz="24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r>
              <a:tr h="1368000">
                <a:tc>
                  <a:txBody>
                    <a:bodyPr lIns="144000" tIns="144000" anchor="t">
                      <a:noAutofit/>
                    </a:bodyPr>
                    <a:p>
                      <a:pPr>
                        <a:lnSpc>
                          <a:spcPct val="100000"/>
                        </a:lnSpc>
                        <a:spcBef>
                          <a:spcPts val="1199"/>
                        </a:spcBef>
                        <a:spcAft>
                          <a:spcPts val="1800"/>
                        </a:spcAft>
                      </a:pPr>
                      <a:r>
                        <a:rPr b="0" lang="fr-FR" sz="1800" spc="-1" strike="noStrike">
                          <a:solidFill>
                            <a:srgbClr val="000000"/>
                          </a:solidFill>
                          <a:latin typeface="Calibri"/>
                          <a:ea typeface="Verdana"/>
                        </a:rPr>
                        <a:t>Cabas de 20L réutilisable avec une durée de vie de 6 mois </a:t>
                      </a:r>
                      <a:endParaRPr b="0" lang="fr-FR" sz="1800" spc="-1" strike="noStrike">
                        <a:solidFill>
                          <a:srgbClr val="000000"/>
                        </a:solidFill>
                        <a:latin typeface="Arial"/>
                      </a:endParaRPr>
                    </a:p>
                  </a:txBody>
                  <a:tcPr anchor="t" marL="14400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1368000">
                <a:tc>
                  <a:txBody>
                    <a:bodyPr lIns="144000" tIns="144000" anchor="t">
                      <a:noAutofit/>
                    </a:bodyPr>
                    <a:p>
                      <a:pPr>
                        <a:lnSpc>
                          <a:spcPct val="100000"/>
                        </a:lnSpc>
                        <a:spcBef>
                          <a:spcPts val="1199"/>
                        </a:spcBef>
                        <a:spcAft>
                          <a:spcPts val="1800"/>
                        </a:spcAft>
                      </a:pPr>
                      <a:r>
                        <a:rPr b="0" lang="fr-FR" sz="1800" spc="-1" strike="noStrike">
                          <a:solidFill>
                            <a:srgbClr val="000000"/>
                          </a:solidFill>
                          <a:latin typeface="Calibri"/>
                          <a:ea typeface="Verdana"/>
                        </a:rPr>
                        <a:t>Sac de 5L en Polyéthylène (PE) à usage unique</a:t>
                      </a:r>
                      <a:endParaRPr b="0" lang="fr-FR" sz="1800" spc="-1" strike="noStrike">
                        <a:solidFill>
                          <a:srgbClr val="000000"/>
                        </a:solidFill>
                        <a:latin typeface="Arial"/>
                      </a:endParaRPr>
                    </a:p>
                  </a:txBody>
                  <a:tcPr anchor="t" marL="14400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bl>
          </a:graphicData>
        </a:graphic>
      </p:graphicFrame>
      <p:graphicFrame>
        <p:nvGraphicFramePr>
          <p:cNvPr id="849" name="Tableau 5"/>
          <p:cNvGraphicFramePr/>
          <p:nvPr/>
        </p:nvGraphicFramePr>
        <p:xfrm>
          <a:off x="5727960" y="1373400"/>
          <a:ext cx="2119320" cy="3815640"/>
        </p:xfrm>
        <a:graphic>
          <a:graphicData uri="http://schemas.openxmlformats.org/drawingml/2006/table">
            <a:tbl>
              <a:tblPr/>
              <a:tblGrid>
                <a:gridCol w="2119680"/>
              </a:tblGrid>
              <a:tr h="1080000">
                <a:tc>
                  <a:txBody>
                    <a:bodyPr anchor="ctr">
                      <a:noAutofit/>
                    </a:bodyPr>
                    <a:p>
                      <a:pPr algn="ctr">
                        <a:lnSpc>
                          <a:spcPct val="100000"/>
                        </a:lnSpc>
                        <a:spcAft>
                          <a:spcPts val="1800"/>
                        </a:spcAft>
                      </a:pPr>
                      <a:r>
                        <a:rPr b="1" lang="fr-FR" sz="2400" spc="-1" strike="noStrike">
                          <a:solidFill>
                            <a:srgbClr val="ffffff"/>
                          </a:solidFill>
                          <a:latin typeface="Calibri"/>
                          <a:ea typeface="Verdana"/>
                        </a:rPr>
                        <a:t>UF</a:t>
                      </a:r>
                      <a:endParaRPr b="0" lang="fr-FR" sz="24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r>
              <a:tr h="2736000">
                <a:tc>
                  <a:txBody>
                    <a:bodyPr lIns="108000" rIns="108000" tIns="144000" bIns="144000" anchor="ctr">
                      <a:noAutofit/>
                    </a:bodyPr>
                    <a:p>
                      <a:pPr algn="ctr">
                        <a:lnSpc>
                          <a:spcPct val="100000"/>
                        </a:lnSpc>
                        <a:spcAft>
                          <a:spcPts val="1800"/>
                        </a:spcAft>
                      </a:pPr>
                      <a:r>
                        <a:rPr b="0" lang="fr-FR" sz="1800" spc="-1" strike="noStrike">
                          <a:solidFill>
                            <a:srgbClr val="000000"/>
                          </a:solidFill>
                          <a:latin typeface="Calibri"/>
                          <a:ea typeface="Verdana"/>
                        </a:rPr>
                        <a:t>Transporter 20L de marchandises </a:t>
                      </a:r>
                      <a:endParaRPr b="0" lang="fr-FR" sz="1800" spc="-1" strike="noStrike">
                        <a:solidFill>
                          <a:srgbClr val="000000"/>
                        </a:solidFill>
                        <a:latin typeface="Arial"/>
                      </a:endParaRPr>
                    </a:p>
                    <a:p>
                      <a:pPr algn="ctr">
                        <a:lnSpc>
                          <a:spcPct val="100000"/>
                        </a:lnSpc>
                        <a:spcAft>
                          <a:spcPts val="1800"/>
                        </a:spcAft>
                      </a:pPr>
                      <a:r>
                        <a:rPr b="0" lang="fr-FR" sz="1800" spc="-1" strike="noStrike">
                          <a:solidFill>
                            <a:srgbClr val="000000"/>
                          </a:solidFill>
                          <a:latin typeface="Calibri"/>
                          <a:ea typeface="Verdana"/>
                        </a:rPr>
                        <a:t>2 fois par semaine </a:t>
                      </a:r>
                      <a:endParaRPr b="0" lang="fr-FR" sz="1800" spc="-1" strike="noStrike">
                        <a:solidFill>
                          <a:srgbClr val="000000"/>
                        </a:solidFill>
                        <a:latin typeface="Arial"/>
                      </a:endParaRPr>
                    </a:p>
                    <a:p>
                      <a:pPr algn="ctr">
                        <a:lnSpc>
                          <a:spcPct val="100000"/>
                        </a:lnSpc>
                        <a:spcAft>
                          <a:spcPts val="1800"/>
                        </a:spcAft>
                      </a:pPr>
                      <a:r>
                        <a:rPr b="0" lang="fr-FR" sz="1800" spc="-1" strike="noStrike">
                          <a:solidFill>
                            <a:srgbClr val="000000"/>
                          </a:solidFill>
                          <a:latin typeface="Calibri"/>
                          <a:ea typeface="Verdana"/>
                        </a:rPr>
                        <a:t>pendant 1 an</a:t>
                      </a:r>
                      <a:endParaRPr b="0" lang="fr-FR" sz="1800" spc="-1" strike="noStrike">
                        <a:solidFill>
                          <a:srgbClr val="000000"/>
                        </a:solidFill>
                        <a:latin typeface="Arial"/>
                      </a:endParaRPr>
                    </a:p>
                  </a:txBody>
                  <a:tcPr anchor="ctr" marL="108000" marR="1080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bl>
          </a:graphicData>
        </a:graphic>
      </p:graphicFrame>
      <p:graphicFrame>
        <p:nvGraphicFramePr>
          <p:cNvPr id="850" name="Tableau 6"/>
          <p:cNvGraphicFramePr/>
          <p:nvPr/>
        </p:nvGraphicFramePr>
        <p:xfrm>
          <a:off x="7976880" y="1373400"/>
          <a:ext cx="2119320" cy="3815640"/>
        </p:xfrm>
        <a:graphic>
          <a:graphicData uri="http://schemas.openxmlformats.org/drawingml/2006/table">
            <a:tbl>
              <a:tblPr/>
              <a:tblGrid>
                <a:gridCol w="2119680"/>
              </a:tblGrid>
              <a:tr h="1080000">
                <a:tc>
                  <a:txBody>
                    <a:bodyPr anchor="ctr">
                      <a:noAutofit/>
                    </a:bodyPr>
                    <a:p>
                      <a:pPr algn="ctr">
                        <a:lnSpc>
                          <a:spcPct val="100000"/>
                        </a:lnSpc>
                      </a:pPr>
                      <a:r>
                        <a:rPr b="1" lang="fr-FR" sz="2400" spc="-1" strike="noStrike">
                          <a:solidFill>
                            <a:srgbClr val="ffffff"/>
                          </a:solidFill>
                          <a:latin typeface="Calibri"/>
                          <a:ea typeface="Verdana"/>
                        </a:rPr>
                        <a:t>Flux de référence</a:t>
                      </a:r>
                      <a:endParaRPr b="0" lang="fr-FR" sz="2400" spc="-1" strike="noStrike">
                        <a:solidFill>
                          <a:srgbClr val="000000"/>
                        </a:solidFill>
                        <a:latin typeface="Arial"/>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r>
              <a:tr h="1368000">
                <a:tc>
                  <a:txBody>
                    <a:bodyPr lIns="144000" tIns="540000" anchor="t">
                      <a:noAutofit/>
                    </a:bodyPr>
                    <a:p>
                      <a:pPr>
                        <a:lnSpc>
                          <a:spcPct val="100000"/>
                        </a:lnSpc>
                        <a:spcBef>
                          <a:spcPts val="1800"/>
                        </a:spcBef>
                        <a:spcAft>
                          <a:spcPts val="1800"/>
                        </a:spcAft>
                      </a:pPr>
                      <a:r>
                        <a:rPr b="0" lang="fr-FR" sz="1800" spc="-1" strike="noStrike">
                          <a:solidFill>
                            <a:srgbClr val="000000"/>
                          </a:solidFill>
                          <a:latin typeface="Calibri"/>
                          <a:ea typeface="Verdana"/>
                        </a:rPr>
                        <a:t>2 cabas de 20L</a:t>
                      </a:r>
                      <a:endParaRPr b="0" lang="fr-FR" sz="1800" spc="-1" strike="noStrike">
                        <a:solidFill>
                          <a:srgbClr val="000000"/>
                        </a:solidFill>
                        <a:latin typeface="Arial"/>
                      </a:endParaRPr>
                    </a:p>
                  </a:txBody>
                  <a:tcPr anchor="t" marL="14400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1368000">
                <a:tc>
                  <a:txBody>
                    <a:bodyPr lIns="144000" tIns="288000" anchor="t">
                      <a:noAutofit/>
                    </a:bodyPr>
                    <a:p>
                      <a:pPr>
                        <a:lnSpc>
                          <a:spcPct val="100000"/>
                        </a:lnSpc>
                        <a:spcBef>
                          <a:spcPts val="1800"/>
                        </a:spcBef>
                        <a:spcAft>
                          <a:spcPts val="1800"/>
                        </a:spcAft>
                      </a:pPr>
                      <a:r>
                        <a:rPr b="0" lang="fr-FR" sz="1800" spc="-1" strike="noStrike">
                          <a:solidFill>
                            <a:srgbClr val="000000"/>
                          </a:solidFill>
                          <a:latin typeface="Calibri"/>
                          <a:ea typeface="Verdana"/>
                        </a:rPr>
                        <a:t>4*2*52=416 sacs PE à usage unique</a:t>
                      </a:r>
                      <a:endParaRPr b="0" lang="fr-FR" sz="1800" spc="-1" strike="noStrike">
                        <a:solidFill>
                          <a:srgbClr val="000000"/>
                        </a:solidFill>
                        <a:latin typeface="Arial"/>
                      </a:endParaRPr>
                    </a:p>
                  </a:txBody>
                  <a:tcPr anchor="t" marL="14400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bl>
          </a:graphicData>
        </a:graphic>
      </p:graphicFrame>
      <p:pic>
        <p:nvPicPr>
          <p:cNvPr id="851" name="Image 140" descr=""/>
          <p:cNvPicPr/>
          <p:nvPr/>
        </p:nvPicPr>
        <p:blipFill>
          <a:blip r:embed="rId1"/>
          <a:stretch/>
        </p:blipFill>
        <p:spPr>
          <a:xfrm>
            <a:off x="10647720" y="69840"/>
            <a:ext cx="1449000" cy="1079640"/>
          </a:xfrm>
          <a:prstGeom prst="rect">
            <a:avLst/>
          </a:prstGeom>
          <a:ln w="0">
            <a:noFill/>
          </a:ln>
        </p:spPr>
      </p:pic>
      <p:pic>
        <p:nvPicPr>
          <p:cNvPr id="852" name="Image 141" descr=""/>
          <p:cNvPicPr/>
          <p:nvPr/>
        </p:nvPicPr>
        <p:blipFill>
          <a:blip r:embed="rId2"/>
          <a:stretch/>
        </p:blipFill>
        <p:spPr>
          <a:xfrm>
            <a:off x="10409040" y="1261440"/>
            <a:ext cx="1782720" cy="1427400"/>
          </a:xfrm>
          <a:prstGeom prst="rect">
            <a:avLst/>
          </a:prstGeom>
          <a:ln w="0">
            <a:noFill/>
          </a:ln>
        </p:spPr>
      </p:pic>
      <p:sp>
        <p:nvSpPr>
          <p:cNvPr id="853" name="ZoneTexte 80"/>
          <p:cNvSpPr/>
          <p:nvPr/>
        </p:nvSpPr>
        <p:spPr>
          <a:xfrm>
            <a:off x="20880" y="5576400"/>
            <a:ext cx="133632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[C. Charbuillet]</a:t>
            </a:r>
            <a:endParaRPr b="0" lang="fr-FR" sz="1200" spc="-1" strike="noStrike">
              <a:solidFill>
                <a:srgbClr val="ffffff"/>
              </a:solidFill>
              <a:latin typeface="Arial"/>
            </a:endParaRPr>
          </a:p>
        </p:txBody>
      </p:sp>
      <p:grpSp>
        <p:nvGrpSpPr>
          <p:cNvPr id="854" name="Groupe 97"/>
          <p:cNvGrpSpPr/>
          <p:nvPr/>
        </p:nvGrpSpPr>
        <p:grpSpPr>
          <a:xfrm>
            <a:off x="812880" y="1619640"/>
            <a:ext cx="2034720" cy="2172960"/>
            <a:chOff x="812880" y="1619640"/>
            <a:chExt cx="2034720" cy="2172960"/>
          </a:xfrm>
        </p:grpSpPr>
        <p:pic>
          <p:nvPicPr>
            <p:cNvPr id="855" name="Image 142" descr=""/>
            <p:cNvPicPr/>
            <p:nvPr/>
          </p:nvPicPr>
          <p:blipFill>
            <a:blip r:embed="rId3"/>
            <a:stretch/>
          </p:blipFill>
          <p:spPr>
            <a:xfrm>
              <a:off x="812880" y="1619640"/>
              <a:ext cx="2034720" cy="2172960"/>
            </a:xfrm>
            <a:prstGeom prst="rect">
              <a:avLst/>
            </a:prstGeom>
            <a:ln w="0">
              <a:noFill/>
            </a:ln>
          </p:spPr>
        </p:pic>
        <p:sp>
          <p:nvSpPr>
            <p:cNvPr id="856" name="Rectangle 117"/>
            <p:cNvSpPr/>
            <p:nvPr/>
          </p:nvSpPr>
          <p:spPr>
            <a:xfrm rot="1320000">
              <a:off x="975600" y="3297960"/>
              <a:ext cx="1579320" cy="1969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700" spc="-1" strike="noStrike">
                  <a:solidFill>
                    <a:srgbClr val="a6a6a6"/>
                  </a:solidFill>
                  <a:latin typeface="Calibri"/>
                </a:rPr>
                <a:t>[www.arbreauxsouhaits.com]</a:t>
              </a:r>
              <a:endParaRPr b="0" lang="fr-FR" sz="700" spc="-1" strike="noStrike">
                <a:solidFill>
                  <a:srgbClr val="ffffff"/>
                </a:solidFill>
                <a:latin typeface="Arial"/>
              </a:endParaRPr>
            </a:p>
          </p:txBody>
        </p:sp>
      </p:grpSp>
      <p:pic>
        <p:nvPicPr>
          <p:cNvPr id="857" name="Image 143" descr=""/>
          <p:cNvPicPr/>
          <p:nvPr/>
        </p:nvPicPr>
        <p:blipFill>
          <a:blip r:embed="rId4"/>
          <a:stretch/>
        </p:blipFill>
        <p:spPr>
          <a:xfrm>
            <a:off x="1016280" y="3611880"/>
            <a:ext cx="1629000" cy="1791360"/>
          </a:xfrm>
          <a:prstGeom prst="rect">
            <a:avLst/>
          </a:prstGeom>
          <a:ln w="0">
            <a:noFill/>
          </a:ln>
        </p:spPr>
      </p:pic>
      <p:sp>
        <p:nvSpPr>
          <p:cNvPr id="858" name=""/>
          <p:cNvSpPr/>
          <p:nvPr/>
        </p:nvSpPr>
        <p:spPr>
          <a:xfrm>
            <a:off x="29880" y="187560"/>
            <a:ext cx="720000" cy="720000"/>
          </a:xfrm>
          <a:prstGeom prst="ellipse">
            <a:avLst/>
          </a:prstGeom>
          <a:solidFill>
            <a:srgbClr val="ffa300"/>
          </a:solidFill>
          <a:ln w="0">
            <a:noFill/>
          </a:ln>
        </p:spPr>
        <p:style>
          <a:lnRef idx="0"/>
          <a:fillRef idx="0"/>
          <a:effectRef idx="0"/>
          <a:fontRef idx="minor"/>
        </p:style>
        <p:txBody>
          <a:bodyPr wrap="none" lIns="90000" rIns="90000" tIns="45000" bIns="45000" anchor="ctr">
            <a:noAutofit/>
          </a:bodyPr>
          <a:p>
            <a:pPr algn="ctr"/>
            <a:r>
              <a:rPr b="1" lang="fr-FR" sz="1800" spc="-1" strike="noStrike">
                <a:solidFill>
                  <a:srgbClr val="000000"/>
                </a:solidFill>
                <a:latin typeface="Arial"/>
              </a:rPr>
              <a:t>Pour</a:t>
            </a:r>
            <a:endParaRPr b="1" lang="fr-FR" sz="1800" spc="-1" strike="noStrike">
              <a:solidFill>
                <a:srgbClr val="000000"/>
              </a:solidFill>
              <a:latin typeface="Arial"/>
            </a:endParaRPr>
          </a:p>
          <a:p>
            <a:pPr algn="ctr"/>
            <a:r>
              <a:rPr b="1" lang="fr-FR" sz="1800" spc="-1" strike="noStrike">
                <a:solidFill>
                  <a:srgbClr val="000000"/>
                </a:solidFill>
                <a:latin typeface="Arial"/>
              </a:rPr>
              <a:t>info</a:t>
            </a:r>
            <a:endParaRPr b="1" lang="fr-FR" sz="1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299" dur="indefinite" restart="never" nodeType="tmRoot">
          <p:childTnLst>
            <p:seq>
              <p:cTn id="300" dur="indefinite" nodeType="mainSeq">
                <p:childTnLst>
                  <p:par>
                    <p:cTn id="301" fill="hold">
                      <p:stCondLst>
                        <p:cond delay="indefinite"/>
                      </p:stCondLst>
                      <p:childTnLst>
                        <p:par>
                          <p:cTn id="302" fill="hold">
                            <p:stCondLst>
                              <p:cond delay="0"/>
                            </p:stCondLst>
                            <p:childTnLst>
                              <p:par>
                                <p:cTn id="303" nodeType="clickEffect" fill="hold" presetClass="entr" presetID="1">
                                  <p:stCondLst>
                                    <p:cond delay="0"/>
                                  </p:stCondLst>
                                  <p:childTnLst>
                                    <p:set>
                                      <p:cBhvr>
                                        <p:cTn id="304" dur="1" fill="hold">
                                          <p:stCondLst>
                                            <p:cond delay="0"/>
                                          </p:stCondLst>
                                        </p:cTn>
                                        <p:tgtEl>
                                          <p:spTgt spid="849"/>
                                        </p:tgtEl>
                                        <p:attrNameLst>
                                          <p:attrName>style.visibility</p:attrName>
                                        </p:attrNameLst>
                                      </p:cBhvr>
                                      <p:to>
                                        <p:strVal val="visible"/>
                                      </p:to>
                                    </p:set>
                                  </p:childTnLst>
                                </p:cTn>
                              </p:par>
                            </p:childTnLst>
                          </p:cTn>
                        </p:par>
                      </p:childTnLst>
                    </p:cTn>
                  </p:par>
                  <p:par>
                    <p:cTn id="305" fill="hold">
                      <p:stCondLst>
                        <p:cond delay="indefinite"/>
                      </p:stCondLst>
                      <p:childTnLst>
                        <p:par>
                          <p:cTn id="306" fill="hold">
                            <p:stCondLst>
                              <p:cond delay="0"/>
                            </p:stCondLst>
                            <p:childTnLst>
                              <p:par>
                                <p:cTn id="307" nodeType="clickEffect" fill="hold" presetClass="entr" presetID="1">
                                  <p:stCondLst>
                                    <p:cond delay="0"/>
                                  </p:stCondLst>
                                  <p:childTnLst>
                                    <p:set>
                                      <p:cBhvr>
                                        <p:cTn id="308" dur="1" fill="hold">
                                          <p:stCondLst>
                                            <p:cond delay="0"/>
                                          </p:stCondLst>
                                        </p:cTn>
                                        <p:tgtEl>
                                          <p:spTgt spid="85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9" name="PlaceHolder 1"/>
          <p:cNvSpPr>
            <a:spLocks noGrp="1"/>
          </p:cNvSpPr>
          <p:nvPr>
            <p:ph type="title"/>
          </p:nvPr>
        </p:nvSpPr>
        <p:spPr>
          <a:xfrm>
            <a:off x="683280" y="315000"/>
            <a:ext cx="9036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Travail de groupe sur le cas ‘bouteille’</a:t>
            </a:r>
            <a:br>
              <a:rPr sz="2800"/>
            </a:br>
            <a:r>
              <a:rPr b="1" lang="fr-FR" sz="2800" spc="-1" strike="noStrike">
                <a:solidFill>
                  <a:srgbClr val="ffa300"/>
                </a:solidFill>
                <a:latin typeface="Calibri"/>
              </a:rPr>
              <a:t>Définir : </a:t>
            </a:r>
            <a:br>
              <a:rPr sz="2800"/>
            </a:br>
            <a:endParaRPr b="0" lang="en-US" sz="2800" spc="-1" strike="noStrike">
              <a:solidFill>
                <a:srgbClr val="000000"/>
              </a:solidFill>
              <a:latin typeface="Calibri"/>
            </a:endParaRPr>
          </a:p>
        </p:txBody>
      </p:sp>
      <p:sp>
        <p:nvSpPr>
          <p:cNvPr id="860" name="ZoneTexte 86"/>
          <p:cNvSpPr/>
          <p:nvPr/>
        </p:nvSpPr>
        <p:spPr>
          <a:xfrm>
            <a:off x="936000" y="1656000"/>
            <a:ext cx="5217840" cy="3249360"/>
          </a:xfrm>
          <a:prstGeom prst="rect">
            <a:avLst/>
          </a:prstGeom>
          <a:noFill/>
          <a:ln w="0">
            <a:noFill/>
          </a:ln>
        </p:spPr>
        <p:style>
          <a:lnRef idx="0"/>
          <a:fillRef idx="0"/>
          <a:effectRef idx="0"/>
          <a:fontRef idx="minor"/>
        </p:style>
        <p:txBody>
          <a:bodyPr wrap="none" lIns="90000" rIns="90000" tIns="45000" bIns="45000" anchor="t">
            <a:spAutoFit/>
          </a:bodyPr>
          <a:p>
            <a:pPr marL="285840" indent="-285480">
              <a:lnSpc>
                <a:spcPct val="100000"/>
              </a:lnSpc>
              <a:spcAft>
                <a:spcPts val="1417"/>
              </a:spcAft>
              <a:buClr>
                <a:srgbClr val="999999"/>
              </a:buClr>
              <a:buFont typeface="Wingdings" charset="2"/>
              <a:buChar char=""/>
            </a:pPr>
            <a:r>
              <a:rPr b="0" lang="fr-FR" sz="3200" spc="-1" strike="noStrike">
                <a:solidFill>
                  <a:srgbClr val="808080"/>
                </a:solidFill>
                <a:latin typeface="Verdana"/>
                <a:ea typeface="Verdana"/>
              </a:rPr>
              <a:t> </a:t>
            </a:r>
            <a:r>
              <a:rPr b="0" lang="fr-FR" sz="3200" spc="-1" strike="noStrike">
                <a:solidFill>
                  <a:srgbClr val="808080"/>
                </a:solidFill>
                <a:latin typeface="Verdana"/>
                <a:ea typeface="Verdana"/>
              </a:rPr>
              <a:t>Fonction principale</a:t>
            </a:r>
            <a:endParaRPr b="0" lang="fr-FR" sz="3200" spc="-1" strike="noStrike">
              <a:solidFill>
                <a:srgbClr val="ffffff"/>
              </a:solidFill>
              <a:latin typeface="Arial"/>
            </a:endParaRPr>
          </a:p>
          <a:p>
            <a:pPr marL="285840" indent="-285480">
              <a:lnSpc>
                <a:spcPct val="100000"/>
              </a:lnSpc>
              <a:spcAft>
                <a:spcPts val="1417"/>
              </a:spcAft>
              <a:buClr>
                <a:srgbClr val="999999"/>
              </a:buClr>
              <a:buFont typeface="Wingdings" charset="2"/>
              <a:buChar char=""/>
            </a:pPr>
            <a:r>
              <a:rPr b="0" lang="fr-FR" sz="3200" spc="-1" strike="noStrike">
                <a:solidFill>
                  <a:srgbClr val="808080"/>
                </a:solidFill>
                <a:latin typeface="Verdana"/>
                <a:ea typeface="Verdana"/>
              </a:rPr>
              <a:t> </a:t>
            </a:r>
            <a:r>
              <a:rPr b="0" lang="fr-FR" sz="3200" spc="-1" strike="noStrike">
                <a:solidFill>
                  <a:srgbClr val="808080"/>
                </a:solidFill>
                <a:latin typeface="Verdana"/>
                <a:ea typeface="Verdana"/>
              </a:rPr>
              <a:t>Fonctions secondaires</a:t>
            </a:r>
            <a:endParaRPr b="0" lang="fr-FR" sz="3200" spc="-1" strike="noStrike">
              <a:solidFill>
                <a:srgbClr val="ffffff"/>
              </a:solidFill>
              <a:latin typeface="Arial"/>
            </a:endParaRPr>
          </a:p>
          <a:p>
            <a:pPr marL="285840" indent="-285480">
              <a:lnSpc>
                <a:spcPct val="100000"/>
              </a:lnSpc>
              <a:spcAft>
                <a:spcPts val="1417"/>
              </a:spcAft>
              <a:buClr>
                <a:srgbClr val="999999"/>
              </a:buClr>
              <a:buFont typeface="Wingdings" charset="2"/>
              <a:buChar char=""/>
            </a:pPr>
            <a:r>
              <a:rPr b="0" lang="fr-FR" sz="3200" spc="-1" strike="noStrike">
                <a:solidFill>
                  <a:srgbClr val="808080"/>
                </a:solidFill>
                <a:latin typeface="Verdana"/>
                <a:ea typeface="Verdana"/>
              </a:rPr>
              <a:t> </a:t>
            </a:r>
            <a:r>
              <a:rPr b="0" lang="fr-FR" sz="3200" spc="-1" strike="noStrike">
                <a:solidFill>
                  <a:srgbClr val="808080"/>
                </a:solidFill>
                <a:latin typeface="Verdana"/>
                <a:ea typeface="Verdana"/>
              </a:rPr>
              <a:t>Objectifs</a:t>
            </a:r>
            <a:endParaRPr b="0" lang="fr-FR" sz="3200" spc="-1" strike="noStrike">
              <a:solidFill>
                <a:srgbClr val="ffffff"/>
              </a:solidFill>
              <a:latin typeface="Arial"/>
            </a:endParaRPr>
          </a:p>
          <a:p>
            <a:pPr marL="285840" indent="-285480">
              <a:lnSpc>
                <a:spcPct val="100000"/>
              </a:lnSpc>
              <a:spcAft>
                <a:spcPts val="1417"/>
              </a:spcAft>
              <a:buClr>
                <a:srgbClr val="ffffff"/>
              </a:buClr>
              <a:buFont typeface="Wingdings" charset="2"/>
              <a:buChar char=""/>
            </a:pPr>
            <a:r>
              <a:rPr b="0" lang="fr-FR" sz="3200" spc="-1" strike="noStrike">
                <a:solidFill>
                  <a:srgbClr val="ffffff"/>
                </a:solidFill>
                <a:latin typeface="Verdana"/>
                <a:ea typeface="Verdana"/>
              </a:rPr>
              <a:t> </a:t>
            </a:r>
            <a:r>
              <a:rPr b="0" lang="fr-FR" sz="3200" spc="-1" strike="noStrike">
                <a:solidFill>
                  <a:srgbClr val="ffffff"/>
                </a:solidFill>
                <a:latin typeface="Verdana"/>
                <a:ea typeface="Verdana"/>
              </a:rPr>
              <a:t>Unité fonctionnelle</a:t>
            </a:r>
            <a:endParaRPr b="0" lang="fr-FR" sz="3200" spc="-1" strike="noStrike">
              <a:solidFill>
                <a:srgbClr val="ffffff"/>
              </a:solidFill>
              <a:latin typeface="Arial"/>
            </a:endParaRPr>
          </a:p>
          <a:p>
            <a:pPr marL="285840" indent="-285480">
              <a:lnSpc>
                <a:spcPct val="100000"/>
              </a:lnSpc>
              <a:spcAft>
                <a:spcPts val="1417"/>
              </a:spcAft>
              <a:buClr>
                <a:srgbClr val="ffffff"/>
              </a:buClr>
              <a:buFont typeface="Wingdings" charset="2"/>
              <a:buChar char=""/>
            </a:pPr>
            <a:r>
              <a:rPr b="0" lang="fr-FR" sz="3200" spc="-1" strike="noStrike">
                <a:solidFill>
                  <a:srgbClr val="ffffff"/>
                </a:solidFill>
                <a:latin typeface="Verdana"/>
                <a:ea typeface="Verdana"/>
              </a:rPr>
              <a:t> </a:t>
            </a:r>
            <a:r>
              <a:rPr b="0" lang="fr-FR" sz="3200" spc="-1" strike="noStrike">
                <a:solidFill>
                  <a:srgbClr val="ffffff"/>
                </a:solidFill>
                <a:latin typeface="Verdana"/>
                <a:ea typeface="Verdana"/>
              </a:rPr>
              <a:t>Flux de référence</a:t>
            </a:r>
            <a:endParaRPr b="0" lang="fr-FR" sz="3200" spc="-1" strike="noStrike">
              <a:solidFill>
                <a:srgbClr val="ffffff"/>
              </a:solidFill>
              <a:latin typeface="Arial"/>
            </a:endParaRPr>
          </a:p>
        </p:txBody>
      </p:sp>
      <p:pic>
        <p:nvPicPr>
          <p:cNvPr id="861" name="Image 150" descr=""/>
          <p:cNvPicPr/>
          <p:nvPr/>
        </p:nvPicPr>
        <p:blipFill>
          <a:blip r:embed="rId1"/>
          <a:stretch/>
        </p:blipFill>
        <p:spPr>
          <a:xfrm>
            <a:off x="10647720" y="69840"/>
            <a:ext cx="1449000" cy="1079640"/>
          </a:xfrm>
          <a:prstGeom prst="rect">
            <a:avLst/>
          </a:prstGeom>
          <a:ln w="0">
            <a:noFill/>
          </a:ln>
        </p:spPr>
      </p:pic>
      <p:pic>
        <p:nvPicPr>
          <p:cNvPr id="862" name="Image 151" descr=""/>
          <p:cNvPicPr/>
          <p:nvPr/>
        </p:nvPicPr>
        <p:blipFill>
          <a:blip r:embed="rId2"/>
          <a:stretch/>
        </p:blipFill>
        <p:spPr>
          <a:xfrm>
            <a:off x="10409040" y="1261440"/>
            <a:ext cx="1782720" cy="1427400"/>
          </a:xfrm>
          <a:prstGeom prst="rect">
            <a:avLst/>
          </a:prstGeom>
          <a:ln w="0">
            <a:noFill/>
          </a:ln>
        </p:spPr>
      </p:pic>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3" name="Espace réservé du numéro de diapositive 20"/>
          <p:cNvSpPr txBox="1"/>
          <p:nvPr/>
        </p:nvSpPr>
        <p:spPr>
          <a:xfrm>
            <a:off x="2427480" y="6375600"/>
            <a:ext cx="646200" cy="294120"/>
          </a:xfrm>
          <a:prstGeom prst="rect">
            <a:avLst/>
          </a:prstGeom>
          <a:noFill/>
          <a:ln w="0">
            <a:noFill/>
          </a:ln>
        </p:spPr>
        <p:txBody>
          <a:bodyPr anchor="ctr">
            <a:noAutofit/>
          </a:bodyPr>
          <a:p>
            <a:pPr algn="r">
              <a:lnSpc>
                <a:spcPct val="100000"/>
              </a:lnSpc>
            </a:pPr>
            <a:fld id="{FF2FFA68-DFA2-4B37-B07A-A411B61EDE6E}" type="slidenum">
              <a:rPr b="0" lang="fr-FR" sz="1200" spc="-1" strike="noStrike">
                <a:solidFill>
                  <a:srgbClr val="000000"/>
                </a:solidFill>
                <a:latin typeface="Calibri"/>
                <a:ea typeface="Verdana"/>
              </a:rPr>
              <a:t>&lt;numéro&gt;</a:t>
            </a:fld>
            <a:endParaRPr b="0" lang="fr-FR" sz="1200" spc="-1" strike="noStrike">
              <a:solidFill>
                <a:srgbClr val="ffffff"/>
              </a:solidFill>
              <a:latin typeface="Times New Roman"/>
            </a:endParaRPr>
          </a:p>
        </p:txBody>
      </p:sp>
      <p:sp>
        <p:nvSpPr>
          <p:cNvPr id="864" name="Arc 1"/>
          <p:cNvSpPr/>
          <p:nvPr/>
        </p:nvSpPr>
        <p:spPr>
          <a:xfrm flipV="1" rot="21156600">
            <a:off x="5409360" y="76680"/>
            <a:ext cx="3352680" cy="1534680"/>
          </a:xfrm>
          <a:prstGeom prst="arc">
            <a:avLst>
              <a:gd name="adj1" fmla="val 13156665"/>
              <a:gd name="adj2" fmla="val 19189177"/>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865" name="Arc 3"/>
          <p:cNvSpPr/>
          <p:nvPr/>
        </p:nvSpPr>
        <p:spPr>
          <a:xfrm rot="432600">
            <a:off x="6370560" y="1413360"/>
            <a:ext cx="4033440" cy="4033440"/>
          </a:xfrm>
          <a:prstGeom prst="arc">
            <a:avLst>
              <a:gd name="adj1" fmla="val 16390133"/>
              <a:gd name="adj2" fmla="val 19071018"/>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866" name="Arc 4"/>
          <p:cNvSpPr/>
          <p:nvPr/>
        </p:nvSpPr>
        <p:spPr>
          <a:xfrm rot="5861400">
            <a:off x="6321240" y="1399320"/>
            <a:ext cx="4033440" cy="4033440"/>
          </a:xfrm>
          <a:prstGeom prst="arc">
            <a:avLst>
              <a:gd name="adj1" fmla="val 18726807"/>
              <a:gd name="adj2" fmla="val 20382061"/>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867" name="Arc 5"/>
          <p:cNvSpPr/>
          <p:nvPr/>
        </p:nvSpPr>
        <p:spPr>
          <a:xfrm rot="11323800">
            <a:off x="6262920" y="1369440"/>
            <a:ext cx="4033440" cy="4033440"/>
          </a:xfrm>
          <a:prstGeom prst="arc">
            <a:avLst>
              <a:gd name="adj1" fmla="val 16273914"/>
              <a:gd name="adj2" fmla="val 17917265"/>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868" name="Groupe 1"/>
          <p:cNvGrpSpPr/>
          <p:nvPr/>
        </p:nvGrpSpPr>
        <p:grpSpPr>
          <a:xfrm>
            <a:off x="5311800" y="1231920"/>
            <a:ext cx="1321920" cy="982080"/>
            <a:chOff x="5311800" y="1231920"/>
            <a:chExt cx="1321920" cy="982080"/>
          </a:xfrm>
        </p:grpSpPr>
        <p:sp>
          <p:nvSpPr>
            <p:cNvPr id="869" name="Rectangle 48"/>
            <p:cNvSpPr/>
            <p:nvPr/>
          </p:nvSpPr>
          <p:spPr>
            <a:xfrm>
              <a:off x="5311800" y="1984680"/>
              <a:ext cx="13219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Extraction</a:t>
              </a:r>
              <a:endParaRPr b="0" lang="fr-FR" sz="1500" spc="-1" strike="noStrike">
                <a:solidFill>
                  <a:srgbClr val="ffffff"/>
                </a:solidFill>
                <a:latin typeface="Arial"/>
              </a:endParaRPr>
            </a:p>
          </p:txBody>
        </p:sp>
        <p:sp>
          <p:nvSpPr>
            <p:cNvPr id="870" name="Image 54"/>
            <p:cNvSpPr/>
            <p:nvPr/>
          </p:nvSpPr>
          <p:spPr>
            <a:xfrm>
              <a:off x="5607360" y="1231920"/>
              <a:ext cx="730800" cy="719640"/>
            </a:xfrm>
            <a:prstGeom prst="ellipse">
              <a:avLst/>
            </a:prstGeom>
            <a:blipFill rotWithShape="0">
              <a:blip r:embed="rId1"/>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871" name="Groupe 18"/>
          <p:cNvGrpSpPr/>
          <p:nvPr/>
        </p:nvGrpSpPr>
        <p:grpSpPr>
          <a:xfrm>
            <a:off x="7579080" y="1069560"/>
            <a:ext cx="1594080" cy="1200240"/>
            <a:chOff x="7579080" y="1069560"/>
            <a:chExt cx="1594080" cy="1200240"/>
          </a:xfrm>
        </p:grpSpPr>
        <p:sp>
          <p:nvSpPr>
            <p:cNvPr id="872" name="Rectangle 51"/>
            <p:cNvSpPr/>
            <p:nvPr/>
          </p:nvSpPr>
          <p:spPr>
            <a:xfrm>
              <a:off x="7579080" y="1811880"/>
              <a:ext cx="159408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Fabrication des matériaux</a:t>
              </a:r>
              <a:endParaRPr b="0" lang="fr-FR" sz="1500" spc="-1" strike="noStrike">
                <a:solidFill>
                  <a:srgbClr val="ffffff"/>
                </a:solidFill>
                <a:latin typeface="Arial"/>
              </a:endParaRPr>
            </a:p>
          </p:txBody>
        </p:sp>
        <p:sp>
          <p:nvSpPr>
            <p:cNvPr id="873" name="Image 62"/>
            <p:cNvSpPr/>
            <p:nvPr/>
          </p:nvSpPr>
          <p:spPr>
            <a:xfrm>
              <a:off x="7985520" y="1069560"/>
              <a:ext cx="745560" cy="719640"/>
            </a:xfrm>
            <a:prstGeom prst="ellipse">
              <a:avLst/>
            </a:prstGeom>
            <a:blipFill rotWithShape="0">
              <a:blip r:embed="rId2"/>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874" name="Groupe 22"/>
          <p:cNvGrpSpPr/>
          <p:nvPr/>
        </p:nvGrpSpPr>
        <p:grpSpPr>
          <a:xfrm>
            <a:off x="9532800" y="2257560"/>
            <a:ext cx="1320840" cy="1163880"/>
            <a:chOff x="9532800" y="2257560"/>
            <a:chExt cx="1320840" cy="1163880"/>
          </a:xfrm>
        </p:grpSpPr>
        <p:sp>
          <p:nvSpPr>
            <p:cNvPr id="875" name="Rectangle 52"/>
            <p:cNvSpPr/>
            <p:nvPr/>
          </p:nvSpPr>
          <p:spPr>
            <a:xfrm>
              <a:off x="9532800" y="2963520"/>
              <a:ext cx="132084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Fabrication du produit</a:t>
              </a:r>
              <a:endParaRPr b="0" lang="fr-FR" sz="1500" spc="-1" strike="noStrike">
                <a:solidFill>
                  <a:srgbClr val="ffffff"/>
                </a:solidFill>
                <a:latin typeface="Arial"/>
              </a:endParaRPr>
            </a:p>
          </p:txBody>
        </p:sp>
        <p:sp>
          <p:nvSpPr>
            <p:cNvPr id="876" name="Image 65"/>
            <p:cNvSpPr/>
            <p:nvPr/>
          </p:nvSpPr>
          <p:spPr>
            <a:xfrm>
              <a:off x="9828360" y="2257560"/>
              <a:ext cx="729360" cy="719640"/>
            </a:xfrm>
            <a:prstGeom prst="ellipse">
              <a:avLst/>
            </a:prstGeom>
            <a:blipFill rotWithShape="0">
              <a:blip r:embed="rId3"/>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sp>
        <p:nvSpPr>
          <p:cNvPr id="877" name="Arc 6"/>
          <p:cNvSpPr/>
          <p:nvPr/>
        </p:nvSpPr>
        <p:spPr>
          <a:xfrm rot="3121800">
            <a:off x="6411240" y="1404000"/>
            <a:ext cx="4033440" cy="4033440"/>
          </a:xfrm>
          <a:prstGeom prst="arc">
            <a:avLst>
              <a:gd name="adj1" fmla="val 18486401"/>
              <a:gd name="adj2" fmla="val 19577761"/>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878" name="Groupe 36"/>
          <p:cNvGrpSpPr/>
          <p:nvPr/>
        </p:nvGrpSpPr>
        <p:grpSpPr>
          <a:xfrm>
            <a:off x="9488880" y="3999960"/>
            <a:ext cx="1436400" cy="969840"/>
            <a:chOff x="9488880" y="3999960"/>
            <a:chExt cx="1436400" cy="969840"/>
          </a:xfrm>
        </p:grpSpPr>
        <p:sp>
          <p:nvSpPr>
            <p:cNvPr id="879" name="Rectangle 53"/>
            <p:cNvSpPr/>
            <p:nvPr/>
          </p:nvSpPr>
          <p:spPr>
            <a:xfrm>
              <a:off x="9488880" y="4740480"/>
              <a:ext cx="143640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Transport</a:t>
              </a:r>
              <a:endParaRPr b="0" lang="fr-FR" sz="1500" spc="-1" strike="noStrike">
                <a:solidFill>
                  <a:srgbClr val="ffffff"/>
                </a:solidFill>
                <a:latin typeface="Arial"/>
              </a:endParaRPr>
            </a:p>
          </p:txBody>
        </p:sp>
        <p:sp>
          <p:nvSpPr>
            <p:cNvPr id="880" name="Image 66"/>
            <p:cNvSpPr/>
            <p:nvPr/>
          </p:nvSpPr>
          <p:spPr>
            <a:xfrm>
              <a:off x="9837720" y="3999960"/>
              <a:ext cx="725760" cy="719640"/>
            </a:xfrm>
            <a:prstGeom prst="ellipse">
              <a:avLst/>
            </a:prstGeom>
            <a:blipFill rotWithShape="0">
              <a:blip r:embed="rId4"/>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881" name="Groupe 41"/>
          <p:cNvGrpSpPr/>
          <p:nvPr/>
        </p:nvGrpSpPr>
        <p:grpSpPr>
          <a:xfrm>
            <a:off x="7745040" y="5001840"/>
            <a:ext cx="1212120" cy="926280"/>
            <a:chOff x="7745040" y="5001840"/>
            <a:chExt cx="1212120" cy="926280"/>
          </a:xfrm>
        </p:grpSpPr>
        <p:sp>
          <p:nvSpPr>
            <p:cNvPr id="882" name="Rectangle 54"/>
            <p:cNvSpPr/>
            <p:nvPr/>
          </p:nvSpPr>
          <p:spPr>
            <a:xfrm>
              <a:off x="7745040" y="5698800"/>
              <a:ext cx="12121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Utilisation</a:t>
              </a:r>
              <a:endParaRPr b="0" lang="fr-FR" sz="1500" spc="-1" strike="noStrike">
                <a:solidFill>
                  <a:srgbClr val="ffffff"/>
                </a:solidFill>
                <a:latin typeface="Arial"/>
              </a:endParaRPr>
            </a:p>
          </p:txBody>
        </p:sp>
        <p:sp>
          <p:nvSpPr>
            <p:cNvPr id="883" name="Image 72"/>
            <p:cNvSpPr/>
            <p:nvPr/>
          </p:nvSpPr>
          <p:spPr>
            <a:xfrm>
              <a:off x="7989480" y="5001840"/>
              <a:ext cx="730440" cy="719640"/>
            </a:xfrm>
            <a:prstGeom prst="ellipse">
              <a:avLst/>
            </a:prstGeom>
            <a:blipFill rotWithShape="0">
              <a:blip r:embed="rId5"/>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884" name="Groupe 46"/>
          <p:cNvGrpSpPr/>
          <p:nvPr/>
        </p:nvGrpSpPr>
        <p:grpSpPr>
          <a:xfrm>
            <a:off x="5873400" y="4071960"/>
            <a:ext cx="1523520" cy="961920"/>
            <a:chOff x="5873400" y="4071960"/>
            <a:chExt cx="1523520" cy="961920"/>
          </a:xfrm>
        </p:grpSpPr>
        <p:sp>
          <p:nvSpPr>
            <p:cNvPr id="885" name="Rectangle 55"/>
            <p:cNvSpPr/>
            <p:nvPr/>
          </p:nvSpPr>
          <p:spPr>
            <a:xfrm>
              <a:off x="5873400" y="4804560"/>
              <a:ext cx="15235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Fin de Vie</a:t>
              </a:r>
              <a:endParaRPr b="0" lang="fr-FR" sz="1500" spc="-1" strike="noStrike">
                <a:solidFill>
                  <a:srgbClr val="ffffff"/>
                </a:solidFill>
                <a:latin typeface="Arial"/>
              </a:endParaRPr>
            </a:p>
          </p:txBody>
        </p:sp>
        <p:sp>
          <p:nvSpPr>
            <p:cNvPr id="886" name="Image 73"/>
            <p:cNvSpPr/>
            <p:nvPr/>
          </p:nvSpPr>
          <p:spPr>
            <a:xfrm>
              <a:off x="6266160" y="4071960"/>
              <a:ext cx="738000" cy="719640"/>
            </a:xfrm>
            <a:prstGeom prst="ellipse">
              <a:avLst/>
            </a:prstGeom>
            <a:blipFill rotWithShape="0">
              <a:blip r:embed="rId6"/>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887" name="Groupe 50"/>
          <p:cNvGrpSpPr/>
          <p:nvPr/>
        </p:nvGrpSpPr>
        <p:grpSpPr>
          <a:xfrm>
            <a:off x="2932920" y="2630160"/>
            <a:ext cx="5112000" cy="4757400"/>
            <a:chOff x="2932920" y="2630160"/>
            <a:chExt cx="5112000" cy="4757400"/>
          </a:xfrm>
        </p:grpSpPr>
        <p:grpSp>
          <p:nvGrpSpPr>
            <p:cNvPr id="888" name="Groupe 51"/>
            <p:cNvGrpSpPr/>
            <p:nvPr/>
          </p:nvGrpSpPr>
          <p:grpSpPr>
            <a:xfrm>
              <a:off x="2932920" y="3224880"/>
              <a:ext cx="3954240" cy="4162680"/>
              <a:chOff x="2932920" y="3224880"/>
              <a:chExt cx="3954240" cy="4162680"/>
            </a:xfrm>
          </p:grpSpPr>
          <p:sp>
            <p:nvSpPr>
              <p:cNvPr id="889" name="Arc 7"/>
              <p:cNvSpPr/>
              <p:nvPr/>
            </p:nvSpPr>
            <p:spPr>
              <a:xfrm>
                <a:off x="2932920" y="3423960"/>
                <a:ext cx="3954240" cy="3963600"/>
              </a:xfrm>
              <a:prstGeom prst="arc">
                <a:avLst>
                  <a:gd name="adj1" fmla="val 17001845"/>
                  <a:gd name="adj2" fmla="val 19141491"/>
                </a:avLst>
              </a:prstGeom>
              <a:noFill/>
              <a:ln w="19080">
                <a:solidFill>
                  <a:srgbClr val="ffffff"/>
                </a:solidFill>
                <a:miter/>
                <a:head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890" name="Groupe 52"/>
              <p:cNvGrpSpPr/>
              <p:nvPr/>
            </p:nvGrpSpPr>
            <p:grpSpPr>
              <a:xfrm>
                <a:off x="4134240" y="3224880"/>
                <a:ext cx="1690920" cy="1164600"/>
                <a:chOff x="4134240" y="3224880"/>
                <a:chExt cx="1690920" cy="1164600"/>
              </a:xfrm>
            </p:grpSpPr>
            <p:sp>
              <p:nvSpPr>
                <p:cNvPr id="891" name="Rectangle 56"/>
                <p:cNvSpPr/>
                <p:nvPr/>
              </p:nvSpPr>
              <p:spPr>
                <a:xfrm>
                  <a:off x="4134240" y="3931560"/>
                  <a:ext cx="169092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Incinération Enfouissement</a:t>
                  </a:r>
                  <a:endParaRPr b="0" lang="fr-FR" sz="1500" spc="-1" strike="noStrike">
                    <a:solidFill>
                      <a:srgbClr val="ffffff"/>
                    </a:solidFill>
                    <a:latin typeface="Arial"/>
                  </a:endParaRPr>
                </a:p>
              </p:txBody>
            </p:sp>
            <p:sp>
              <p:nvSpPr>
                <p:cNvPr id="892" name="Image 77"/>
                <p:cNvSpPr/>
                <p:nvPr/>
              </p:nvSpPr>
              <p:spPr>
                <a:xfrm>
                  <a:off x="4616640" y="3224880"/>
                  <a:ext cx="726840" cy="719640"/>
                </a:xfrm>
                <a:prstGeom prst="ellipse">
                  <a:avLst/>
                </a:prstGeom>
                <a:blipFill rotWithShape="0">
                  <a:blip r:embed="rId7"/>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sp>
          <p:nvSpPr>
            <p:cNvPr id="893" name="Arc 10"/>
            <p:cNvSpPr/>
            <p:nvPr/>
          </p:nvSpPr>
          <p:spPr>
            <a:xfrm rot="16709400">
              <a:off x="4979880" y="2863440"/>
              <a:ext cx="2906280" cy="2825280"/>
            </a:xfrm>
            <a:prstGeom prst="arc">
              <a:avLst>
                <a:gd name="adj1" fmla="val 18018097"/>
                <a:gd name="adj2" fmla="val 20217983"/>
              </a:avLst>
            </a:prstGeom>
            <a:noFill/>
            <a:ln w="19080">
              <a:solidFill>
                <a:srgbClr val="ffffff"/>
              </a:solidFill>
              <a:miter/>
              <a:head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grpSp>
        <p:nvGrpSpPr>
          <p:cNvPr id="894" name="Groupe 53"/>
          <p:cNvGrpSpPr/>
          <p:nvPr/>
        </p:nvGrpSpPr>
        <p:grpSpPr>
          <a:xfrm>
            <a:off x="5542560" y="471960"/>
            <a:ext cx="5702040" cy="5702040"/>
            <a:chOff x="5542560" y="471960"/>
            <a:chExt cx="5702040" cy="5702040"/>
          </a:xfrm>
        </p:grpSpPr>
        <p:sp>
          <p:nvSpPr>
            <p:cNvPr id="895" name="Arc 12"/>
            <p:cNvSpPr/>
            <p:nvPr/>
          </p:nvSpPr>
          <p:spPr>
            <a:xfrm rot="13593600">
              <a:off x="6376680" y="1306080"/>
              <a:ext cx="4033440" cy="4033440"/>
            </a:xfrm>
            <a:prstGeom prst="arc">
              <a:avLst>
                <a:gd name="adj1" fmla="val 17501973"/>
                <a:gd name="adj2" fmla="val 18785053"/>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896" name="Arc 13"/>
            <p:cNvSpPr/>
            <p:nvPr/>
          </p:nvSpPr>
          <p:spPr>
            <a:xfrm rot="16842600">
              <a:off x="6532560" y="1386720"/>
              <a:ext cx="3763800" cy="4033440"/>
            </a:xfrm>
            <a:prstGeom prst="arc">
              <a:avLst>
                <a:gd name="adj1" fmla="val 17319531"/>
                <a:gd name="adj2" fmla="val 20193364"/>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897" name="Groupe 54"/>
            <p:cNvGrpSpPr/>
            <p:nvPr/>
          </p:nvGrpSpPr>
          <p:grpSpPr>
            <a:xfrm>
              <a:off x="5812200" y="2415600"/>
              <a:ext cx="1296720" cy="950040"/>
              <a:chOff x="5812200" y="2415600"/>
              <a:chExt cx="1296720" cy="950040"/>
            </a:xfrm>
          </p:grpSpPr>
          <p:sp>
            <p:nvSpPr>
              <p:cNvPr id="898" name="Rectangle 58"/>
              <p:cNvSpPr/>
              <p:nvPr/>
            </p:nvSpPr>
            <p:spPr>
              <a:xfrm>
                <a:off x="5812200" y="3136320"/>
                <a:ext cx="12967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Recyclage</a:t>
                </a:r>
                <a:endParaRPr b="0" lang="fr-FR" sz="1500" spc="-1" strike="noStrike">
                  <a:solidFill>
                    <a:srgbClr val="ffffff"/>
                  </a:solidFill>
                  <a:latin typeface="Arial"/>
                </a:endParaRPr>
              </a:p>
            </p:txBody>
          </p:sp>
          <p:sp>
            <p:nvSpPr>
              <p:cNvPr id="899" name="Image 79"/>
              <p:cNvSpPr/>
              <p:nvPr/>
            </p:nvSpPr>
            <p:spPr>
              <a:xfrm>
                <a:off x="6089760" y="2415600"/>
                <a:ext cx="741600" cy="719640"/>
              </a:xfrm>
              <a:prstGeom prst="ellipse">
                <a:avLst/>
              </a:prstGeom>
              <a:blipFill rotWithShape="0">
                <a:blip r:embed="rId8"/>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sp>
        <p:nvSpPr>
          <p:cNvPr id="900" name="Rectangle 59"/>
          <p:cNvSpPr/>
          <p:nvPr/>
        </p:nvSpPr>
        <p:spPr>
          <a:xfrm>
            <a:off x="5235840" y="6028560"/>
            <a:ext cx="2291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Verdana"/>
                <a:ea typeface="Verdana"/>
              </a:rPr>
              <a:t>adaptée de [Bauer, 2018]</a:t>
            </a:r>
            <a:endParaRPr b="0" lang="fr-FR" sz="1200" spc="-1" strike="noStrike">
              <a:solidFill>
                <a:srgbClr val="ffffff"/>
              </a:solidFill>
              <a:latin typeface="Arial"/>
            </a:endParaRPr>
          </a:p>
        </p:txBody>
      </p:sp>
      <p:pic>
        <p:nvPicPr>
          <p:cNvPr id="901" name="Image 81" descr=""/>
          <p:cNvPicPr/>
          <p:nvPr/>
        </p:nvPicPr>
        <p:blipFill>
          <a:blip r:embed="rId9"/>
          <a:stretch/>
        </p:blipFill>
        <p:spPr>
          <a:xfrm>
            <a:off x="5670720" y="5518440"/>
            <a:ext cx="1023120" cy="357840"/>
          </a:xfrm>
          <a:prstGeom prst="rect">
            <a:avLst/>
          </a:prstGeom>
          <a:ln w="0">
            <a:noFill/>
          </a:ln>
        </p:spPr>
      </p:pic>
      <p:pic>
        <p:nvPicPr>
          <p:cNvPr id="902" name="Image 89" descr=""/>
          <p:cNvPicPr/>
          <p:nvPr/>
        </p:nvPicPr>
        <p:blipFill>
          <a:blip r:embed="rId10"/>
          <a:stretch/>
        </p:blipFill>
        <p:spPr>
          <a:xfrm>
            <a:off x="10647720" y="69840"/>
            <a:ext cx="1449000" cy="1079640"/>
          </a:xfrm>
          <a:prstGeom prst="rect">
            <a:avLst/>
          </a:prstGeom>
          <a:ln w="0">
            <a:noFill/>
          </a:ln>
        </p:spPr>
      </p:pic>
      <p:pic>
        <p:nvPicPr>
          <p:cNvPr id="903" name="Image 90" descr=""/>
          <p:cNvPicPr/>
          <p:nvPr/>
        </p:nvPicPr>
        <p:blipFill>
          <a:blip r:embed="rId11"/>
          <a:stretch/>
        </p:blipFill>
        <p:spPr>
          <a:xfrm>
            <a:off x="10409040" y="1261440"/>
            <a:ext cx="1782720" cy="1423080"/>
          </a:xfrm>
          <a:prstGeom prst="rect">
            <a:avLst/>
          </a:prstGeom>
          <a:ln w="0">
            <a:noFill/>
          </a:ln>
        </p:spPr>
      </p:pic>
      <p:sp>
        <p:nvSpPr>
          <p:cNvPr id="904" name="PlaceHolder 1"/>
          <p:cNvSpPr>
            <a:spLocks noGrp="1"/>
          </p:cNvSpPr>
          <p:nvPr>
            <p:ph type="title"/>
          </p:nvPr>
        </p:nvSpPr>
        <p:spPr>
          <a:xfrm>
            <a:off x="68364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Pourquoi parler de frontières ?</a:t>
            </a:r>
            <a:endParaRPr b="0" lang="en-US" sz="2800" spc="-1" strike="noStrike">
              <a:solidFill>
                <a:srgbClr val="000000"/>
              </a:solidFill>
              <a:latin typeface="Calibri"/>
            </a:endParaRPr>
          </a:p>
        </p:txBody>
      </p:sp>
      <p:sp>
        <p:nvSpPr>
          <p:cNvPr id="905" name="Ellipse 18"/>
          <p:cNvSpPr/>
          <p:nvPr/>
        </p:nvSpPr>
        <p:spPr>
          <a:xfrm>
            <a:off x="8019720" y="1079280"/>
            <a:ext cx="647640" cy="647640"/>
          </a:xfrm>
          <a:prstGeom prst="ellipse">
            <a:avLst/>
          </a:prstGeom>
          <a:noFill/>
          <a:ln w="101520">
            <a:solidFill>
              <a:srgbClr val="ffa300"/>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grpSp>
        <p:nvGrpSpPr>
          <p:cNvPr id="906" name="Groupe 63"/>
          <p:cNvGrpSpPr/>
          <p:nvPr/>
        </p:nvGrpSpPr>
        <p:grpSpPr>
          <a:xfrm>
            <a:off x="5641200" y="1254600"/>
            <a:ext cx="4870800" cy="3405960"/>
            <a:chOff x="5641200" y="1254600"/>
            <a:chExt cx="4870800" cy="3405960"/>
          </a:xfrm>
        </p:grpSpPr>
        <p:sp>
          <p:nvSpPr>
            <p:cNvPr id="907" name="Ellipse 19"/>
            <p:cNvSpPr/>
            <p:nvPr/>
          </p:nvSpPr>
          <p:spPr>
            <a:xfrm>
              <a:off x="5641200" y="1254600"/>
              <a:ext cx="647640" cy="647640"/>
            </a:xfrm>
            <a:prstGeom prst="ellipse">
              <a:avLst/>
            </a:prstGeom>
            <a:noFill/>
            <a:ln w="101520">
              <a:solidFill>
                <a:srgbClr val="ffa300"/>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908" name="Ellipse 21"/>
            <p:cNvSpPr/>
            <p:nvPr/>
          </p:nvSpPr>
          <p:spPr>
            <a:xfrm>
              <a:off x="9864360" y="4012920"/>
              <a:ext cx="647640" cy="647640"/>
            </a:xfrm>
            <a:prstGeom prst="ellipse">
              <a:avLst/>
            </a:prstGeom>
            <a:noFill/>
            <a:ln w="101520">
              <a:solidFill>
                <a:srgbClr val="ffa300"/>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909" name="Ellipse 24"/>
            <p:cNvSpPr/>
            <p:nvPr/>
          </p:nvSpPr>
          <p:spPr>
            <a:xfrm>
              <a:off x="9859320" y="2278080"/>
              <a:ext cx="647640" cy="647640"/>
            </a:xfrm>
            <a:prstGeom prst="ellipse">
              <a:avLst/>
            </a:prstGeom>
            <a:noFill/>
            <a:ln w="101520">
              <a:solidFill>
                <a:srgbClr val="ffa300"/>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grpSp>
      <p:sp>
        <p:nvSpPr>
          <p:cNvPr id="910" name="ZoneTexte 27"/>
          <p:cNvSpPr/>
          <p:nvPr/>
        </p:nvSpPr>
        <p:spPr>
          <a:xfrm>
            <a:off x="874440" y="1728000"/>
            <a:ext cx="136080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ffff"/>
                </a:solidFill>
                <a:latin typeface="Calibri"/>
              </a:rPr>
              <a:t>Gate to Gate</a:t>
            </a:r>
            <a:endParaRPr b="0" lang="fr-FR" sz="1800" spc="-1" strike="noStrike">
              <a:solidFill>
                <a:srgbClr val="ffffff"/>
              </a:solidFill>
              <a:latin typeface="Arial"/>
            </a:endParaRPr>
          </a:p>
        </p:txBody>
      </p:sp>
      <p:sp>
        <p:nvSpPr>
          <p:cNvPr id="911" name="ZoneTexte 36"/>
          <p:cNvSpPr/>
          <p:nvPr/>
        </p:nvSpPr>
        <p:spPr>
          <a:xfrm>
            <a:off x="875880" y="2409120"/>
            <a:ext cx="15130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ffff"/>
                </a:solidFill>
                <a:latin typeface="Calibri"/>
              </a:rPr>
              <a:t>Cradle to Gate</a:t>
            </a:r>
            <a:endParaRPr b="0" lang="fr-FR" sz="1800" spc="-1" strike="noStrike">
              <a:solidFill>
                <a:srgbClr val="ffffff"/>
              </a:solidFill>
              <a:latin typeface="Arial"/>
            </a:endParaRPr>
          </a:p>
        </p:txBody>
      </p:sp>
      <p:sp>
        <p:nvSpPr>
          <p:cNvPr id="912" name="ZoneTexte 39"/>
          <p:cNvSpPr/>
          <p:nvPr/>
        </p:nvSpPr>
        <p:spPr>
          <a:xfrm>
            <a:off x="876960" y="3089880"/>
            <a:ext cx="16120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ffff"/>
                </a:solidFill>
                <a:latin typeface="Calibri"/>
              </a:rPr>
              <a:t>Cradle to Grave</a:t>
            </a:r>
            <a:endParaRPr b="0" lang="fr-FR" sz="1800" spc="-1" strike="noStrike">
              <a:solidFill>
                <a:srgbClr val="ffffff"/>
              </a:solidFill>
              <a:latin typeface="Arial"/>
            </a:endParaRPr>
          </a:p>
        </p:txBody>
      </p:sp>
      <p:sp>
        <p:nvSpPr>
          <p:cNvPr id="913" name="ZoneTexte 40"/>
          <p:cNvSpPr/>
          <p:nvPr/>
        </p:nvSpPr>
        <p:spPr>
          <a:xfrm>
            <a:off x="865800" y="3771000"/>
            <a:ext cx="166536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ffff"/>
                </a:solidFill>
                <a:latin typeface="Calibri"/>
              </a:rPr>
              <a:t>Cradle to Cradle</a:t>
            </a:r>
            <a:endParaRPr b="0" lang="fr-FR" sz="1800" spc="-1" strike="noStrike">
              <a:solidFill>
                <a:srgbClr val="ffffff"/>
              </a:solidFill>
              <a:latin typeface="Arial"/>
            </a:endParaRPr>
          </a:p>
        </p:txBody>
      </p:sp>
      <p:sp>
        <p:nvSpPr>
          <p:cNvPr id="914" name="ZoneTexte 46"/>
          <p:cNvSpPr/>
          <p:nvPr/>
        </p:nvSpPr>
        <p:spPr>
          <a:xfrm>
            <a:off x="1083960" y="2068560"/>
            <a:ext cx="246240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808080"/>
                </a:solidFill>
                <a:latin typeface="Calibri"/>
              </a:rPr>
              <a:t>Impacts de la fabrication</a:t>
            </a:r>
            <a:endParaRPr b="0" lang="fr-FR" sz="1800" spc="-1" strike="noStrike">
              <a:solidFill>
                <a:srgbClr val="ffffff"/>
              </a:solidFill>
              <a:latin typeface="Arial"/>
            </a:endParaRPr>
          </a:p>
        </p:txBody>
      </p:sp>
      <p:sp>
        <p:nvSpPr>
          <p:cNvPr id="915" name="ZoneTexte 53"/>
          <p:cNvSpPr/>
          <p:nvPr/>
        </p:nvSpPr>
        <p:spPr>
          <a:xfrm>
            <a:off x="1040760" y="2749680"/>
            <a:ext cx="264384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808080"/>
                </a:solidFill>
                <a:latin typeface="Calibri"/>
              </a:rPr>
              <a:t>Voitures - du puit à la roue</a:t>
            </a:r>
            <a:endParaRPr b="0" lang="fr-FR" sz="1800" spc="-1" strike="noStrike">
              <a:solidFill>
                <a:srgbClr val="ffffff"/>
              </a:solidFill>
              <a:latin typeface="Arial"/>
            </a:endParaRPr>
          </a:p>
        </p:txBody>
      </p:sp>
      <p:sp>
        <p:nvSpPr>
          <p:cNvPr id="916" name="ZoneTexte 54"/>
          <p:cNvSpPr/>
          <p:nvPr/>
        </p:nvSpPr>
        <p:spPr>
          <a:xfrm>
            <a:off x="1036440" y="3430440"/>
            <a:ext cx="188784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808080"/>
                </a:solidFill>
                <a:latin typeface="Calibri"/>
              </a:rPr>
              <a:t>Cycle de vie global</a:t>
            </a:r>
            <a:endParaRPr b="0" lang="fr-FR" sz="1800" spc="-1" strike="noStrike">
              <a:solidFill>
                <a:srgbClr val="ffffff"/>
              </a:solidFill>
              <a:latin typeface="Arial"/>
            </a:endParaRPr>
          </a:p>
        </p:txBody>
      </p:sp>
      <p:sp>
        <p:nvSpPr>
          <p:cNvPr id="917" name="Ellipse 26"/>
          <p:cNvSpPr/>
          <p:nvPr/>
        </p:nvSpPr>
        <p:spPr>
          <a:xfrm>
            <a:off x="6122160" y="2428560"/>
            <a:ext cx="647640" cy="647640"/>
          </a:xfrm>
          <a:prstGeom prst="ellipse">
            <a:avLst/>
          </a:prstGeom>
          <a:noFill/>
          <a:ln w="101520">
            <a:solidFill>
              <a:srgbClr val="ffa300"/>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grpSp>
        <p:nvGrpSpPr>
          <p:cNvPr id="918" name="Groupe 64"/>
          <p:cNvGrpSpPr/>
          <p:nvPr/>
        </p:nvGrpSpPr>
        <p:grpSpPr>
          <a:xfrm>
            <a:off x="4645440" y="3248280"/>
            <a:ext cx="4019400" cy="2423520"/>
            <a:chOff x="4645440" y="3248280"/>
            <a:chExt cx="4019400" cy="2423520"/>
          </a:xfrm>
        </p:grpSpPr>
        <p:sp>
          <p:nvSpPr>
            <p:cNvPr id="919" name="Ellipse 27"/>
            <p:cNvSpPr/>
            <p:nvPr/>
          </p:nvSpPr>
          <p:spPr>
            <a:xfrm>
              <a:off x="4645440" y="3248280"/>
              <a:ext cx="647640" cy="647640"/>
            </a:xfrm>
            <a:prstGeom prst="ellipse">
              <a:avLst/>
            </a:prstGeom>
            <a:noFill/>
            <a:ln w="101520">
              <a:solidFill>
                <a:srgbClr val="ffa300"/>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920" name="Ellipse 32"/>
            <p:cNvSpPr/>
            <p:nvPr/>
          </p:nvSpPr>
          <p:spPr>
            <a:xfrm>
              <a:off x="6297120" y="4088880"/>
              <a:ext cx="647640" cy="647640"/>
            </a:xfrm>
            <a:prstGeom prst="ellipse">
              <a:avLst/>
            </a:prstGeom>
            <a:noFill/>
            <a:ln w="101520">
              <a:solidFill>
                <a:srgbClr val="ffa300"/>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921" name="Ellipse 41"/>
            <p:cNvSpPr/>
            <p:nvPr/>
          </p:nvSpPr>
          <p:spPr>
            <a:xfrm>
              <a:off x="8017200" y="5024160"/>
              <a:ext cx="647640" cy="647640"/>
            </a:xfrm>
            <a:prstGeom prst="ellipse">
              <a:avLst/>
            </a:prstGeom>
            <a:noFill/>
            <a:ln w="101520">
              <a:solidFill>
                <a:srgbClr val="ffa300"/>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grpSp>
      <p:sp>
        <p:nvSpPr>
          <p:cNvPr id="922" name=""/>
          <p:cNvSpPr/>
          <p:nvPr/>
        </p:nvSpPr>
        <p:spPr>
          <a:xfrm>
            <a:off x="0" y="4644000"/>
            <a:ext cx="4248000" cy="1695600"/>
          </a:xfrm>
          <a:prstGeom prst="roundRect">
            <a:avLst>
              <a:gd name="adj" fmla="val 16667"/>
            </a:avLst>
          </a:prstGeom>
          <a:solidFill>
            <a:srgbClr val="d77fc4"/>
          </a:solidFill>
          <a:ln w="0">
            <a:noFill/>
          </a:ln>
        </p:spPr>
        <p:style>
          <a:lnRef idx="0"/>
          <a:fillRef idx="0"/>
          <a:effectRef idx="0"/>
          <a:fontRef idx="minor"/>
        </p:style>
        <p:txBody>
          <a:bodyPr wrap="none" lIns="90000" rIns="90000" tIns="45000" bIns="45000" anchor="ctr">
            <a:noAutofit/>
          </a:bodyPr>
          <a:p>
            <a:pPr algn="ctr">
              <a:lnSpc>
                <a:spcPct val="100000"/>
              </a:lnSpc>
            </a:pPr>
            <a:r>
              <a:rPr b="1" lang="fr-FR" sz="1800" spc="-1" strike="noStrike">
                <a:solidFill>
                  <a:srgbClr val="000000"/>
                </a:solidFill>
                <a:latin typeface="Arial"/>
                <a:ea typeface="Verdana"/>
              </a:rPr>
              <a:t>Bien définir les frontières</a:t>
            </a:r>
            <a:endParaRPr b="0" lang="fr-FR" sz="1800" spc="-1" strike="noStrike">
              <a:solidFill>
                <a:srgbClr val="000000"/>
              </a:solidFill>
              <a:latin typeface="Arial"/>
            </a:endParaRPr>
          </a:p>
          <a:p>
            <a:pPr marL="361800" indent="-361440" algn="ctr">
              <a:lnSpc>
                <a:spcPct val="100000"/>
              </a:lnSpc>
              <a:buClr>
                <a:srgbClr val="ffffff"/>
              </a:buClr>
              <a:buFont typeface="Wingdings" charset="2"/>
              <a:buChar char=""/>
            </a:pPr>
            <a:endParaRPr b="0" lang="fr-FR" sz="1800" spc="-1" strike="noStrike">
              <a:solidFill>
                <a:srgbClr val="000000"/>
              </a:solidFill>
              <a:latin typeface="Arial"/>
            </a:endParaRPr>
          </a:p>
          <a:p>
            <a:pPr marL="361800" indent="-361440">
              <a:lnSpc>
                <a:spcPct val="100000"/>
              </a:lnSpc>
              <a:buClr>
                <a:srgbClr val="ffffff"/>
              </a:buClr>
              <a:buFont typeface="Wingdings" charset="2"/>
              <a:buChar char=""/>
            </a:pPr>
            <a:r>
              <a:rPr b="0" lang="fr-FR" sz="1800" spc="-1" strike="noStrike">
                <a:solidFill>
                  <a:srgbClr val="000000"/>
                </a:solidFill>
                <a:latin typeface="Arial"/>
                <a:ea typeface="Verdana"/>
              </a:rPr>
              <a:t>Préciser les processus élémentaires</a:t>
            </a:r>
            <a:br>
              <a:rPr sz="1800"/>
            </a:br>
            <a:r>
              <a:rPr b="0" lang="fr-FR" sz="1800" spc="-1" strike="noStrike">
                <a:solidFill>
                  <a:srgbClr val="000000"/>
                </a:solidFill>
                <a:latin typeface="Arial"/>
                <a:ea typeface="Verdana"/>
              </a:rPr>
              <a:t>à inclure dans le système</a:t>
            </a:r>
            <a:endParaRPr b="0" lang="fr-FR" sz="1800" spc="-1" strike="noStrike">
              <a:solidFill>
                <a:srgbClr val="000000"/>
              </a:solidFill>
              <a:latin typeface="Arial"/>
            </a:endParaRPr>
          </a:p>
          <a:p>
            <a:pPr marL="361800" indent="-361440">
              <a:lnSpc>
                <a:spcPct val="100000"/>
              </a:lnSpc>
              <a:buClr>
                <a:srgbClr val="ffffff"/>
              </a:buClr>
              <a:buFont typeface="Wingdings" charset="2"/>
              <a:buChar char=""/>
            </a:pPr>
            <a:r>
              <a:rPr b="0" lang="fr-FR" sz="1800" spc="-1" strike="noStrike">
                <a:solidFill>
                  <a:srgbClr val="000000"/>
                </a:solidFill>
                <a:latin typeface="Arial"/>
                <a:ea typeface="Verdana"/>
              </a:rPr>
              <a:t>Préciser les exclusions</a:t>
            </a:r>
            <a:endParaRPr b="0" lang="fr-FR" sz="1800" spc="-1" strike="noStrike">
              <a:solidFill>
                <a:srgbClr val="000000"/>
              </a:solidFill>
              <a:latin typeface="Arial"/>
            </a:endParaRPr>
          </a:p>
          <a:p>
            <a:pPr marL="361800" indent="-361440">
              <a:lnSpc>
                <a:spcPct val="100000"/>
              </a:lnSpc>
              <a:buClr>
                <a:srgbClr val="ffffff"/>
              </a:buClr>
              <a:buFont typeface="Wingdings" charset="2"/>
              <a:buChar char=""/>
            </a:pPr>
            <a:r>
              <a:rPr b="0" lang="fr-FR" sz="1800" spc="-1" strike="noStrike">
                <a:solidFill>
                  <a:srgbClr val="000000"/>
                </a:solidFill>
                <a:latin typeface="Arial"/>
                <a:ea typeface="Verdana"/>
              </a:rPr>
              <a:t>Similaires pour être comparables</a:t>
            </a:r>
            <a:endParaRPr b="0" lang="fr-FR" sz="1800" spc="-1" strike="noStrike">
              <a:solidFill>
                <a:srgbClr val="000000"/>
              </a:solidFill>
              <a:latin typeface="Arial"/>
            </a:endParaRPr>
          </a:p>
        </p:txBody>
      </p:sp>
      <p:sp>
        <p:nvSpPr>
          <p:cNvPr id="923" name=""/>
          <p:cNvSpPr/>
          <p:nvPr/>
        </p:nvSpPr>
        <p:spPr>
          <a:xfrm>
            <a:off x="3960000" y="5508000"/>
            <a:ext cx="648000" cy="576000"/>
          </a:xfrm>
          <a:prstGeom prst="triangle">
            <a:avLst>
              <a:gd name="adj" fmla="val 50000"/>
            </a:avLst>
          </a:prstGeom>
          <a:solidFill>
            <a:srgbClr val="000000"/>
          </a:solidFill>
          <a:ln cap="rnd" w="57240">
            <a:solidFill>
              <a:srgbClr val="ffa300"/>
            </a:solidFill>
            <a:round/>
          </a:ln>
        </p:spPr>
        <p:style>
          <a:lnRef idx="0"/>
          <a:fillRef idx="0"/>
          <a:effectRef idx="0"/>
          <a:fontRef idx="minor"/>
        </p:style>
        <p:txBody>
          <a:bodyPr wrap="none" lIns="118440" rIns="118440" tIns="73440" bIns="73440" anchor="ctr">
            <a:noAutofit/>
          </a:bodyPr>
          <a:p>
            <a:pPr algn="ctr"/>
            <a:r>
              <a:rPr b="1" lang="fr-FR" sz="2400" spc="-1" strike="noStrike">
                <a:solidFill>
                  <a:srgbClr val="ffa300"/>
                </a:solidFill>
                <a:latin typeface="Arial"/>
              </a:rPr>
              <a:t>!</a:t>
            </a:r>
            <a:endParaRPr b="1" lang="fr-FR" sz="2400" spc="-1" strike="noStrike">
              <a:solidFill>
                <a:srgbClr val="ffa300"/>
              </a:solidFill>
              <a:latin typeface="Arial"/>
            </a:endParaRPr>
          </a:p>
        </p:txBody>
      </p:sp>
    </p:spTree>
  </p:cSld>
  <mc:AlternateContent>
    <mc:Choice Requires="p14">
      <p:transition spd="slow" p14:dur="2000"/>
    </mc:Choice>
    <mc:Fallback>
      <p:transition spd="slow"/>
    </mc:Fallback>
  </mc:AlternateContent>
  <p:timing>
    <p:tnLst>
      <p:par>
        <p:cTn id="309" dur="indefinite" restart="never" nodeType="tmRoot">
          <p:childTnLst>
            <p:seq>
              <p:cTn id="310" dur="indefinite" nodeType="mainSeq">
                <p:childTnLst>
                  <p:par>
                    <p:cTn id="311" fill="hold">
                      <p:stCondLst>
                        <p:cond delay="indefinite"/>
                      </p:stCondLst>
                      <p:childTnLst>
                        <p:par>
                          <p:cTn id="312" fill="hold">
                            <p:stCondLst>
                              <p:cond delay="0"/>
                            </p:stCondLst>
                            <p:childTnLst>
                              <p:par>
                                <p:cTn id="313" nodeType="clickEffect" fill="hold" presetClass="entr" presetID="1">
                                  <p:stCondLst>
                                    <p:cond delay="0"/>
                                  </p:stCondLst>
                                  <p:childTnLst>
                                    <p:set>
                                      <p:cBhvr>
                                        <p:cTn id="314" dur="1" fill="hold">
                                          <p:stCondLst>
                                            <p:cond delay="0"/>
                                          </p:stCondLst>
                                        </p:cTn>
                                        <p:tgtEl>
                                          <p:spTgt spid="905"/>
                                        </p:tgtEl>
                                        <p:attrNameLst>
                                          <p:attrName>style.visibility</p:attrName>
                                        </p:attrNameLst>
                                      </p:cBhvr>
                                      <p:to>
                                        <p:strVal val="visible"/>
                                      </p:to>
                                    </p:set>
                                  </p:childTnLst>
                                </p:cTn>
                              </p:par>
                              <p:par>
                                <p:cTn id="315" nodeType="withEffect" fill="hold" presetClass="entr" presetID="1">
                                  <p:stCondLst>
                                    <p:cond delay="0"/>
                                  </p:stCondLst>
                                  <p:childTnLst>
                                    <p:set>
                                      <p:cBhvr>
                                        <p:cTn id="316" dur="1" fill="hold">
                                          <p:stCondLst>
                                            <p:cond delay="0"/>
                                          </p:stCondLst>
                                        </p:cTn>
                                        <p:tgtEl>
                                          <p:spTgt spid="910"/>
                                        </p:tgtEl>
                                        <p:attrNameLst>
                                          <p:attrName>style.visibility</p:attrName>
                                        </p:attrNameLst>
                                      </p:cBhvr>
                                      <p:to>
                                        <p:strVal val="visible"/>
                                      </p:to>
                                    </p:set>
                                  </p:childTnLst>
                                </p:cTn>
                              </p:par>
                              <p:par>
                                <p:cTn id="317" nodeType="withEffect" fill="hold" presetClass="entr" presetID="1">
                                  <p:stCondLst>
                                    <p:cond delay="0"/>
                                  </p:stCondLst>
                                  <p:childTnLst>
                                    <p:set>
                                      <p:cBhvr>
                                        <p:cTn id="318" dur="1" fill="hold">
                                          <p:stCondLst>
                                            <p:cond delay="0"/>
                                          </p:stCondLst>
                                        </p:cTn>
                                        <p:tgtEl>
                                          <p:spTgt spid="914"/>
                                        </p:tgtEl>
                                        <p:attrNameLst>
                                          <p:attrName>style.visibility</p:attrName>
                                        </p:attrNameLst>
                                      </p:cBhvr>
                                      <p:to>
                                        <p:strVal val="visible"/>
                                      </p:to>
                                    </p:set>
                                  </p:childTnLst>
                                </p:cTn>
                              </p:par>
                            </p:childTnLst>
                          </p:cTn>
                        </p:par>
                      </p:childTnLst>
                    </p:cTn>
                  </p:par>
                  <p:par>
                    <p:cTn id="319" fill="hold">
                      <p:stCondLst>
                        <p:cond delay="indefinite"/>
                      </p:stCondLst>
                      <p:childTnLst>
                        <p:par>
                          <p:cTn id="320" fill="hold">
                            <p:stCondLst>
                              <p:cond delay="0"/>
                            </p:stCondLst>
                            <p:childTnLst>
                              <p:par>
                                <p:cTn id="321" nodeType="clickEffect" fill="hold" presetClass="entr" presetID="1">
                                  <p:stCondLst>
                                    <p:cond delay="0"/>
                                  </p:stCondLst>
                                  <p:childTnLst>
                                    <p:set>
                                      <p:cBhvr>
                                        <p:cTn id="322" dur="1" fill="hold">
                                          <p:stCondLst>
                                            <p:cond delay="0"/>
                                          </p:stCondLst>
                                        </p:cTn>
                                        <p:tgtEl>
                                          <p:spTgt spid="906"/>
                                        </p:tgtEl>
                                        <p:attrNameLst>
                                          <p:attrName>style.visibility</p:attrName>
                                        </p:attrNameLst>
                                      </p:cBhvr>
                                      <p:to>
                                        <p:strVal val="visible"/>
                                      </p:to>
                                    </p:set>
                                  </p:childTnLst>
                                </p:cTn>
                              </p:par>
                              <p:par>
                                <p:cTn id="323" nodeType="withEffect" fill="hold" presetClass="entr" presetID="1">
                                  <p:stCondLst>
                                    <p:cond delay="0"/>
                                  </p:stCondLst>
                                  <p:childTnLst>
                                    <p:set>
                                      <p:cBhvr>
                                        <p:cTn id="324" dur="1" fill="hold">
                                          <p:stCondLst>
                                            <p:cond delay="0"/>
                                          </p:stCondLst>
                                        </p:cTn>
                                        <p:tgtEl>
                                          <p:spTgt spid="911"/>
                                        </p:tgtEl>
                                        <p:attrNameLst>
                                          <p:attrName>style.visibility</p:attrName>
                                        </p:attrNameLst>
                                      </p:cBhvr>
                                      <p:to>
                                        <p:strVal val="visible"/>
                                      </p:to>
                                    </p:set>
                                  </p:childTnLst>
                                </p:cTn>
                              </p:par>
                              <p:par>
                                <p:cTn id="325" nodeType="withEffect" fill="hold" presetClass="entr" presetID="1">
                                  <p:stCondLst>
                                    <p:cond delay="0"/>
                                  </p:stCondLst>
                                  <p:childTnLst>
                                    <p:set>
                                      <p:cBhvr>
                                        <p:cTn id="326" dur="1" fill="hold">
                                          <p:stCondLst>
                                            <p:cond delay="0"/>
                                          </p:stCondLst>
                                        </p:cTn>
                                        <p:tgtEl>
                                          <p:spTgt spid="915"/>
                                        </p:tgtEl>
                                        <p:attrNameLst>
                                          <p:attrName>style.visibility</p:attrName>
                                        </p:attrNameLst>
                                      </p:cBhvr>
                                      <p:to>
                                        <p:strVal val="visible"/>
                                      </p:to>
                                    </p:set>
                                  </p:childTnLst>
                                </p:cTn>
                              </p:par>
                            </p:childTnLst>
                          </p:cTn>
                        </p:par>
                      </p:childTnLst>
                    </p:cTn>
                  </p:par>
                  <p:par>
                    <p:cTn id="327" fill="hold">
                      <p:stCondLst>
                        <p:cond delay="indefinite"/>
                      </p:stCondLst>
                      <p:childTnLst>
                        <p:par>
                          <p:cTn id="328" fill="hold">
                            <p:stCondLst>
                              <p:cond delay="0"/>
                            </p:stCondLst>
                            <p:childTnLst>
                              <p:par>
                                <p:cTn id="329" nodeType="clickEffect" fill="hold" presetClass="entr" presetID="1">
                                  <p:stCondLst>
                                    <p:cond delay="0"/>
                                  </p:stCondLst>
                                  <p:childTnLst>
                                    <p:set>
                                      <p:cBhvr>
                                        <p:cTn id="330" dur="1" fill="hold">
                                          <p:stCondLst>
                                            <p:cond delay="0"/>
                                          </p:stCondLst>
                                        </p:cTn>
                                        <p:tgtEl>
                                          <p:spTgt spid="912"/>
                                        </p:tgtEl>
                                        <p:attrNameLst>
                                          <p:attrName>style.visibility</p:attrName>
                                        </p:attrNameLst>
                                      </p:cBhvr>
                                      <p:to>
                                        <p:strVal val="visible"/>
                                      </p:to>
                                    </p:set>
                                  </p:childTnLst>
                                </p:cTn>
                              </p:par>
                              <p:par>
                                <p:cTn id="331" nodeType="withEffect" fill="hold" presetClass="entr" presetID="1">
                                  <p:stCondLst>
                                    <p:cond delay="0"/>
                                  </p:stCondLst>
                                  <p:childTnLst>
                                    <p:set>
                                      <p:cBhvr>
                                        <p:cTn id="332" dur="1" fill="hold">
                                          <p:stCondLst>
                                            <p:cond delay="0"/>
                                          </p:stCondLst>
                                        </p:cTn>
                                        <p:tgtEl>
                                          <p:spTgt spid="916"/>
                                        </p:tgtEl>
                                        <p:attrNameLst>
                                          <p:attrName>style.visibility</p:attrName>
                                        </p:attrNameLst>
                                      </p:cBhvr>
                                      <p:to>
                                        <p:strVal val="visible"/>
                                      </p:to>
                                    </p:set>
                                  </p:childTnLst>
                                </p:cTn>
                              </p:par>
                              <p:par>
                                <p:cTn id="333" nodeType="withEffect" fill="hold" presetClass="entr" presetID="1">
                                  <p:stCondLst>
                                    <p:cond delay="0"/>
                                  </p:stCondLst>
                                  <p:childTnLst>
                                    <p:set>
                                      <p:cBhvr>
                                        <p:cTn id="334" dur="1" fill="hold">
                                          <p:stCondLst>
                                            <p:cond delay="0"/>
                                          </p:stCondLst>
                                        </p:cTn>
                                        <p:tgtEl>
                                          <p:spTgt spid="918"/>
                                        </p:tgtEl>
                                        <p:attrNameLst>
                                          <p:attrName>style.visibility</p:attrName>
                                        </p:attrNameLst>
                                      </p:cBhvr>
                                      <p:to>
                                        <p:strVal val="visible"/>
                                      </p:to>
                                    </p:set>
                                  </p:childTnLst>
                                </p:cTn>
                              </p:par>
                            </p:childTnLst>
                          </p:cTn>
                        </p:par>
                      </p:childTnLst>
                    </p:cTn>
                  </p:par>
                  <p:par>
                    <p:cTn id="335" fill="hold">
                      <p:stCondLst>
                        <p:cond delay="indefinite"/>
                      </p:stCondLst>
                      <p:childTnLst>
                        <p:par>
                          <p:cTn id="336" fill="hold">
                            <p:stCondLst>
                              <p:cond delay="0"/>
                            </p:stCondLst>
                            <p:childTnLst>
                              <p:par>
                                <p:cTn id="337" nodeType="clickEffect" fill="hold" presetClass="entr" presetID="1">
                                  <p:stCondLst>
                                    <p:cond delay="0"/>
                                  </p:stCondLst>
                                  <p:childTnLst>
                                    <p:set>
                                      <p:cBhvr>
                                        <p:cTn id="338" dur="1" fill="hold">
                                          <p:stCondLst>
                                            <p:cond delay="0"/>
                                          </p:stCondLst>
                                        </p:cTn>
                                        <p:tgtEl>
                                          <p:spTgt spid="913"/>
                                        </p:tgtEl>
                                        <p:attrNameLst>
                                          <p:attrName>style.visibility</p:attrName>
                                        </p:attrNameLst>
                                      </p:cBhvr>
                                      <p:to>
                                        <p:strVal val="visible"/>
                                      </p:to>
                                    </p:set>
                                  </p:childTnLst>
                                </p:cTn>
                              </p:par>
                              <p:par>
                                <p:cTn id="339" nodeType="withEffect" fill="hold" presetClass="entr" presetID="1">
                                  <p:stCondLst>
                                    <p:cond delay="0"/>
                                  </p:stCondLst>
                                  <p:childTnLst>
                                    <p:set>
                                      <p:cBhvr>
                                        <p:cTn id="340" dur="1" fill="hold">
                                          <p:stCondLst>
                                            <p:cond delay="0"/>
                                          </p:stCondLst>
                                        </p:cTn>
                                        <p:tgtEl>
                                          <p:spTgt spid="917"/>
                                        </p:tgtEl>
                                        <p:attrNameLst>
                                          <p:attrName>style.visibility</p:attrName>
                                        </p:attrNameLst>
                                      </p:cBhvr>
                                      <p:to>
                                        <p:strVal val="visible"/>
                                      </p:to>
                                    </p:set>
                                  </p:childTnLst>
                                </p:cTn>
                              </p:par>
                            </p:childTnLst>
                          </p:cTn>
                        </p:par>
                      </p:childTnLst>
                    </p:cTn>
                  </p:par>
                  <p:par>
                    <p:cTn id="341" fill="hold">
                      <p:stCondLst>
                        <p:cond delay="indefinite"/>
                      </p:stCondLst>
                      <p:childTnLst>
                        <p:par>
                          <p:cTn id="342" fill="hold">
                            <p:stCondLst>
                              <p:cond delay="0"/>
                            </p:stCondLst>
                            <p:childTnLst>
                              <p:par>
                                <p:cTn id="343" nodeType="clickEffect" fill="hold" presetClass="entr" presetID="1">
                                  <p:stCondLst>
                                    <p:cond delay="0"/>
                                  </p:stCondLst>
                                  <p:childTnLst>
                                    <p:set>
                                      <p:cBhvr>
                                        <p:cTn id="344" dur="1" fill="hold">
                                          <p:stCondLst>
                                            <p:cond delay="0"/>
                                          </p:stCondLst>
                                        </p:cTn>
                                        <p:tgtEl>
                                          <p:spTgt spid="922"/>
                                        </p:tgtEl>
                                        <p:attrNameLst>
                                          <p:attrName>style.visibility</p:attrName>
                                        </p:attrNameLst>
                                      </p:cBhvr>
                                      <p:to>
                                        <p:strVal val="visible"/>
                                      </p:to>
                                    </p:set>
                                  </p:childTnLst>
                                </p:cTn>
                              </p:par>
                              <p:par>
                                <p:cTn id="345" nodeType="withEffect" fill="hold" presetClass="entr" presetID="1">
                                  <p:stCondLst>
                                    <p:cond delay="0"/>
                                  </p:stCondLst>
                                  <p:childTnLst>
                                    <p:set>
                                      <p:cBhvr>
                                        <p:cTn id="346" dur="1" fill="hold">
                                          <p:stCondLst>
                                            <p:cond delay="0"/>
                                          </p:stCondLst>
                                        </p:cTn>
                                        <p:tgtEl>
                                          <p:spTgt spid="92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24" name="" descr=""/>
          <p:cNvPicPr/>
          <p:nvPr/>
        </p:nvPicPr>
        <p:blipFill>
          <a:blip r:embed="rId1"/>
          <a:stretch/>
        </p:blipFill>
        <p:spPr>
          <a:xfrm>
            <a:off x="3048120" y="1908000"/>
            <a:ext cx="6095520" cy="4333680"/>
          </a:xfrm>
          <a:prstGeom prst="rect">
            <a:avLst/>
          </a:prstGeom>
          <a:ln w="0">
            <a:noFill/>
          </a:ln>
        </p:spPr>
      </p:pic>
      <p:grpSp>
        <p:nvGrpSpPr>
          <p:cNvPr id="925" name="Groupe 56"/>
          <p:cNvGrpSpPr/>
          <p:nvPr/>
        </p:nvGrpSpPr>
        <p:grpSpPr>
          <a:xfrm>
            <a:off x="511920" y="1865160"/>
            <a:ext cx="1504080" cy="1407960"/>
            <a:chOff x="511920" y="1865160"/>
            <a:chExt cx="1504080" cy="1407960"/>
          </a:xfrm>
        </p:grpSpPr>
        <p:sp>
          <p:nvSpPr>
            <p:cNvPr id="926" name="Connecteur droit avec flèche 34"/>
            <p:cNvSpPr/>
            <p:nvPr/>
          </p:nvSpPr>
          <p:spPr>
            <a:xfrm>
              <a:off x="973080" y="2448000"/>
              <a:ext cx="1042920" cy="825120"/>
            </a:xfrm>
            <a:prstGeom prst="straightConnector1">
              <a:avLst/>
            </a:prstGeom>
            <a:solidFill>
              <a:srgbClr val="00b8ff"/>
            </a:solidFill>
            <a:ln w="76320">
              <a:solidFill>
                <a:srgbClr val="ffa3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927" name="ZoneTexte 55"/>
            <p:cNvSpPr/>
            <p:nvPr/>
          </p:nvSpPr>
          <p:spPr>
            <a:xfrm>
              <a:off x="511920" y="1865160"/>
              <a:ext cx="415800" cy="6998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4000" spc="-1" strike="noStrike">
                  <a:solidFill>
                    <a:srgbClr val="ffa300"/>
                  </a:solidFill>
                  <a:latin typeface="Calibri"/>
                </a:rPr>
                <a:t>?</a:t>
              </a:r>
              <a:endParaRPr b="0" lang="fr-FR" sz="4000" spc="-1" strike="noStrike">
                <a:solidFill>
                  <a:srgbClr val="ffffff"/>
                </a:solidFill>
                <a:latin typeface="Arial"/>
              </a:endParaRPr>
            </a:p>
          </p:txBody>
        </p:sp>
      </p:grpSp>
      <p:grpSp>
        <p:nvGrpSpPr>
          <p:cNvPr id="928" name="Groupe 57"/>
          <p:cNvGrpSpPr/>
          <p:nvPr/>
        </p:nvGrpSpPr>
        <p:grpSpPr>
          <a:xfrm>
            <a:off x="8424360" y="2828160"/>
            <a:ext cx="2646720" cy="699840"/>
            <a:chOff x="8424360" y="2828160"/>
            <a:chExt cx="2646720" cy="699840"/>
          </a:xfrm>
        </p:grpSpPr>
        <p:sp>
          <p:nvSpPr>
            <p:cNvPr id="929" name="Connecteur droit avec flèche 35"/>
            <p:cNvSpPr/>
            <p:nvPr/>
          </p:nvSpPr>
          <p:spPr>
            <a:xfrm flipH="1">
              <a:off x="8424000" y="3312000"/>
              <a:ext cx="2212200" cy="156600"/>
            </a:xfrm>
            <a:prstGeom prst="straightConnector1">
              <a:avLst/>
            </a:prstGeom>
            <a:solidFill>
              <a:srgbClr val="00b8ff"/>
            </a:solidFill>
            <a:ln w="76320">
              <a:solidFill>
                <a:srgbClr val="ffa3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930" name="ZoneTexte 56"/>
            <p:cNvSpPr/>
            <p:nvPr/>
          </p:nvSpPr>
          <p:spPr>
            <a:xfrm>
              <a:off x="10655280" y="2828160"/>
              <a:ext cx="415800" cy="6998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4000" spc="-1" strike="noStrike">
                  <a:solidFill>
                    <a:srgbClr val="ffa300"/>
                  </a:solidFill>
                  <a:latin typeface="Calibri"/>
                </a:rPr>
                <a:t>?</a:t>
              </a:r>
              <a:endParaRPr b="0" lang="fr-FR" sz="4000" spc="-1" strike="noStrike">
                <a:solidFill>
                  <a:srgbClr val="ffffff"/>
                </a:solidFill>
                <a:latin typeface="Arial"/>
              </a:endParaRPr>
            </a:p>
          </p:txBody>
        </p:sp>
      </p:grpSp>
      <p:grpSp>
        <p:nvGrpSpPr>
          <p:cNvPr id="931" name="Groupe 58"/>
          <p:cNvGrpSpPr/>
          <p:nvPr/>
        </p:nvGrpSpPr>
        <p:grpSpPr>
          <a:xfrm>
            <a:off x="689760" y="4281840"/>
            <a:ext cx="1487160" cy="1334160"/>
            <a:chOff x="689760" y="4281840"/>
            <a:chExt cx="1487160" cy="1334160"/>
          </a:xfrm>
        </p:grpSpPr>
        <p:sp>
          <p:nvSpPr>
            <p:cNvPr id="932" name="Connecteur droit avec flèche 36"/>
            <p:cNvSpPr/>
            <p:nvPr/>
          </p:nvSpPr>
          <p:spPr>
            <a:xfrm flipV="1">
              <a:off x="1152000" y="4281480"/>
              <a:ext cx="1024920" cy="715320"/>
            </a:xfrm>
            <a:prstGeom prst="straightConnector1">
              <a:avLst/>
            </a:prstGeom>
            <a:solidFill>
              <a:srgbClr val="00b8ff"/>
            </a:solidFill>
            <a:ln w="76320">
              <a:solidFill>
                <a:srgbClr val="ffa3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933" name="ZoneTexte 57"/>
            <p:cNvSpPr/>
            <p:nvPr/>
          </p:nvSpPr>
          <p:spPr>
            <a:xfrm flipH="1">
              <a:off x="689400" y="4916160"/>
              <a:ext cx="415800" cy="6998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4000" spc="-1" strike="noStrike">
                  <a:solidFill>
                    <a:srgbClr val="ffa300"/>
                  </a:solidFill>
                  <a:latin typeface="Calibri"/>
                </a:rPr>
                <a:t>?</a:t>
              </a:r>
              <a:endParaRPr b="0" lang="fr-FR" sz="4000" spc="-1" strike="noStrike">
                <a:solidFill>
                  <a:srgbClr val="ffffff"/>
                </a:solidFill>
                <a:latin typeface="Arial"/>
              </a:endParaRPr>
            </a:p>
          </p:txBody>
        </p:sp>
      </p:grpSp>
      <p:grpSp>
        <p:nvGrpSpPr>
          <p:cNvPr id="934" name="Groupe 60"/>
          <p:cNvGrpSpPr/>
          <p:nvPr/>
        </p:nvGrpSpPr>
        <p:grpSpPr>
          <a:xfrm>
            <a:off x="7045200" y="3960000"/>
            <a:ext cx="2805480" cy="1837800"/>
            <a:chOff x="7045200" y="3960000"/>
            <a:chExt cx="2805480" cy="1837800"/>
          </a:xfrm>
        </p:grpSpPr>
        <p:sp>
          <p:nvSpPr>
            <p:cNvPr id="935" name="Connecteur droit avec flèche 38"/>
            <p:cNvSpPr/>
            <p:nvPr/>
          </p:nvSpPr>
          <p:spPr>
            <a:xfrm flipH="1" flipV="1">
              <a:off x="7044840" y="3960000"/>
              <a:ext cx="2269080" cy="1188720"/>
            </a:xfrm>
            <a:prstGeom prst="straightConnector1">
              <a:avLst/>
            </a:prstGeom>
            <a:solidFill>
              <a:srgbClr val="00b8ff"/>
            </a:solidFill>
            <a:ln w="76320">
              <a:solidFill>
                <a:srgbClr val="ffa3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936" name="ZoneTexte 67"/>
            <p:cNvSpPr/>
            <p:nvPr/>
          </p:nvSpPr>
          <p:spPr>
            <a:xfrm flipH="1">
              <a:off x="9434520" y="5097960"/>
              <a:ext cx="415800" cy="6998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4000" spc="-1" strike="noStrike">
                  <a:solidFill>
                    <a:srgbClr val="ffa300"/>
                  </a:solidFill>
                  <a:latin typeface="Calibri"/>
                </a:rPr>
                <a:t>?</a:t>
              </a:r>
              <a:endParaRPr b="0" lang="fr-FR" sz="4000" spc="-1" strike="noStrike">
                <a:solidFill>
                  <a:srgbClr val="ffffff"/>
                </a:solidFill>
                <a:latin typeface="Arial"/>
              </a:endParaRPr>
            </a:p>
          </p:txBody>
        </p:sp>
      </p:grpSp>
      <p:sp>
        <p:nvSpPr>
          <p:cNvPr id="937" name="Rectangle 73"/>
          <p:cNvSpPr/>
          <p:nvPr/>
        </p:nvSpPr>
        <p:spPr>
          <a:xfrm>
            <a:off x="778680" y="1055160"/>
            <a:ext cx="6339960" cy="7002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2000" spc="-1" strike="noStrike">
                <a:solidFill>
                  <a:srgbClr val="ffffff"/>
                </a:solidFill>
                <a:latin typeface="Calibri"/>
              </a:rPr>
              <a:t>Objectifs de l’étude</a:t>
            </a:r>
            <a:endParaRPr b="0" lang="fr-FR" sz="2000" spc="-1" strike="noStrike">
              <a:solidFill>
                <a:srgbClr val="ffffff"/>
              </a:solidFill>
              <a:latin typeface="Arial"/>
            </a:endParaRPr>
          </a:p>
          <a:p>
            <a:pPr>
              <a:lnSpc>
                <a:spcPct val="100000"/>
              </a:lnSpc>
            </a:pPr>
            <a:r>
              <a:rPr b="1" lang="fr-FR" sz="2000" spc="-1" strike="noStrike">
                <a:solidFill>
                  <a:srgbClr val="ffffff"/>
                </a:solidFill>
                <a:latin typeface="Calibri"/>
              </a:rPr>
              <a:t>Négligeabilité des impacts rapportés</a:t>
            </a:r>
            <a:endParaRPr b="0" lang="fr-FR" sz="2000" spc="-1" strike="noStrike">
              <a:solidFill>
                <a:srgbClr val="ffffff"/>
              </a:solidFill>
              <a:latin typeface="Arial"/>
            </a:endParaRPr>
          </a:p>
        </p:txBody>
      </p:sp>
      <p:sp>
        <p:nvSpPr>
          <p:cNvPr id="938"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Pourquoi parler de frontières ?</a:t>
            </a:r>
            <a:endParaRPr b="0" lang="en-US" sz="2800" spc="-1" strike="noStrike">
              <a:solidFill>
                <a:srgbClr val="000000"/>
              </a:solidFill>
              <a:latin typeface="Calibri"/>
            </a:endParaRPr>
          </a:p>
        </p:txBody>
      </p:sp>
      <p:pic>
        <p:nvPicPr>
          <p:cNvPr id="939" name="Image 101" descr=""/>
          <p:cNvPicPr/>
          <p:nvPr/>
        </p:nvPicPr>
        <p:blipFill>
          <a:blip r:embed="rId2"/>
          <a:stretch/>
        </p:blipFill>
        <p:spPr>
          <a:xfrm>
            <a:off x="10647720" y="69840"/>
            <a:ext cx="1449000" cy="1079640"/>
          </a:xfrm>
          <a:prstGeom prst="rect">
            <a:avLst/>
          </a:prstGeom>
          <a:ln w="0">
            <a:noFill/>
          </a:ln>
        </p:spPr>
      </p:pic>
      <p:pic>
        <p:nvPicPr>
          <p:cNvPr id="940" name="Image 102" descr=""/>
          <p:cNvPicPr/>
          <p:nvPr/>
        </p:nvPicPr>
        <p:blipFill>
          <a:blip r:embed="rId3"/>
          <a:stretch/>
        </p:blipFill>
        <p:spPr>
          <a:xfrm>
            <a:off x="10409040" y="1261440"/>
            <a:ext cx="1782720" cy="1423080"/>
          </a:xfrm>
          <a:prstGeom prst="rect">
            <a:avLst/>
          </a:prstGeom>
          <a:ln w="0">
            <a:noFill/>
          </a:ln>
        </p:spPr>
      </p:pic>
      <p:sp>
        <p:nvSpPr>
          <p:cNvPr id="941" name=""/>
          <p:cNvSpPr/>
          <p:nvPr/>
        </p:nvSpPr>
        <p:spPr>
          <a:xfrm>
            <a:off x="30240" y="187920"/>
            <a:ext cx="720000" cy="720000"/>
          </a:xfrm>
          <a:prstGeom prst="ellipse">
            <a:avLst/>
          </a:prstGeom>
          <a:solidFill>
            <a:srgbClr val="ffa300"/>
          </a:solidFill>
          <a:ln w="0">
            <a:noFill/>
          </a:ln>
        </p:spPr>
        <p:style>
          <a:lnRef idx="0"/>
          <a:fillRef idx="0"/>
          <a:effectRef idx="0"/>
          <a:fontRef idx="minor"/>
        </p:style>
        <p:txBody>
          <a:bodyPr wrap="none" lIns="90000" rIns="90000" tIns="45000" bIns="45000" anchor="ctr">
            <a:noAutofit/>
          </a:bodyPr>
          <a:p>
            <a:pPr algn="ctr"/>
            <a:r>
              <a:rPr b="1" lang="fr-FR" sz="1800" spc="-1" strike="noStrike">
                <a:solidFill>
                  <a:srgbClr val="000000"/>
                </a:solidFill>
                <a:latin typeface="Arial"/>
              </a:rPr>
              <a:t>Pour</a:t>
            </a:r>
            <a:endParaRPr b="1" lang="fr-FR" sz="1800" spc="-1" strike="noStrike">
              <a:solidFill>
                <a:srgbClr val="000000"/>
              </a:solidFill>
              <a:latin typeface="Arial"/>
            </a:endParaRPr>
          </a:p>
          <a:p>
            <a:pPr algn="ctr"/>
            <a:r>
              <a:rPr b="1" lang="fr-FR" sz="1800" spc="-1" strike="noStrike">
                <a:solidFill>
                  <a:srgbClr val="000000"/>
                </a:solidFill>
                <a:latin typeface="Arial"/>
              </a:rPr>
              <a:t>info</a:t>
            </a:r>
            <a:endParaRPr b="1" lang="fr-FR" sz="1800" spc="-1" strike="noStrike">
              <a:solidFill>
                <a:srgbClr val="000000"/>
              </a:solidFill>
              <a:latin typeface="Arial"/>
            </a:endParaRPr>
          </a:p>
        </p:txBody>
      </p:sp>
      <p:pic>
        <p:nvPicPr>
          <p:cNvPr id="942" name="" descr=""/>
          <p:cNvPicPr/>
          <p:nvPr/>
        </p:nvPicPr>
        <p:blipFill>
          <a:blip r:embed="rId4"/>
          <a:stretch/>
        </p:blipFill>
        <p:spPr>
          <a:xfrm>
            <a:off x="1728000" y="2952000"/>
            <a:ext cx="1080000" cy="1165680"/>
          </a:xfrm>
          <a:prstGeom prst="rect">
            <a:avLst/>
          </a:prstGeom>
          <a:ln w="0">
            <a:noFill/>
          </a:ln>
        </p:spPr>
      </p:pic>
      <p:grpSp>
        <p:nvGrpSpPr>
          <p:cNvPr id="943" name="Groupe 7"/>
          <p:cNvGrpSpPr/>
          <p:nvPr/>
        </p:nvGrpSpPr>
        <p:grpSpPr>
          <a:xfrm>
            <a:off x="1878120" y="4857840"/>
            <a:ext cx="1487160" cy="1334160"/>
            <a:chOff x="1878120" y="4857840"/>
            <a:chExt cx="1487160" cy="1334160"/>
          </a:xfrm>
        </p:grpSpPr>
        <p:sp>
          <p:nvSpPr>
            <p:cNvPr id="944" name="Connecteur droit avec flèche 14"/>
            <p:cNvSpPr/>
            <p:nvPr/>
          </p:nvSpPr>
          <p:spPr>
            <a:xfrm flipV="1">
              <a:off x="2340360" y="4857480"/>
              <a:ext cx="1024920" cy="715320"/>
            </a:xfrm>
            <a:prstGeom prst="straightConnector1">
              <a:avLst/>
            </a:prstGeom>
            <a:solidFill>
              <a:srgbClr val="00b8ff"/>
            </a:solidFill>
            <a:ln w="76320">
              <a:solidFill>
                <a:srgbClr val="ffa300"/>
              </a:solidFill>
              <a:roun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945" name="ZoneTexte 10"/>
            <p:cNvSpPr/>
            <p:nvPr/>
          </p:nvSpPr>
          <p:spPr>
            <a:xfrm flipH="1">
              <a:off x="1877760" y="5492160"/>
              <a:ext cx="415800" cy="6998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4000" spc="-1" strike="noStrike">
                  <a:solidFill>
                    <a:srgbClr val="ffa300"/>
                  </a:solidFill>
                  <a:latin typeface="Calibri"/>
                </a:rPr>
                <a:t>?</a:t>
              </a:r>
              <a:endParaRPr b="0" lang="fr-FR" sz="4000" spc="-1" strike="noStrike">
                <a:solidFill>
                  <a:srgbClr val="ffffff"/>
                </a:solidFill>
                <a:latin typeface="Arial"/>
              </a:endParaRPr>
            </a:p>
          </p:txBody>
        </p:sp>
      </p:grpSp>
    </p:spTree>
  </p:cSld>
  <mc:AlternateContent>
    <mc:Choice Requires="p14">
      <p:transition spd="slow" p14:dur="2000"/>
    </mc:Choice>
    <mc:Fallback>
      <p:transition spd="slow"/>
    </mc:Fallback>
  </mc:AlternateContent>
  <p:timing>
    <p:tnLst>
      <p:par>
        <p:cTn id="347" dur="indefinite" restart="never" nodeType="tmRoot">
          <p:childTnLst>
            <p:seq>
              <p:cTn id="348" dur="indefinite" nodeType="mainSeq">
                <p:childTnLst>
                  <p:par>
                    <p:cTn id="349" fill="hold">
                      <p:stCondLst>
                        <p:cond delay="indefinite"/>
                      </p:stCondLst>
                      <p:childTnLst>
                        <p:par>
                          <p:cTn id="350" fill="hold">
                            <p:stCondLst>
                              <p:cond delay="0"/>
                            </p:stCondLst>
                            <p:childTnLst>
                              <p:par>
                                <p:cTn id="351" nodeType="clickEffect" fill="hold" presetClass="entr" presetID="1">
                                  <p:stCondLst>
                                    <p:cond delay="0"/>
                                  </p:stCondLst>
                                  <p:childTnLst>
                                    <p:set>
                                      <p:cBhvr>
                                        <p:cTn id="352" dur="1" fill="hold">
                                          <p:stCondLst>
                                            <p:cond delay="0"/>
                                          </p:stCondLst>
                                        </p:cTn>
                                        <p:tgtEl>
                                          <p:spTgt spid="928"/>
                                        </p:tgtEl>
                                        <p:attrNameLst>
                                          <p:attrName>style.visibility</p:attrName>
                                        </p:attrNameLst>
                                      </p:cBhvr>
                                      <p:to>
                                        <p:strVal val="visible"/>
                                      </p:to>
                                    </p:set>
                                  </p:childTnLst>
                                </p:cTn>
                              </p:par>
                            </p:childTnLst>
                          </p:cTn>
                        </p:par>
                      </p:childTnLst>
                    </p:cTn>
                  </p:par>
                  <p:par>
                    <p:cTn id="353" fill="hold">
                      <p:stCondLst>
                        <p:cond delay="indefinite"/>
                      </p:stCondLst>
                      <p:childTnLst>
                        <p:par>
                          <p:cTn id="354" fill="hold">
                            <p:stCondLst>
                              <p:cond delay="0"/>
                            </p:stCondLst>
                            <p:childTnLst>
                              <p:par>
                                <p:cTn id="355" nodeType="clickEffect" fill="hold" presetClass="entr" presetID="1">
                                  <p:stCondLst>
                                    <p:cond delay="0"/>
                                  </p:stCondLst>
                                  <p:childTnLst>
                                    <p:set>
                                      <p:cBhvr>
                                        <p:cTn id="356" dur="1" fill="hold">
                                          <p:stCondLst>
                                            <p:cond delay="0"/>
                                          </p:stCondLst>
                                        </p:cTn>
                                        <p:tgtEl>
                                          <p:spTgt spid="934"/>
                                        </p:tgtEl>
                                        <p:attrNameLst>
                                          <p:attrName>style.visibility</p:attrName>
                                        </p:attrNameLst>
                                      </p:cBhvr>
                                      <p:to>
                                        <p:strVal val="visible"/>
                                      </p:to>
                                    </p:set>
                                  </p:childTnLst>
                                </p:cTn>
                              </p:par>
                            </p:childTnLst>
                          </p:cTn>
                        </p:par>
                      </p:childTnLst>
                    </p:cTn>
                  </p:par>
                  <p:par>
                    <p:cTn id="357" fill="hold">
                      <p:stCondLst>
                        <p:cond delay="indefinite"/>
                      </p:stCondLst>
                      <p:childTnLst>
                        <p:par>
                          <p:cTn id="358" fill="hold">
                            <p:stCondLst>
                              <p:cond delay="0"/>
                            </p:stCondLst>
                            <p:childTnLst>
                              <p:par>
                                <p:cTn id="359" nodeType="clickEffect" fill="hold" presetClass="entr" presetID="1">
                                  <p:stCondLst>
                                    <p:cond delay="0"/>
                                  </p:stCondLst>
                                  <p:childTnLst>
                                    <p:set>
                                      <p:cBhvr>
                                        <p:cTn id="360" dur="1" fill="hold">
                                          <p:stCondLst>
                                            <p:cond delay="0"/>
                                          </p:stCondLst>
                                        </p:cTn>
                                        <p:tgtEl>
                                          <p:spTgt spid="943"/>
                                        </p:tgtEl>
                                        <p:attrNameLst>
                                          <p:attrName>style.visibility</p:attrName>
                                        </p:attrNameLst>
                                      </p:cBhvr>
                                      <p:to>
                                        <p:strVal val="visible"/>
                                      </p:to>
                                    </p:set>
                                  </p:childTnLst>
                                </p:cTn>
                              </p:par>
                            </p:childTnLst>
                          </p:cTn>
                        </p:par>
                      </p:childTnLst>
                    </p:cTn>
                  </p:par>
                  <p:par>
                    <p:cTn id="361" fill="hold">
                      <p:stCondLst>
                        <p:cond delay="indefinite"/>
                      </p:stCondLst>
                      <p:childTnLst>
                        <p:par>
                          <p:cTn id="362" fill="hold">
                            <p:stCondLst>
                              <p:cond delay="0"/>
                            </p:stCondLst>
                            <p:childTnLst>
                              <p:par>
                                <p:cTn id="363" nodeType="clickEffect" fill="hold" presetClass="entr" presetID="1">
                                  <p:stCondLst>
                                    <p:cond delay="0"/>
                                  </p:stCondLst>
                                  <p:childTnLst>
                                    <p:set>
                                      <p:cBhvr>
                                        <p:cTn id="364" dur="1" fill="hold">
                                          <p:stCondLst>
                                            <p:cond delay="0"/>
                                          </p:stCondLst>
                                        </p:cTn>
                                        <p:tgtEl>
                                          <p:spTgt spid="925"/>
                                        </p:tgtEl>
                                        <p:attrNameLst>
                                          <p:attrName>style.visibility</p:attrName>
                                        </p:attrNameLst>
                                      </p:cBhvr>
                                      <p:to>
                                        <p:strVal val="visible"/>
                                      </p:to>
                                    </p:set>
                                  </p:childTnLst>
                                </p:cTn>
                              </p:par>
                            </p:childTnLst>
                          </p:cTn>
                        </p:par>
                      </p:childTnLst>
                    </p:cTn>
                  </p:par>
                  <p:par>
                    <p:cTn id="365" fill="hold">
                      <p:stCondLst>
                        <p:cond delay="indefinite"/>
                      </p:stCondLst>
                      <p:childTnLst>
                        <p:par>
                          <p:cTn id="366" fill="hold">
                            <p:stCondLst>
                              <p:cond delay="0"/>
                            </p:stCondLst>
                            <p:childTnLst>
                              <p:par>
                                <p:cTn id="367" nodeType="clickEffect" fill="hold" presetClass="entr" presetID="1">
                                  <p:stCondLst>
                                    <p:cond delay="0"/>
                                  </p:stCondLst>
                                  <p:childTnLst>
                                    <p:set>
                                      <p:cBhvr>
                                        <p:cTn id="368" dur="1" fill="hold">
                                          <p:stCondLst>
                                            <p:cond delay="0"/>
                                          </p:stCondLst>
                                        </p:cTn>
                                        <p:tgtEl>
                                          <p:spTgt spid="931"/>
                                        </p:tgtEl>
                                        <p:attrNameLst>
                                          <p:attrName>style.visibility</p:attrName>
                                        </p:attrNameLst>
                                      </p:cBhvr>
                                      <p:to>
                                        <p:strVal val="visible"/>
                                      </p:to>
                                    </p:set>
                                  </p:childTnLst>
                                </p:cTn>
                              </p:par>
                            </p:childTnLst>
                          </p:cTn>
                        </p:par>
                      </p:childTnLst>
                    </p:cTn>
                  </p:par>
                  <p:par>
                    <p:cTn id="369" fill="hold">
                      <p:stCondLst>
                        <p:cond delay="indefinite"/>
                      </p:stCondLst>
                      <p:childTnLst>
                        <p:par>
                          <p:cTn id="370" fill="hold">
                            <p:stCondLst>
                              <p:cond delay="0"/>
                            </p:stCondLst>
                            <p:childTnLst>
                              <p:par>
                                <p:cTn id="371" nodeType="clickEffect" fill="hold" presetClass="entr" presetID="1">
                                  <p:stCondLst>
                                    <p:cond delay="0"/>
                                  </p:stCondLst>
                                  <p:childTnLst>
                                    <p:set>
                                      <p:cBhvr>
                                        <p:cTn id="372" dur="1" fill="hold">
                                          <p:stCondLst>
                                            <p:cond delay="0"/>
                                          </p:stCondLst>
                                        </p:cTn>
                                        <p:tgtEl>
                                          <p:spTgt spid="93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6" name="Forme libre 11"/>
          <p:cNvSpPr/>
          <p:nvPr/>
        </p:nvSpPr>
        <p:spPr>
          <a:xfrm>
            <a:off x="7430760" y="513720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c4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Exigences relatives aux données</a:t>
            </a:r>
            <a:endParaRPr b="0" lang="fr-FR" sz="1600" spc="-1" strike="noStrike">
              <a:solidFill>
                <a:srgbClr val="000000"/>
              </a:solidFill>
              <a:latin typeface="Arial"/>
            </a:endParaRPr>
          </a:p>
        </p:txBody>
      </p:sp>
      <p:sp>
        <p:nvSpPr>
          <p:cNvPr id="947" name="Forme libre 1"/>
          <p:cNvSpPr/>
          <p:nvPr/>
        </p:nvSpPr>
        <p:spPr>
          <a:xfrm>
            <a:off x="367452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80276c">
              <a:alpha val="90000"/>
            </a:srgbClr>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f2f2f2"/>
                </a:solidFill>
                <a:latin typeface="Calibri"/>
              </a:rPr>
              <a:t>Objectifs</a:t>
            </a:r>
            <a:endParaRPr b="0" lang="fr-FR" sz="1600" spc="-1" strike="noStrike">
              <a:solidFill>
                <a:srgbClr val="000000"/>
              </a:solidFill>
              <a:latin typeface="Arial"/>
            </a:endParaRPr>
          </a:p>
        </p:txBody>
      </p:sp>
      <p:sp>
        <p:nvSpPr>
          <p:cNvPr id="948" name="Forme libre 3"/>
          <p:cNvSpPr/>
          <p:nvPr/>
        </p:nvSpPr>
        <p:spPr>
          <a:xfrm>
            <a:off x="592848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a13189">
              <a:alpha val="90000"/>
            </a:srgbClr>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f2f2f2"/>
                </a:solidFill>
                <a:latin typeface="Calibri"/>
              </a:rPr>
              <a:t>Champ de l’étude</a:t>
            </a:r>
            <a:endParaRPr b="0" lang="fr-FR" sz="1600" spc="-1" strike="noStrike">
              <a:solidFill>
                <a:srgbClr val="000000"/>
              </a:solidFill>
              <a:latin typeface="Arial"/>
            </a:endParaRPr>
          </a:p>
        </p:txBody>
      </p:sp>
      <p:sp>
        <p:nvSpPr>
          <p:cNvPr id="949" name="Forme libre 4"/>
          <p:cNvSpPr/>
          <p:nvPr/>
        </p:nvSpPr>
        <p:spPr>
          <a:xfrm>
            <a:off x="5177160" y="38840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Unité </a:t>
            </a:r>
            <a:r>
              <a:rPr b="0" lang="fr-FR" sz="1600" spc="-18" strike="noStrike">
                <a:solidFill>
                  <a:srgbClr val="595959"/>
                </a:solidFill>
                <a:latin typeface="Calibri"/>
              </a:rPr>
              <a:t>Fonctionnelle</a:t>
            </a:r>
            <a:endParaRPr b="0" lang="fr-FR" sz="1600" spc="-1" strike="noStrike">
              <a:solidFill>
                <a:srgbClr val="000000"/>
              </a:solidFill>
              <a:latin typeface="Arial"/>
            </a:endParaRPr>
          </a:p>
        </p:txBody>
      </p:sp>
      <p:sp>
        <p:nvSpPr>
          <p:cNvPr id="950" name="Forme libre 5"/>
          <p:cNvSpPr/>
          <p:nvPr/>
        </p:nvSpPr>
        <p:spPr>
          <a:xfrm>
            <a:off x="743076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Système de produits à étudier</a:t>
            </a:r>
            <a:endParaRPr b="0" lang="fr-FR" sz="1600" spc="-1" strike="noStrike">
              <a:solidFill>
                <a:srgbClr val="000000"/>
              </a:solidFill>
              <a:latin typeface="Arial"/>
            </a:endParaRPr>
          </a:p>
        </p:txBody>
      </p:sp>
      <p:sp>
        <p:nvSpPr>
          <p:cNvPr id="951" name="Forme libre 6"/>
          <p:cNvSpPr/>
          <p:nvPr/>
        </p:nvSpPr>
        <p:spPr>
          <a:xfrm>
            <a:off x="6679440" y="38840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Hypothèses</a:t>
            </a:r>
            <a:endParaRPr b="0" lang="fr-FR" sz="1600" spc="-1" strike="noStrike">
              <a:solidFill>
                <a:srgbClr val="000000"/>
              </a:solidFill>
              <a:latin typeface="Arial"/>
            </a:endParaRPr>
          </a:p>
        </p:txBody>
      </p:sp>
      <p:sp>
        <p:nvSpPr>
          <p:cNvPr id="952" name="Forme libre 7"/>
          <p:cNvSpPr/>
          <p:nvPr/>
        </p:nvSpPr>
        <p:spPr>
          <a:xfrm>
            <a:off x="667944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Fonctions du système</a:t>
            </a:r>
            <a:endParaRPr b="0" lang="fr-FR" sz="1600" spc="-1" strike="noStrike">
              <a:solidFill>
                <a:srgbClr val="000000"/>
              </a:solidFill>
              <a:latin typeface="Arial"/>
            </a:endParaRPr>
          </a:p>
        </p:txBody>
      </p:sp>
      <p:sp>
        <p:nvSpPr>
          <p:cNvPr id="953" name="Forme libre 8"/>
          <p:cNvSpPr/>
          <p:nvPr/>
        </p:nvSpPr>
        <p:spPr>
          <a:xfrm>
            <a:off x="8181720" y="38840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Limitations</a:t>
            </a:r>
            <a:endParaRPr b="0" lang="fr-FR" sz="1600" spc="-1" strike="noStrike">
              <a:solidFill>
                <a:srgbClr val="000000"/>
              </a:solidFill>
              <a:latin typeface="Arial"/>
            </a:endParaRPr>
          </a:p>
        </p:txBody>
      </p:sp>
      <p:sp>
        <p:nvSpPr>
          <p:cNvPr id="954" name="Forme libre 10"/>
          <p:cNvSpPr/>
          <p:nvPr/>
        </p:nvSpPr>
        <p:spPr>
          <a:xfrm>
            <a:off x="892944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Règles d’affectation</a:t>
            </a:r>
            <a:endParaRPr b="0" lang="fr-FR" sz="1600" spc="-1" strike="noStrike">
              <a:solidFill>
                <a:srgbClr val="000000"/>
              </a:solidFill>
              <a:latin typeface="Arial"/>
            </a:endParaRPr>
          </a:p>
        </p:txBody>
      </p:sp>
      <p:sp>
        <p:nvSpPr>
          <p:cNvPr id="955" name="Forme libre 12"/>
          <p:cNvSpPr/>
          <p:nvPr/>
        </p:nvSpPr>
        <p:spPr>
          <a:xfrm>
            <a:off x="5928480" y="513720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Exigences initiales de qualité des données</a:t>
            </a:r>
            <a:endParaRPr b="0" lang="fr-FR" sz="1600" spc="-1" strike="noStrike">
              <a:solidFill>
                <a:srgbClr val="000000"/>
              </a:solidFill>
              <a:latin typeface="Arial"/>
            </a:endParaRPr>
          </a:p>
        </p:txBody>
      </p:sp>
      <p:sp>
        <p:nvSpPr>
          <p:cNvPr id="956" name="Forme libre 13"/>
          <p:cNvSpPr/>
          <p:nvPr/>
        </p:nvSpPr>
        <p:spPr>
          <a:xfrm>
            <a:off x="818172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(Type de revue critique)</a:t>
            </a:r>
            <a:endParaRPr b="0" lang="fr-FR" sz="1600" spc="-1" strike="noStrike">
              <a:solidFill>
                <a:srgbClr val="000000"/>
              </a:solidFill>
              <a:latin typeface="Arial"/>
            </a:endParaRPr>
          </a:p>
        </p:txBody>
      </p:sp>
      <p:sp>
        <p:nvSpPr>
          <p:cNvPr id="957" name="Forme libre 14"/>
          <p:cNvSpPr/>
          <p:nvPr/>
        </p:nvSpPr>
        <p:spPr>
          <a:xfrm>
            <a:off x="517536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Choix des indicateurs</a:t>
            </a:r>
            <a:endParaRPr b="0" lang="fr-FR" sz="1600" spc="-1" strike="noStrike">
              <a:solidFill>
                <a:srgbClr val="000000"/>
              </a:solidFill>
              <a:latin typeface="Arial"/>
            </a:endParaRPr>
          </a:p>
        </p:txBody>
      </p:sp>
      <p:sp>
        <p:nvSpPr>
          <p:cNvPr id="958" name="Forme libre 15"/>
          <p:cNvSpPr/>
          <p:nvPr/>
        </p:nvSpPr>
        <p:spPr>
          <a:xfrm>
            <a:off x="442584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76320">
            <a:solidFill>
              <a:srgbClr val="80276c"/>
            </a:solidFill>
            <a:miter/>
          </a:ln>
        </p:spPr>
        <p:style>
          <a:lnRef idx="0"/>
          <a:fillRef idx="0"/>
          <a:effectRef idx="0"/>
          <a:fontRef idx="minor"/>
        </p:style>
        <p:txBody>
          <a:bodyPr lIns="67680" rIns="67680" tIns="67680" bIns="67680" anchor="ctr">
            <a:noAutofit/>
          </a:bodyPr>
          <a:p>
            <a:pPr algn="ctr">
              <a:lnSpc>
                <a:spcPct val="90000"/>
              </a:lnSpc>
              <a:spcAft>
                <a:spcPts val="629"/>
              </a:spcAft>
            </a:pPr>
            <a:r>
              <a:rPr b="1" lang="fr-FR" sz="1600" spc="-1" strike="noStrike">
                <a:solidFill>
                  <a:srgbClr val="80276c"/>
                </a:solidFill>
                <a:latin typeface="Calibri"/>
              </a:rPr>
              <a:t>Frontières de l’étude</a:t>
            </a:r>
            <a:endParaRPr b="1" lang="fr-FR" sz="1600" spc="-1" strike="noStrike">
              <a:solidFill>
                <a:srgbClr val="80276c"/>
              </a:solidFill>
              <a:latin typeface="Arial"/>
            </a:endParaRPr>
          </a:p>
        </p:txBody>
      </p:sp>
      <p:sp>
        <p:nvSpPr>
          <p:cNvPr id="959" name="Forme libre 39"/>
          <p:cNvSpPr/>
          <p:nvPr/>
        </p:nvSpPr>
        <p:spPr>
          <a:xfrm>
            <a:off x="292356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Application envisagée</a:t>
            </a:r>
            <a:endParaRPr b="0" lang="fr-FR" sz="1600" spc="-1" strike="noStrike">
              <a:solidFill>
                <a:srgbClr val="000000"/>
              </a:solidFill>
              <a:latin typeface="Arial"/>
            </a:endParaRPr>
          </a:p>
        </p:txBody>
      </p:sp>
      <p:sp>
        <p:nvSpPr>
          <p:cNvPr id="960" name="Forme libre 40"/>
          <p:cNvSpPr/>
          <p:nvPr/>
        </p:nvSpPr>
        <p:spPr>
          <a:xfrm>
            <a:off x="2923200" y="1238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Motivations</a:t>
            </a:r>
            <a:endParaRPr b="0" lang="fr-FR" sz="1600" spc="-1" strike="noStrike">
              <a:solidFill>
                <a:srgbClr val="000000"/>
              </a:solidFill>
              <a:latin typeface="Arial"/>
            </a:endParaRPr>
          </a:p>
        </p:txBody>
      </p:sp>
      <p:sp>
        <p:nvSpPr>
          <p:cNvPr id="961" name="Forme libre 41"/>
          <p:cNvSpPr/>
          <p:nvPr/>
        </p:nvSpPr>
        <p:spPr>
          <a:xfrm>
            <a:off x="217224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Public concerné</a:t>
            </a:r>
            <a:endParaRPr b="0" lang="fr-FR" sz="1600" spc="-1" strike="noStrike">
              <a:solidFill>
                <a:srgbClr val="000000"/>
              </a:solidFill>
              <a:latin typeface="Arial"/>
            </a:endParaRPr>
          </a:p>
        </p:txBody>
      </p:sp>
      <p:grpSp>
        <p:nvGrpSpPr>
          <p:cNvPr id="962" name="Groupe 55"/>
          <p:cNvGrpSpPr/>
          <p:nvPr/>
        </p:nvGrpSpPr>
        <p:grpSpPr>
          <a:xfrm>
            <a:off x="4370760" y="1228680"/>
            <a:ext cx="1712520" cy="3086280"/>
            <a:chOff x="4370760" y="1228680"/>
            <a:chExt cx="1712520" cy="3086280"/>
          </a:xfrm>
        </p:grpSpPr>
        <p:sp>
          <p:nvSpPr>
            <p:cNvPr id="963" name="Connecteur droit 7"/>
            <p:cNvSpPr/>
            <p:nvPr/>
          </p:nvSpPr>
          <p:spPr>
            <a:xfrm flipH="1">
              <a:off x="5113800" y="1228680"/>
              <a:ext cx="969480" cy="46800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sp>
          <p:nvSpPr>
            <p:cNvPr id="964" name="Connecteur droit 8"/>
            <p:cNvSpPr/>
            <p:nvPr/>
          </p:nvSpPr>
          <p:spPr>
            <a:xfrm flipH="1">
              <a:off x="5122440" y="1692720"/>
              <a:ext cx="2160" cy="89532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sp>
          <p:nvSpPr>
            <p:cNvPr id="965" name="Connecteur droit 14"/>
            <p:cNvSpPr/>
            <p:nvPr/>
          </p:nvSpPr>
          <p:spPr>
            <a:xfrm flipV="1">
              <a:off x="4370760" y="2585520"/>
              <a:ext cx="753840" cy="37188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sp>
          <p:nvSpPr>
            <p:cNvPr id="966" name="Connecteur droit 15"/>
            <p:cNvSpPr/>
            <p:nvPr/>
          </p:nvSpPr>
          <p:spPr>
            <a:xfrm>
              <a:off x="4375080" y="2946960"/>
              <a:ext cx="0" cy="136800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grpSp>
      <p:sp>
        <p:nvSpPr>
          <p:cNvPr id="967" name="PlaceHolder 1"/>
          <p:cNvSpPr>
            <a:spLocks noGrp="1"/>
          </p:cNvSpPr>
          <p:nvPr>
            <p:ph type="title"/>
          </p:nvPr>
        </p:nvSpPr>
        <p:spPr>
          <a:xfrm>
            <a:off x="683640" y="316800"/>
            <a:ext cx="7890840" cy="694080"/>
          </a:xfrm>
          <a:prstGeom prst="rect">
            <a:avLst/>
          </a:prstGeom>
          <a:noFill/>
          <a:ln w="0">
            <a:noFill/>
          </a:ln>
        </p:spPr>
        <p:txBody>
          <a:bodyPr lIns="91440" rIns="91440" tIns="45720" bIns="45720" anchor="t">
            <a:noAutofit/>
          </a:bodyPr>
          <a:p>
            <a:pPr indent="0">
              <a:lnSpc>
                <a:spcPct val="90000"/>
              </a:lnSpc>
              <a:buNone/>
              <a:tabLst>
                <a:tab algn="l" pos="3772080"/>
              </a:tabLst>
            </a:pPr>
            <a:r>
              <a:rPr b="1" lang="fr-FR" sz="2800" spc="-1" strike="noStrike">
                <a:solidFill>
                  <a:srgbClr val="ffa300"/>
                </a:solidFill>
                <a:latin typeface="Calibri"/>
              </a:rPr>
              <a:t>Frontières </a:t>
            </a:r>
            <a:r>
              <a:rPr b="1" lang="fr-FR" sz="2800" spc="-1" strike="noStrike">
                <a:solidFill>
                  <a:srgbClr val="ffa300"/>
                </a:solidFill>
                <a:latin typeface="Calibri"/>
              </a:rPr>
              <a:t>	</a:t>
            </a:r>
            <a:r>
              <a:rPr b="1" lang="fr-FR" sz="2800" spc="-1" strike="noStrike">
                <a:solidFill>
                  <a:srgbClr val="ffa300"/>
                </a:solidFill>
                <a:latin typeface="Calibri"/>
              </a:rPr>
              <a:t>Facteurs</a:t>
            </a:r>
            <a:br>
              <a:rPr sz="2800"/>
            </a:br>
            <a:r>
              <a:rPr b="1" lang="fr-FR" sz="2800" spc="-1" strike="noStrike">
                <a:solidFill>
                  <a:srgbClr val="ffa300"/>
                </a:solidFill>
                <a:latin typeface="Calibri"/>
              </a:rPr>
              <a:t>	</a:t>
            </a:r>
            <a:r>
              <a:rPr b="1" lang="fr-FR" sz="2800" spc="-1" strike="noStrike">
                <a:solidFill>
                  <a:srgbClr val="ffa300"/>
                </a:solidFill>
                <a:latin typeface="Calibri"/>
              </a:rPr>
              <a:t>d’influence</a:t>
            </a:r>
            <a:endParaRPr b="0" lang="en-US" sz="2800" spc="-1" strike="noStrike">
              <a:solidFill>
                <a:srgbClr val="000000"/>
              </a:solidFill>
              <a:latin typeface="Calibri"/>
            </a:endParaRPr>
          </a:p>
        </p:txBody>
      </p:sp>
      <p:pic>
        <p:nvPicPr>
          <p:cNvPr id="968" name="Image 61" descr=""/>
          <p:cNvPicPr/>
          <p:nvPr/>
        </p:nvPicPr>
        <p:blipFill>
          <a:blip r:embed="rId1"/>
          <a:stretch/>
        </p:blipFill>
        <p:spPr>
          <a:xfrm>
            <a:off x="10647720" y="69840"/>
            <a:ext cx="1449000" cy="1079640"/>
          </a:xfrm>
          <a:prstGeom prst="rect">
            <a:avLst/>
          </a:prstGeom>
          <a:ln w="0">
            <a:noFill/>
          </a:ln>
        </p:spPr>
      </p:pic>
      <p:pic>
        <p:nvPicPr>
          <p:cNvPr id="969" name="Image 75" descr=""/>
          <p:cNvPicPr/>
          <p:nvPr/>
        </p:nvPicPr>
        <p:blipFill>
          <a:blip r:embed="rId2"/>
          <a:stretch/>
        </p:blipFill>
        <p:spPr>
          <a:xfrm>
            <a:off x="10409040" y="1261440"/>
            <a:ext cx="1782720" cy="1423080"/>
          </a:xfrm>
          <a:prstGeom prst="rect">
            <a:avLst/>
          </a:prstGeom>
          <a:ln w="0">
            <a:noFill/>
          </a:ln>
        </p:spPr>
      </p:pic>
      <p:sp>
        <p:nvSpPr>
          <p:cNvPr id="970" name="Étoile à 5 branches 1"/>
          <p:cNvSpPr/>
          <p:nvPr/>
        </p:nvSpPr>
        <p:spPr>
          <a:xfrm>
            <a:off x="4190760" y="1468080"/>
            <a:ext cx="359640" cy="359640"/>
          </a:xfrm>
          <a:prstGeom prst="star5">
            <a:avLst>
              <a:gd name="adj" fmla="val 19098"/>
              <a:gd name="hf" fmla="val 105146"/>
              <a:gd name="vf" fmla="val 110557"/>
            </a:avLst>
          </a:prstGeom>
          <a:solidFill>
            <a:srgbClr val="ffa300"/>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971" name="Étoile à 5 branches 2"/>
          <p:cNvSpPr/>
          <p:nvPr/>
        </p:nvSpPr>
        <p:spPr>
          <a:xfrm>
            <a:off x="3447000" y="266796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972" name="Étoile à 5 branches 3"/>
          <p:cNvSpPr/>
          <p:nvPr/>
        </p:nvSpPr>
        <p:spPr>
          <a:xfrm>
            <a:off x="7947360" y="517716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973" name="Étoile à 5 branches 4"/>
          <p:cNvSpPr/>
          <p:nvPr/>
        </p:nvSpPr>
        <p:spPr>
          <a:xfrm>
            <a:off x="2692440" y="146340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974" name="Étoile à 5 branches 5"/>
          <p:cNvSpPr/>
          <p:nvPr/>
        </p:nvSpPr>
        <p:spPr>
          <a:xfrm>
            <a:off x="7201440" y="395496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975" name="Étoile à 5 branches 6"/>
          <p:cNvSpPr/>
          <p:nvPr/>
        </p:nvSpPr>
        <p:spPr>
          <a:xfrm>
            <a:off x="7958160" y="266796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976" name="Rectangle 60"/>
          <p:cNvSpPr/>
          <p:nvPr/>
        </p:nvSpPr>
        <p:spPr>
          <a:xfrm>
            <a:off x="534960" y="4462920"/>
            <a:ext cx="4374000" cy="913320"/>
          </a:xfrm>
          <a:prstGeom prst="rect">
            <a:avLst/>
          </a:prstGeom>
          <a:noFill/>
          <a:ln w="0">
            <a:noFill/>
          </a:ln>
        </p:spPr>
        <p:style>
          <a:lnRef idx="0"/>
          <a:fillRef idx="0"/>
          <a:effectRef idx="0"/>
          <a:fontRef idx="minor"/>
        </p:style>
        <p:txBody>
          <a:bodyPr lIns="90000" rIns="90000" tIns="45000" bIns="45000" anchor="t">
            <a:spAutoFit/>
          </a:bodyPr>
          <a:p>
            <a:pPr marL="361800" indent="-361440">
              <a:lnSpc>
                <a:spcPct val="100000"/>
              </a:lnSpc>
              <a:buClr>
                <a:srgbClr val="d77fc4"/>
              </a:buClr>
              <a:buFont typeface="Wingdings" charset="2"/>
              <a:buChar char=""/>
            </a:pPr>
            <a:r>
              <a:rPr b="0" lang="fr-FR" sz="1800" spc="-1" strike="noStrike">
                <a:solidFill>
                  <a:srgbClr val="d77fc4"/>
                </a:solidFill>
                <a:latin typeface="Calibri"/>
                <a:ea typeface="Verdana"/>
              </a:rPr>
              <a:t>Les frontières définissent les processus élémentaires à inclure dans le système, fort impact sur les résultats.</a:t>
            </a:r>
            <a:endParaRPr b="0" lang="fr-FR" sz="1800" spc="-1" strike="noStrike">
              <a:solidFill>
                <a:srgbClr val="ffffff"/>
              </a:solidFill>
              <a:latin typeface="Arial"/>
            </a:endParaRPr>
          </a:p>
        </p:txBody>
      </p:sp>
      <p:sp>
        <p:nvSpPr>
          <p:cNvPr id="977" name="Rectangle 61"/>
          <p:cNvSpPr/>
          <p:nvPr/>
        </p:nvSpPr>
        <p:spPr>
          <a:xfrm>
            <a:off x="1680840" y="5582520"/>
            <a:ext cx="3808080" cy="639000"/>
          </a:xfrm>
          <a:prstGeom prst="rect">
            <a:avLst/>
          </a:prstGeom>
          <a:noFill/>
          <a:ln w="0">
            <a:noFill/>
          </a:ln>
        </p:spPr>
        <p:style>
          <a:lnRef idx="0"/>
          <a:fillRef idx="0"/>
          <a:effectRef idx="0"/>
          <a:fontRef idx="minor"/>
        </p:style>
        <p:txBody>
          <a:bodyPr lIns="90000" rIns="90000" tIns="45000" bIns="45000" anchor="t">
            <a:spAutoFit/>
          </a:bodyPr>
          <a:p>
            <a:pPr marL="361800" indent="-361440">
              <a:lnSpc>
                <a:spcPct val="100000"/>
              </a:lnSpc>
              <a:buClr>
                <a:srgbClr val="d77fc4"/>
              </a:buClr>
              <a:buFont typeface="Wingdings" charset="2"/>
              <a:buChar char=""/>
            </a:pPr>
            <a:r>
              <a:rPr b="0" lang="fr-FR" sz="1800" spc="-1" strike="noStrike">
                <a:solidFill>
                  <a:srgbClr val="d77fc4"/>
                </a:solidFill>
                <a:latin typeface="Calibri"/>
                <a:ea typeface="Verdana"/>
              </a:rPr>
              <a:t>Elles doivent être similaires pour comparer deux systèmes entre eux</a:t>
            </a:r>
            <a:endParaRPr b="0" lang="fr-FR" sz="1800" spc="-1" strike="noStrike">
              <a:solidFill>
                <a:srgbClr val="ffffff"/>
              </a:solidFill>
              <a:latin typeface="Arial"/>
            </a:endParaRPr>
          </a:p>
        </p:txBody>
      </p:sp>
      <p:sp>
        <p:nvSpPr>
          <p:cNvPr id="978" name="Étoile à 5 branches 7"/>
          <p:cNvSpPr/>
          <p:nvPr/>
        </p:nvSpPr>
        <p:spPr>
          <a:xfrm>
            <a:off x="6770520" y="483840"/>
            <a:ext cx="359640" cy="359640"/>
          </a:xfrm>
          <a:prstGeom prst="star5">
            <a:avLst>
              <a:gd name="adj" fmla="val 19098"/>
              <a:gd name="hf" fmla="val 105146"/>
              <a:gd name="vf" fmla="val 110557"/>
            </a:avLst>
          </a:prstGeom>
          <a:gradFill rotWithShape="0">
            <a:gsLst>
              <a:gs pos="0">
                <a:srgbClr val="ffa300"/>
              </a:gs>
              <a:gs pos="100000">
                <a:srgbClr val="ffa300"/>
              </a:gs>
            </a:gsLst>
            <a:lin ang="2400000"/>
          </a:gra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979" name=""/>
          <p:cNvSpPr/>
          <p:nvPr/>
        </p:nvSpPr>
        <p:spPr>
          <a:xfrm>
            <a:off x="30240" y="187920"/>
            <a:ext cx="720000" cy="720000"/>
          </a:xfrm>
          <a:prstGeom prst="ellipse">
            <a:avLst/>
          </a:prstGeom>
          <a:solidFill>
            <a:srgbClr val="ffa300"/>
          </a:solidFill>
          <a:ln w="0">
            <a:noFill/>
          </a:ln>
        </p:spPr>
        <p:style>
          <a:lnRef idx="0"/>
          <a:fillRef idx="0"/>
          <a:effectRef idx="0"/>
          <a:fontRef idx="minor"/>
        </p:style>
        <p:txBody>
          <a:bodyPr wrap="none" lIns="90000" rIns="90000" tIns="45000" bIns="45000" anchor="ctr">
            <a:noAutofit/>
          </a:bodyPr>
          <a:p>
            <a:pPr algn="ctr"/>
            <a:r>
              <a:rPr b="1" lang="fr-FR" sz="1800" spc="-1" strike="noStrike">
                <a:solidFill>
                  <a:srgbClr val="000000"/>
                </a:solidFill>
                <a:latin typeface="Arial"/>
              </a:rPr>
              <a:t>Pour</a:t>
            </a:r>
            <a:endParaRPr b="1" lang="fr-FR" sz="1800" spc="-1" strike="noStrike">
              <a:solidFill>
                <a:srgbClr val="000000"/>
              </a:solidFill>
              <a:latin typeface="Arial"/>
            </a:endParaRPr>
          </a:p>
          <a:p>
            <a:pPr algn="ctr"/>
            <a:r>
              <a:rPr b="1" lang="fr-FR" sz="1800" spc="-1" strike="noStrike">
                <a:solidFill>
                  <a:srgbClr val="000000"/>
                </a:solidFill>
                <a:latin typeface="Arial"/>
              </a:rPr>
              <a:t>info</a:t>
            </a:r>
            <a:endParaRPr b="1" lang="fr-FR"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80" name="Image 33" descr=""/>
          <p:cNvPicPr/>
          <p:nvPr/>
        </p:nvPicPr>
        <p:blipFill>
          <a:blip r:embed="rId1"/>
          <a:stretch/>
        </p:blipFill>
        <p:spPr>
          <a:xfrm>
            <a:off x="10647720" y="69840"/>
            <a:ext cx="1449000" cy="1079640"/>
          </a:xfrm>
          <a:prstGeom prst="rect">
            <a:avLst/>
          </a:prstGeom>
          <a:ln w="0">
            <a:noFill/>
          </a:ln>
        </p:spPr>
      </p:pic>
      <p:pic>
        <p:nvPicPr>
          <p:cNvPr id="981" name="Image 37" descr=""/>
          <p:cNvPicPr/>
          <p:nvPr/>
        </p:nvPicPr>
        <p:blipFill>
          <a:blip r:embed="rId2"/>
          <a:stretch/>
        </p:blipFill>
        <p:spPr>
          <a:xfrm>
            <a:off x="10409040" y="1261440"/>
            <a:ext cx="1782720" cy="1423080"/>
          </a:xfrm>
          <a:prstGeom prst="rect">
            <a:avLst/>
          </a:prstGeom>
          <a:ln w="0">
            <a:noFill/>
          </a:ln>
        </p:spPr>
      </p:pic>
      <p:sp>
        <p:nvSpPr>
          <p:cNvPr id="982" name="PlaceHolder 1"/>
          <p:cNvSpPr>
            <a:spLocks noGrp="1"/>
          </p:cNvSpPr>
          <p:nvPr>
            <p:ph type="title"/>
          </p:nvPr>
        </p:nvSpPr>
        <p:spPr>
          <a:xfrm>
            <a:off x="684000" y="316800"/>
            <a:ext cx="7890840" cy="694080"/>
          </a:xfrm>
          <a:prstGeom prst="rect">
            <a:avLst/>
          </a:prstGeom>
          <a:noFill/>
          <a:ln w="0">
            <a:noFill/>
          </a:ln>
        </p:spPr>
        <p:txBody>
          <a:bodyPr lIns="91440" rIns="91440" tIns="45720" bIns="45720" anchor="t">
            <a:noAutofit/>
          </a:bodyPr>
          <a:p>
            <a:pPr indent="0">
              <a:lnSpc>
                <a:spcPct val="90000"/>
              </a:lnSpc>
              <a:buNone/>
              <a:tabLst>
                <a:tab algn="l" pos="3772080"/>
              </a:tabLst>
            </a:pPr>
            <a:r>
              <a:rPr b="1" lang="fr-FR" sz="2800" spc="-1" strike="noStrike">
                <a:solidFill>
                  <a:srgbClr val="ffa300"/>
                </a:solidFill>
                <a:latin typeface="Calibri"/>
                <a:ea typeface="Noto Sans CJK SC"/>
              </a:rPr>
              <a:t>Frontières </a:t>
            </a:r>
            <a:r>
              <a:rPr b="1" lang="fr-FR" sz="2800" spc="-1" strike="noStrike">
                <a:solidFill>
                  <a:srgbClr val="ffa300"/>
                </a:solidFill>
                <a:latin typeface="Calibri"/>
              </a:rPr>
              <a:t>– Exemple céréales</a:t>
            </a:r>
            <a:br>
              <a:rPr sz="2800"/>
            </a:br>
            <a:r>
              <a:rPr b="1" lang="fr-FR" sz="2800" spc="-1" strike="noStrike">
                <a:solidFill>
                  <a:srgbClr val="ffa300"/>
                </a:solidFill>
                <a:latin typeface="Calibri"/>
              </a:rPr>
              <a:t> </a:t>
            </a:r>
            <a:endParaRPr b="0" lang="en-US" sz="2800" spc="-1" strike="noStrike">
              <a:solidFill>
                <a:srgbClr val="000000"/>
              </a:solidFill>
              <a:latin typeface="Calibri"/>
            </a:endParaRPr>
          </a:p>
        </p:txBody>
      </p:sp>
      <p:grpSp>
        <p:nvGrpSpPr>
          <p:cNvPr id="983" name=""/>
          <p:cNvGrpSpPr/>
          <p:nvPr/>
        </p:nvGrpSpPr>
        <p:grpSpPr>
          <a:xfrm>
            <a:off x="6228360" y="1512360"/>
            <a:ext cx="3851640" cy="4248000"/>
            <a:chOff x="6228360" y="1512360"/>
            <a:chExt cx="3851640" cy="4248000"/>
          </a:xfrm>
        </p:grpSpPr>
        <p:sp>
          <p:nvSpPr>
            <p:cNvPr id="984" name=""/>
            <p:cNvSpPr/>
            <p:nvPr/>
          </p:nvSpPr>
          <p:spPr>
            <a:xfrm>
              <a:off x="6228360" y="1512360"/>
              <a:ext cx="3851640" cy="4248000"/>
            </a:xfrm>
            <a:custGeom>
              <a:avLst/>
              <a:gdLst>
                <a:gd name="textAreaLeft" fmla="*/ 89640 w 3851640"/>
                <a:gd name="textAreaRight" fmla="*/ 3762000 w 3851640"/>
                <a:gd name="textAreaTop" fmla="*/ 89640 h 4248000"/>
                <a:gd name="textAreaBottom" fmla="*/ 4158360 h 4248000"/>
              </a:gdLst>
              <a:ahLst/>
              <a:rect l="textAreaLeft" t="textAreaTop" r="textAreaRight" b="textAreaBottom"/>
              <a:pathLst>
                <a:path w="21600" h="23823">
                  <a:moveTo>
                    <a:pt x="1722" y="0"/>
                  </a:moveTo>
                  <a:arcTo wR="1722" hR="1722" stAng="16200000" swAng="-5400000"/>
                  <a:lnTo>
                    <a:pt x="0" y="22101"/>
                  </a:lnTo>
                  <a:arcTo wR="1722" hR="1722" stAng="10800000" swAng="-5400000"/>
                  <a:lnTo>
                    <a:pt x="19878" y="23823"/>
                  </a:lnTo>
                  <a:arcTo wR="1722" hR="1722" stAng="5400000" swAng="-5400000"/>
                  <a:lnTo>
                    <a:pt x="21600" y="1722"/>
                  </a:lnTo>
                  <a:arcTo wR="1722" hR="1722" stAng="0" swAng="-5400000"/>
                  <a:close/>
                </a:path>
              </a:pathLst>
            </a:custGeom>
            <a:noFill/>
            <a:ln w="57240">
              <a:solidFill>
                <a:srgbClr val="ffa6a6"/>
              </a:solidFill>
              <a:round/>
            </a:ln>
          </p:spPr>
          <p:style>
            <a:lnRef idx="0"/>
            <a:fillRef idx="0"/>
            <a:effectRef idx="0"/>
            <a:fontRef idx="minor"/>
          </p:style>
          <p:txBody>
            <a:bodyPr wrap="none" lIns="118440" rIns="118440" tIns="73440" bIns="73440" anchor="ctr">
              <a:noAutofit/>
            </a:bodyPr>
            <a:p>
              <a:endParaRPr b="0" lang="fr-FR" sz="1800" spc="-1" strike="noStrike">
                <a:solidFill>
                  <a:srgbClr val="ffffff"/>
                </a:solidFill>
                <a:latin typeface="Arial"/>
              </a:endParaRPr>
            </a:p>
          </p:txBody>
        </p:sp>
        <p:sp>
          <p:nvSpPr>
            <p:cNvPr id="985" name=""/>
            <p:cNvSpPr txBox="1"/>
            <p:nvPr/>
          </p:nvSpPr>
          <p:spPr>
            <a:xfrm>
              <a:off x="6624360" y="1548360"/>
              <a:ext cx="2309760" cy="346320"/>
            </a:xfrm>
            <a:prstGeom prst="rect">
              <a:avLst/>
            </a:prstGeom>
            <a:noFill/>
            <a:ln w="0">
              <a:noFill/>
            </a:ln>
          </p:spPr>
          <p:txBody>
            <a:bodyPr lIns="90000" rIns="90000" tIns="45000" bIns="45000" anchor="t">
              <a:noAutofit/>
            </a:bodyPr>
            <a:p>
              <a:r>
                <a:rPr b="0" lang="fr-FR" sz="1800" spc="-1" strike="noStrike">
                  <a:solidFill>
                    <a:srgbClr val="ec9ba4"/>
                  </a:solidFill>
                  <a:latin typeface="Arial"/>
                </a:rPr>
                <a:t>De l’usine à la tombe</a:t>
              </a:r>
              <a:endParaRPr b="0" lang="fr-FR" sz="1800" spc="-1" strike="noStrike">
                <a:solidFill>
                  <a:srgbClr val="ffffff"/>
                </a:solidFill>
                <a:latin typeface="Arial"/>
              </a:endParaRPr>
            </a:p>
          </p:txBody>
        </p:sp>
      </p:grpSp>
      <p:grpSp>
        <p:nvGrpSpPr>
          <p:cNvPr id="986" name=""/>
          <p:cNvGrpSpPr/>
          <p:nvPr/>
        </p:nvGrpSpPr>
        <p:grpSpPr>
          <a:xfrm>
            <a:off x="216360" y="1188000"/>
            <a:ext cx="10007640" cy="4680360"/>
            <a:chOff x="216360" y="1188000"/>
            <a:chExt cx="10007640" cy="4680360"/>
          </a:xfrm>
        </p:grpSpPr>
        <p:sp>
          <p:nvSpPr>
            <p:cNvPr id="987" name=""/>
            <p:cNvSpPr/>
            <p:nvPr/>
          </p:nvSpPr>
          <p:spPr>
            <a:xfrm>
              <a:off x="216360" y="1188000"/>
              <a:ext cx="10007640" cy="4680360"/>
            </a:xfrm>
            <a:prstGeom prst="roundRect">
              <a:avLst>
                <a:gd name="adj" fmla="val 9032"/>
              </a:avLst>
            </a:prstGeom>
            <a:noFill/>
            <a:ln w="57240">
              <a:solidFill>
                <a:srgbClr val="ff9900"/>
              </a:solidFill>
              <a:round/>
            </a:ln>
          </p:spPr>
          <p:style>
            <a:lnRef idx="0"/>
            <a:fillRef idx="0"/>
            <a:effectRef idx="0"/>
            <a:fontRef idx="minor"/>
          </p:style>
          <p:txBody>
            <a:bodyPr wrap="none" lIns="118440" rIns="118440" tIns="73440" bIns="73440" anchor="ctr">
              <a:noAutofit/>
            </a:bodyPr>
            <a:p>
              <a:endParaRPr b="0" lang="fr-FR" sz="1800" spc="-1" strike="noStrike">
                <a:solidFill>
                  <a:srgbClr val="ffffff"/>
                </a:solidFill>
                <a:latin typeface="Arial"/>
              </a:endParaRPr>
            </a:p>
          </p:txBody>
        </p:sp>
        <p:sp>
          <p:nvSpPr>
            <p:cNvPr id="988" name=""/>
            <p:cNvSpPr txBox="1"/>
            <p:nvPr/>
          </p:nvSpPr>
          <p:spPr>
            <a:xfrm>
              <a:off x="724320" y="1188000"/>
              <a:ext cx="3922920" cy="387360"/>
            </a:xfrm>
            <a:prstGeom prst="rect">
              <a:avLst/>
            </a:prstGeom>
            <a:noFill/>
            <a:ln w="0">
              <a:noFill/>
            </a:ln>
          </p:spPr>
          <p:txBody>
            <a:bodyPr lIns="90000" rIns="90000" tIns="45000" bIns="45000" anchor="t">
              <a:noAutofit/>
            </a:bodyPr>
            <a:p>
              <a:r>
                <a:rPr b="0" lang="fr-FR" sz="1800" spc="-1" strike="noStrike">
                  <a:solidFill>
                    <a:srgbClr val="ff9900"/>
                  </a:solidFill>
                  <a:latin typeface="Arial"/>
                </a:rPr>
                <a:t>Du berceau à la tombe</a:t>
              </a:r>
              <a:endParaRPr b="0" lang="fr-FR" sz="1800" spc="-1" strike="noStrike">
                <a:solidFill>
                  <a:srgbClr val="ffffff"/>
                </a:solidFill>
                <a:latin typeface="Arial"/>
              </a:endParaRPr>
            </a:p>
          </p:txBody>
        </p:sp>
      </p:grpSp>
      <p:grpSp>
        <p:nvGrpSpPr>
          <p:cNvPr id="989" name=""/>
          <p:cNvGrpSpPr/>
          <p:nvPr/>
        </p:nvGrpSpPr>
        <p:grpSpPr>
          <a:xfrm>
            <a:off x="6336000" y="1872000"/>
            <a:ext cx="3686400" cy="3739680"/>
            <a:chOff x="6336000" y="1872000"/>
            <a:chExt cx="3686400" cy="3739680"/>
          </a:xfrm>
        </p:grpSpPr>
        <p:pic>
          <p:nvPicPr>
            <p:cNvPr id="990" name="" descr=""/>
            <p:cNvPicPr/>
            <p:nvPr/>
          </p:nvPicPr>
          <p:blipFill>
            <a:blip r:embed="rId3"/>
            <a:stretch/>
          </p:blipFill>
          <p:spPr>
            <a:xfrm flipH="1">
              <a:off x="7128000" y="1936800"/>
              <a:ext cx="900000" cy="511200"/>
            </a:xfrm>
            <a:prstGeom prst="rect">
              <a:avLst/>
            </a:prstGeom>
            <a:ln w="0">
              <a:noFill/>
            </a:ln>
          </p:spPr>
        </p:pic>
        <p:pic>
          <p:nvPicPr>
            <p:cNvPr id="991" name="" descr=""/>
            <p:cNvPicPr/>
            <p:nvPr/>
          </p:nvPicPr>
          <p:blipFill>
            <a:blip r:embed="rId4"/>
            <a:stretch/>
          </p:blipFill>
          <p:spPr>
            <a:xfrm>
              <a:off x="9108000" y="4536000"/>
              <a:ext cx="720000" cy="720000"/>
            </a:xfrm>
            <a:prstGeom prst="rect">
              <a:avLst/>
            </a:prstGeom>
            <a:ln w="0">
              <a:noFill/>
            </a:ln>
          </p:spPr>
        </p:pic>
        <p:pic>
          <p:nvPicPr>
            <p:cNvPr id="992" name="" descr=""/>
            <p:cNvPicPr/>
            <p:nvPr/>
          </p:nvPicPr>
          <p:blipFill>
            <a:blip r:embed="rId5"/>
            <a:stretch/>
          </p:blipFill>
          <p:spPr>
            <a:xfrm>
              <a:off x="9072000" y="1872000"/>
              <a:ext cx="792000" cy="493920"/>
            </a:xfrm>
            <a:prstGeom prst="rect">
              <a:avLst/>
            </a:prstGeom>
            <a:ln w="0">
              <a:noFill/>
            </a:ln>
          </p:spPr>
        </p:pic>
        <p:pic>
          <p:nvPicPr>
            <p:cNvPr id="993" name="" descr=""/>
            <p:cNvPicPr/>
            <p:nvPr/>
          </p:nvPicPr>
          <p:blipFill>
            <a:blip r:embed="rId6"/>
            <a:stretch/>
          </p:blipFill>
          <p:spPr>
            <a:xfrm>
              <a:off x="7080480" y="3060000"/>
              <a:ext cx="1260000" cy="1047600"/>
            </a:xfrm>
            <a:prstGeom prst="rect">
              <a:avLst/>
            </a:prstGeom>
            <a:ln w="0">
              <a:noFill/>
            </a:ln>
          </p:spPr>
        </p:pic>
        <p:pic>
          <p:nvPicPr>
            <p:cNvPr id="994" name="" descr=""/>
            <p:cNvPicPr/>
            <p:nvPr/>
          </p:nvPicPr>
          <p:blipFill>
            <a:blip r:embed="rId7"/>
            <a:stretch/>
          </p:blipFill>
          <p:spPr>
            <a:xfrm>
              <a:off x="7296120" y="4535280"/>
              <a:ext cx="911880" cy="911880"/>
            </a:xfrm>
            <a:prstGeom prst="rect">
              <a:avLst/>
            </a:prstGeom>
            <a:ln w="0">
              <a:noFill/>
            </a:ln>
          </p:spPr>
        </p:pic>
        <p:pic>
          <p:nvPicPr>
            <p:cNvPr id="995" name="" descr=""/>
            <p:cNvPicPr/>
            <p:nvPr/>
          </p:nvPicPr>
          <p:blipFill>
            <a:blip r:embed="rId8"/>
            <a:stretch/>
          </p:blipFill>
          <p:spPr>
            <a:xfrm>
              <a:off x="8942400" y="3096000"/>
              <a:ext cx="1080000" cy="716400"/>
            </a:xfrm>
            <a:prstGeom prst="rect">
              <a:avLst/>
            </a:prstGeom>
            <a:ln w="0">
              <a:solidFill>
                <a:srgbClr val="000000"/>
              </a:solidFill>
            </a:ln>
          </p:spPr>
        </p:pic>
        <p:sp>
          <p:nvSpPr>
            <p:cNvPr id="996" name="Arrow-Sketch- 12"/>
            <p:cNvSpPr/>
            <p:nvPr/>
          </p:nvSpPr>
          <p:spPr>
            <a:xfrm>
              <a:off x="6336000" y="2155680"/>
              <a:ext cx="576000" cy="1002240"/>
            </a:xfrm>
            <a:custGeom>
              <a:avLst/>
              <a:gdLst/>
              <a:ahLst/>
              <a:rect l="0" t="0" r="r" b="b"/>
              <a:pathLst>
                <a:path w="1600" h="2784">
                  <a:moveTo>
                    <a:pt x="1582" y="268"/>
                  </a:moveTo>
                  <a:cubicBezTo>
                    <a:pt x="1497" y="220"/>
                    <a:pt x="1418" y="132"/>
                    <a:pt x="1349" y="19"/>
                  </a:cubicBezTo>
                  <a:cubicBezTo>
                    <a:pt x="1328" y="-15"/>
                    <a:pt x="1288" y="2"/>
                    <a:pt x="1262" y="29"/>
                  </a:cubicBezTo>
                  <a:cubicBezTo>
                    <a:pt x="1242" y="51"/>
                    <a:pt x="1218" y="98"/>
                    <a:pt x="1238" y="133"/>
                  </a:cubicBezTo>
                  <a:cubicBezTo>
                    <a:pt x="1286" y="211"/>
                    <a:pt x="1340" y="277"/>
                    <a:pt x="1396" y="330"/>
                  </a:cubicBezTo>
                  <a:cubicBezTo>
                    <a:pt x="1388" y="334"/>
                    <a:pt x="1383" y="333"/>
                    <a:pt x="1377" y="340"/>
                  </a:cubicBezTo>
                  <a:cubicBezTo>
                    <a:pt x="1271" y="407"/>
                    <a:pt x="1168" y="520"/>
                    <a:pt x="1070" y="638"/>
                  </a:cubicBezTo>
                  <a:cubicBezTo>
                    <a:pt x="922" y="808"/>
                    <a:pt x="780" y="998"/>
                    <a:pt x="641" y="1209"/>
                  </a:cubicBezTo>
                  <a:cubicBezTo>
                    <a:pt x="499" y="1420"/>
                    <a:pt x="360" y="1661"/>
                    <a:pt x="238" y="1934"/>
                  </a:cubicBezTo>
                  <a:cubicBezTo>
                    <a:pt x="140" y="2153"/>
                    <a:pt x="44" y="2415"/>
                    <a:pt x="4" y="2702"/>
                  </a:cubicBezTo>
                  <a:cubicBezTo>
                    <a:pt x="2" y="2705"/>
                    <a:pt x="1" y="2710"/>
                    <a:pt x="1" y="2715"/>
                  </a:cubicBezTo>
                  <a:cubicBezTo>
                    <a:pt x="-13" y="2823"/>
                    <a:pt x="114" y="2793"/>
                    <a:pt x="125" y="2701"/>
                  </a:cubicBezTo>
                  <a:cubicBezTo>
                    <a:pt x="159" y="2429"/>
                    <a:pt x="249" y="2187"/>
                    <a:pt x="343" y="1975"/>
                  </a:cubicBezTo>
                  <a:cubicBezTo>
                    <a:pt x="456" y="1713"/>
                    <a:pt x="588" y="1490"/>
                    <a:pt x="722" y="1281"/>
                  </a:cubicBezTo>
                  <a:cubicBezTo>
                    <a:pt x="852" y="1083"/>
                    <a:pt x="989" y="902"/>
                    <a:pt x="1127" y="740"/>
                  </a:cubicBezTo>
                  <a:cubicBezTo>
                    <a:pt x="1183" y="674"/>
                    <a:pt x="1238" y="615"/>
                    <a:pt x="1295" y="557"/>
                  </a:cubicBezTo>
                  <a:cubicBezTo>
                    <a:pt x="1346" y="507"/>
                    <a:pt x="1367" y="483"/>
                    <a:pt x="1410" y="456"/>
                  </a:cubicBezTo>
                  <a:cubicBezTo>
                    <a:pt x="1417" y="451"/>
                    <a:pt x="1427" y="441"/>
                    <a:pt x="1436" y="430"/>
                  </a:cubicBezTo>
                  <a:cubicBezTo>
                    <a:pt x="1391" y="549"/>
                    <a:pt x="1348" y="673"/>
                    <a:pt x="1307" y="797"/>
                  </a:cubicBezTo>
                  <a:cubicBezTo>
                    <a:pt x="1290" y="849"/>
                    <a:pt x="1340" y="866"/>
                    <a:pt x="1353" y="862"/>
                  </a:cubicBezTo>
                  <a:cubicBezTo>
                    <a:pt x="1380" y="859"/>
                    <a:pt x="1413" y="840"/>
                    <a:pt x="1432" y="782"/>
                  </a:cubicBezTo>
                  <a:cubicBezTo>
                    <a:pt x="1480" y="633"/>
                    <a:pt x="1535" y="486"/>
                    <a:pt x="1592" y="348"/>
                  </a:cubicBezTo>
                  <a:cubicBezTo>
                    <a:pt x="1606" y="311"/>
                    <a:pt x="1600" y="277"/>
                    <a:pt x="1582" y="268"/>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997" name="Arrow-Sketch- 11"/>
            <p:cNvSpPr/>
            <p:nvPr/>
          </p:nvSpPr>
          <p:spPr>
            <a:xfrm>
              <a:off x="7848000" y="2553840"/>
              <a:ext cx="150480" cy="506160"/>
            </a:xfrm>
            <a:custGeom>
              <a:avLst/>
              <a:gdLst/>
              <a:ahLst/>
              <a:rect l="0" t="0" r="r" b="b"/>
              <a:pathLst>
                <a:path w="418" h="1406">
                  <a:moveTo>
                    <a:pt x="102" y="1401"/>
                  </a:moveTo>
                  <a:cubicBezTo>
                    <a:pt x="180" y="1359"/>
                    <a:pt x="269" y="1331"/>
                    <a:pt x="359" y="1313"/>
                  </a:cubicBezTo>
                  <a:cubicBezTo>
                    <a:pt x="387" y="1307"/>
                    <a:pt x="408" y="1281"/>
                    <a:pt x="415" y="1260"/>
                  </a:cubicBezTo>
                  <a:cubicBezTo>
                    <a:pt x="421" y="1244"/>
                    <a:pt x="418" y="1220"/>
                    <a:pt x="390" y="1226"/>
                  </a:cubicBezTo>
                  <a:cubicBezTo>
                    <a:pt x="328" y="1239"/>
                    <a:pt x="264" y="1258"/>
                    <a:pt x="206" y="1280"/>
                  </a:cubicBezTo>
                  <a:cubicBezTo>
                    <a:pt x="210" y="1274"/>
                    <a:pt x="213" y="1271"/>
                    <a:pt x="215" y="1266"/>
                  </a:cubicBezTo>
                  <a:cubicBezTo>
                    <a:pt x="261" y="1192"/>
                    <a:pt x="287" y="1111"/>
                    <a:pt x="309" y="1031"/>
                  </a:cubicBezTo>
                  <a:cubicBezTo>
                    <a:pt x="343" y="911"/>
                    <a:pt x="366" y="793"/>
                    <a:pt x="379" y="670"/>
                  </a:cubicBezTo>
                  <a:cubicBezTo>
                    <a:pt x="393" y="547"/>
                    <a:pt x="394" y="419"/>
                    <a:pt x="371" y="295"/>
                  </a:cubicBezTo>
                  <a:cubicBezTo>
                    <a:pt x="353" y="196"/>
                    <a:pt x="316" y="90"/>
                    <a:pt x="230" y="11"/>
                  </a:cubicBezTo>
                  <a:cubicBezTo>
                    <a:pt x="230" y="9"/>
                    <a:pt x="229" y="8"/>
                    <a:pt x="227" y="7"/>
                  </a:cubicBezTo>
                  <a:cubicBezTo>
                    <a:pt x="195" y="-23"/>
                    <a:pt x="119" y="57"/>
                    <a:pt x="147" y="82"/>
                  </a:cubicBezTo>
                  <a:cubicBezTo>
                    <a:pt x="231" y="154"/>
                    <a:pt x="265" y="253"/>
                    <a:pt x="283" y="348"/>
                  </a:cubicBezTo>
                  <a:cubicBezTo>
                    <a:pt x="308" y="465"/>
                    <a:pt x="305" y="585"/>
                    <a:pt x="295" y="704"/>
                  </a:cubicBezTo>
                  <a:cubicBezTo>
                    <a:pt x="284" y="818"/>
                    <a:pt x="260" y="932"/>
                    <a:pt x="229" y="1044"/>
                  </a:cubicBezTo>
                  <a:cubicBezTo>
                    <a:pt x="217" y="1089"/>
                    <a:pt x="202" y="1133"/>
                    <a:pt x="185" y="1177"/>
                  </a:cubicBezTo>
                  <a:cubicBezTo>
                    <a:pt x="170" y="1216"/>
                    <a:pt x="165" y="1234"/>
                    <a:pt x="145" y="1264"/>
                  </a:cubicBezTo>
                  <a:cubicBezTo>
                    <a:pt x="143" y="1269"/>
                    <a:pt x="141" y="1276"/>
                    <a:pt x="138" y="1284"/>
                  </a:cubicBezTo>
                  <a:cubicBezTo>
                    <a:pt x="123" y="1235"/>
                    <a:pt x="104" y="1186"/>
                    <a:pt x="83" y="1137"/>
                  </a:cubicBezTo>
                  <a:cubicBezTo>
                    <a:pt x="75" y="1118"/>
                    <a:pt x="33" y="1144"/>
                    <a:pt x="26" y="1152"/>
                  </a:cubicBezTo>
                  <a:cubicBezTo>
                    <a:pt x="9" y="1168"/>
                    <a:pt x="-8" y="1192"/>
                    <a:pt x="3" y="1213"/>
                  </a:cubicBezTo>
                  <a:cubicBezTo>
                    <a:pt x="28" y="1270"/>
                    <a:pt x="49" y="1330"/>
                    <a:pt x="63" y="1391"/>
                  </a:cubicBezTo>
                  <a:cubicBezTo>
                    <a:pt x="68" y="1407"/>
                    <a:pt x="86" y="1409"/>
                    <a:pt x="102" y="1401"/>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998" name="Arrow-Sketch- 13"/>
            <p:cNvSpPr/>
            <p:nvPr/>
          </p:nvSpPr>
          <p:spPr>
            <a:xfrm>
              <a:off x="7409520" y="4101840"/>
              <a:ext cx="150480" cy="506160"/>
            </a:xfrm>
            <a:custGeom>
              <a:avLst/>
              <a:gdLst/>
              <a:ahLst/>
              <a:rect l="0" t="0" r="r" b="b"/>
              <a:pathLst>
                <a:path w="418" h="1406">
                  <a:moveTo>
                    <a:pt x="316" y="1401"/>
                  </a:moveTo>
                  <a:cubicBezTo>
                    <a:pt x="238" y="1360"/>
                    <a:pt x="149" y="1331"/>
                    <a:pt x="59" y="1313"/>
                  </a:cubicBezTo>
                  <a:cubicBezTo>
                    <a:pt x="31" y="1307"/>
                    <a:pt x="10" y="1281"/>
                    <a:pt x="3" y="1259"/>
                  </a:cubicBezTo>
                  <a:cubicBezTo>
                    <a:pt x="-3" y="1244"/>
                    <a:pt x="0" y="1221"/>
                    <a:pt x="28" y="1226"/>
                  </a:cubicBezTo>
                  <a:cubicBezTo>
                    <a:pt x="90" y="1238"/>
                    <a:pt x="154" y="1258"/>
                    <a:pt x="212" y="1279"/>
                  </a:cubicBezTo>
                  <a:cubicBezTo>
                    <a:pt x="208" y="1274"/>
                    <a:pt x="205" y="1271"/>
                    <a:pt x="203" y="1267"/>
                  </a:cubicBezTo>
                  <a:cubicBezTo>
                    <a:pt x="157" y="1192"/>
                    <a:pt x="131" y="1110"/>
                    <a:pt x="109" y="1031"/>
                  </a:cubicBezTo>
                  <a:cubicBezTo>
                    <a:pt x="75" y="911"/>
                    <a:pt x="52" y="792"/>
                    <a:pt x="39" y="670"/>
                  </a:cubicBezTo>
                  <a:cubicBezTo>
                    <a:pt x="25" y="547"/>
                    <a:pt x="24" y="419"/>
                    <a:pt x="47" y="295"/>
                  </a:cubicBezTo>
                  <a:cubicBezTo>
                    <a:pt x="65" y="196"/>
                    <a:pt x="102" y="89"/>
                    <a:pt x="188" y="10"/>
                  </a:cubicBezTo>
                  <a:cubicBezTo>
                    <a:pt x="188" y="9"/>
                    <a:pt x="189" y="7"/>
                    <a:pt x="191" y="6"/>
                  </a:cubicBezTo>
                  <a:cubicBezTo>
                    <a:pt x="224" y="-23"/>
                    <a:pt x="299" y="57"/>
                    <a:pt x="271" y="81"/>
                  </a:cubicBezTo>
                  <a:cubicBezTo>
                    <a:pt x="187" y="153"/>
                    <a:pt x="153" y="253"/>
                    <a:pt x="135" y="349"/>
                  </a:cubicBezTo>
                  <a:cubicBezTo>
                    <a:pt x="110" y="465"/>
                    <a:pt x="113" y="585"/>
                    <a:pt x="123" y="704"/>
                  </a:cubicBezTo>
                  <a:cubicBezTo>
                    <a:pt x="134" y="817"/>
                    <a:pt x="158" y="932"/>
                    <a:pt x="189" y="1044"/>
                  </a:cubicBezTo>
                  <a:cubicBezTo>
                    <a:pt x="201" y="1089"/>
                    <a:pt x="216" y="1133"/>
                    <a:pt x="233" y="1177"/>
                  </a:cubicBezTo>
                  <a:cubicBezTo>
                    <a:pt x="248" y="1216"/>
                    <a:pt x="253" y="1233"/>
                    <a:pt x="273" y="1264"/>
                  </a:cubicBezTo>
                  <a:cubicBezTo>
                    <a:pt x="275" y="1269"/>
                    <a:pt x="277" y="1277"/>
                    <a:pt x="280" y="1284"/>
                  </a:cubicBezTo>
                  <a:cubicBezTo>
                    <a:pt x="295" y="1235"/>
                    <a:pt x="314" y="1186"/>
                    <a:pt x="335" y="1138"/>
                  </a:cubicBezTo>
                  <a:cubicBezTo>
                    <a:pt x="343" y="1117"/>
                    <a:pt x="385" y="1143"/>
                    <a:pt x="392" y="1152"/>
                  </a:cubicBezTo>
                  <a:cubicBezTo>
                    <a:pt x="409" y="1168"/>
                    <a:pt x="426" y="1191"/>
                    <a:pt x="415" y="1213"/>
                  </a:cubicBezTo>
                  <a:cubicBezTo>
                    <a:pt x="390" y="1270"/>
                    <a:pt x="369" y="1330"/>
                    <a:pt x="355" y="1391"/>
                  </a:cubicBezTo>
                  <a:cubicBezTo>
                    <a:pt x="350" y="1407"/>
                    <a:pt x="332" y="1409"/>
                    <a:pt x="316" y="1401"/>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999" name="Arrow-Sketch- 14"/>
            <p:cNvSpPr/>
            <p:nvPr/>
          </p:nvSpPr>
          <p:spPr>
            <a:xfrm>
              <a:off x="6336000" y="4248000"/>
              <a:ext cx="816120" cy="864000"/>
            </a:xfrm>
            <a:custGeom>
              <a:avLst/>
              <a:gdLst/>
              <a:ahLst/>
              <a:rect l="0" t="0" r="r" b="b"/>
              <a:pathLst>
                <a:path w="2267" h="2400">
                  <a:moveTo>
                    <a:pt x="64" y="2192"/>
                  </a:moveTo>
                  <a:cubicBezTo>
                    <a:pt x="277" y="2227"/>
                    <a:pt x="493" y="2296"/>
                    <a:pt x="698" y="2386"/>
                  </a:cubicBezTo>
                  <a:cubicBezTo>
                    <a:pt x="762" y="2414"/>
                    <a:pt x="840" y="2397"/>
                    <a:pt x="884" y="2373"/>
                  </a:cubicBezTo>
                  <a:cubicBezTo>
                    <a:pt x="916" y="2354"/>
                    <a:pt x="943" y="2312"/>
                    <a:pt x="881" y="2285"/>
                  </a:cubicBezTo>
                  <a:cubicBezTo>
                    <a:pt x="739" y="2222"/>
                    <a:pt x="587" y="2171"/>
                    <a:pt x="439" y="2130"/>
                  </a:cubicBezTo>
                  <a:cubicBezTo>
                    <a:pt x="454" y="2126"/>
                    <a:pt x="465" y="2126"/>
                    <a:pt x="476" y="2120"/>
                  </a:cubicBezTo>
                  <a:cubicBezTo>
                    <a:pt x="669" y="2058"/>
                    <a:pt x="834" y="1957"/>
                    <a:pt x="989" y="1853"/>
                  </a:cubicBezTo>
                  <a:cubicBezTo>
                    <a:pt x="1221" y="1701"/>
                    <a:pt x="1433" y="1535"/>
                    <a:pt x="1626" y="1351"/>
                  </a:cubicBezTo>
                  <a:cubicBezTo>
                    <a:pt x="1826" y="1166"/>
                    <a:pt x="2004" y="956"/>
                    <a:pt x="2131" y="721"/>
                  </a:cubicBezTo>
                  <a:cubicBezTo>
                    <a:pt x="2232" y="533"/>
                    <a:pt x="2306" y="310"/>
                    <a:pt x="2244" y="67"/>
                  </a:cubicBezTo>
                  <a:cubicBezTo>
                    <a:pt x="2247" y="64"/>
                    <a:pt x="2245" y="59"/>
                    <a:pt x="2244" y="55"/>
                  </a:cubicBezTo>
                  <a:cubicBezTo>
                    <a:pt x="2218" y="-36"/>
                    <a:pt x="1959" y="-3"/>
                    <a:pt x="1981" y="74"/>
                  </a:cubicBezTo>
                  <a:cubicBezTo>
                    <a:pt x="2046" y="304"/>
                    <a:pt x="1978" y="512"/>
                    <a:pt x="1881" y="695"/>
                  </a:cubicBezTo>
                  <a:cubicBezTo>
                    <a:pt x="1770" y="919"/>
                    <a:pt x="1597" y="1114"/>
                    <a:pt x="1412" y="1295"/>
                  </a:cubicBezTo>
                  <a:cubicBezTo>
                    <a:pt x="1232" y="1469"/>
                    <a:pt x="1028" y="1628"/>
                    <a:pt x="813" y="1771"/>
                  </a:cubicBezTo>
                  <a:cubicBezTo>
                    <a:pt x="725" y="1830"/>
                    <a:pt x="634" y="1883"/>
                    <a:pt x="540" y="1934"/>
                  </a:cubicBezTo>
                  <a:cubicBezTo>
                    <a:pt x="457" y="1979"/>
                    <a:pt x="421" y="2000"/>
                    <a:pt x="342" y="2025"/>
                  </a:cubicBezTo>
                  <a:cubicBezTo>
                    <a:pt x="331" y="2030"/>
                    <a:pt x="313" y="2039"/>
                    <a:pt x="299" y="2048"/>
                  </a:cubicBezTo>
                  <a:cubicBezTo>
                    <a:pt x="337" y="1947"/>
                    <a:pt x="367" y="1840"/>
                    <a:pt x="391" y="1734"/>
                  </a:cubicBezTo>
                  <a:cubicBezTo>
                    <a:pt x="403" y="1690"/>
                    <a:pt x="284" y="1679"/>
                    <a:pt x="259" y="1682"/>
                  </a:cubicBezTo>
                  <a:cubicBezTo>
                    <a:pt x="202" y="1686"/>
                    <a:pt x="139" y="1705"/>
                    <a:pt x="129" y="1754"/>
                  </a:cubicBezTo>
                  <a:cubicBezTo>
                    <a:pt x="101" y="1881"/>
                    <a:pt x="56" y="2007"/>
                    <a:pt x="3" y="2127"/>
                  </a:cubicBezTo>
                  <a:cubicBezTo>
                    <a:pt x="-9" y="2158"/>
                    <a:pt x="22" y="2186"/>
                    <a:pt x="64" y="2192"/>
                  </a:cubicBezTo>
                  <a:close/>
                </a:path>
              </a:pathLst>
            </a:custGeom>
            <a:solidFill>
              <a:srgbClr val="808080"/>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00" name="Arrow-Sketch- 15"/>
            <p:cNvSpPr/>
            <p:nvPr/>
          </p:nvSpPr>
          <p:spPr>
            <a:xfrm>
              <a:off x="8197920" y="2304360"/>
              <a:ext cx="873720" cy="791640"/>
            </a:xfrm>
            <a:custGeom>
              <a:avLst/>
              <a:gdLst/>
              <a:ahLst/>
              <a:rect l="0" t="0" r="r" b="b"/>
              <a:pathLst>
                <a:path w="2427" h="2199">
                  <a:moveTo>
                    <a:pt x="370" y="2160"/>
                  </a:moveTo>
                  <a:cubicBezTo>
                    <a:pt x="290" y="2005"/>
                    <a:pt x="173" y="1854"/>
                    <a:pt x="34" y="1717"/>
                  </a:cubicBezTo>
                  <a:cubicBezTo>
                    <a:pt x="-9" y="1674"/>
                    <a:pt x="-5" y="1610"/>
                    <a:pt x="14" y="1571"/>
                  </a:cubicBezTo>
                  <a:cubicBezTo>
                    <a:pt x="28" y="1541"/>
                    <a:pt x="69" y="1511"/>
                    <a:pt x="112" y="1554"/>
                  </a:cubicBezTo>
                  <a:cubicBezTo>
                    <a:pt x="208" y="1649"/>
                    <a:pt x="294" y="1754"/>
                    <a:pt x="369" y="1857"/>
                  </a:cubicBezTo>
                  <a:cubicBezTo>
                    <a:pt x="370" y="1846"/>
                    <a:pt x="368" y="1837"/>
                    <a:pt x="372" y="1828"/>
                  </a:cubicBezTo>
                  <a:cubicBezTo>
                    <a:pt x="405" y="1665"/>
                    <a:pt x="486" y="1515"/>
                    <a:pt x="572" y="1373"/>
                  </a:cubicBezTo>
                  <a:cubicBezTo>
                    <a:pt x="697" y="1159"/>
                    <a:pt x="843" y="959"/>
                    <a:pt x="1012" y="768"/>
                  </a:cubicBezTo>
                  <a:cubicBezTo>
                    <a:pt x="1179" y="572"/>
                    <a:pt x="1380" y="388"/>
                    <a:pt x="1617" y="237"/>
                  </a:cubicBezTo>
                  <a:cubicBezTo>
                    <a:pt x="1808" y="118"/>
                    <a:pt x="2043" y="10"/>
                    <a:pt x="2325" y="2"/>
                  </a:cubicBezTo>
                  <a:cubicBezTo>
                    <a:pt x="2328" y="-1"/>
                    <a:pt x="2334" y="-1"/>
                    <a:pt x="2340" y="0"/>
                  </a:cubicBezTo>
                  <a:cubicBezTo>
                    <a:pt x="2445" y="-1"/>
                    <a:pt x="2457" y="207"/>
                    <a:pt x="2368" y="206"/>
                  </a:cubicBezTo>
                  <a:cubicBezTo>
                    <a:pt x="2099" y="208"/>
                    <a:pt x="1880" y="308"/>
                    <a:pt x="1695" y="424"/>
                  </a:cubicBezTo>
                  <a:cubicBezTo>
                    <a:pt x="1466" y="560"/>
                    <a:pt x="1282" y="737"/>
                    <a:pt x="1114" y="921"/>
                  </a:cubicBezTo>
                  <a:cubicBezTo>
                    <a:pt x="954" y="1098"/>
                    <a:pt x="817" y="1292"/>
                    <a:pt x="698" y="1489"/>
                  </a:cubicBezTo>
                  <a:cubicBezTo>
                    <a:pt x="650" y="1571"/>
                    <a:pt x="607" y="1651"/>
                    <a:pt x="568" y="1736"/>
                  </a:cubicBezTo>
                  <a:cubicBezTo>
                    <a:pt x="534" y="1811"/>
                    <a:pt x="517" y="1843"/>
                    <a:pt x="504" y="1910"/>
                  </a:cubicBezTo>
                  <a:cubicBezTo>
                    <a:pt x="500" y="1919"/>
                    <a:pt x="495" y="1934"/>
                    <a:pt x="486" y="1948"/>
                  </a:cubicBezTo>
                  <a:cubicBezTo>
                    <a:pt x="592" y="1895"/>
                    <a:pt x="705" y="1848"/>
                    <a:pt x="819" y="1806"/>
                  </a:cubicBezTo>
                  <a:cubicBezTo>
                    <a:pt x="866" y="1787"/>
                    <a:pt x="900" y="1875"/>
                    <a:pt x="902" y="1896"/>
                  </a:cubicBezTo>
                  <a:cubicBezTo>
                    <a:pt x="909" y="1940"/>
                    <a:pt x="900" y="1993"/>
                    <a:pt x="847" y="2012"/>
                  </a:cubicBezTo>
                  <a:cubicBezTo>
                    <a:pt x="709" y="2062"/>
                    <a:pt x="579" y="2126"/>
                    <a:pt x="455" y="2193"/>
                  </a:cubicBezTo>
                  <a:cubicBezTo>
                    <a:pt x="423" y="2210"/>
                    <a:pt x="385" y="2192"/>
                    <a:pt x="370" y="2160"/>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01" name="Arrow-Sketch- 16"/>
            <p:cNvSpPr/>
            <p:nvPr/>
          </p:nvSpPr>
          <p:spPr>
            <a:xfrm>
              <a:off x="8352000" y="3592800"/>
              <a:ext cx="507960" cy="151200"/>
            </a:xfrm>
            <a:custGeom>
              <a:avLst/>
              <a:gdLst/>
              <a:ahLst/>
              <a:rect l="0" t="0" r="r" b="b"/>
              <a:pathLst>
                <a:path w="1411" h="420">
                  <a:moveTo>
                    <a:pt x="1405" y="114"/>
                  </a:moveTo>
                  <a:cubicBezTo>
                    <a:pt x="1359" y="189"/>
                    <a:pt x="1324" y="277"/>
                    <a:pt x="1300" y="366"/>
                  </a:cubicBezTo>
                  <a:cubicBezTo>
                    <a:pt x="1293" y="393"/>
                    <a:pt x="1265" y="412"/>
                    <a:pt x="1244" y="418"/>
                  </a:cubicBezTo>
                  <a:cubicBezTo>
                    <a:pt x="1228" y="423"/>
                    <a:pt x="1205" y="419"/>
                    <a:pt x="1212" y="391"/>
                  </a:cubicBezTo>
                  <a:cubicBezTo>
                    <a:pt x="1228" y="329"/>
                    <a:pt x="1252" y="267"/>
                    <a:pt x="1277" y="210"/>
                  </a:cubicBezTo>
                  <a:cubicBezTo>
                    <a:pt x="1272" y="214"/>
                    <a:pt x="1268" y="218"/>
                    <a:pt x="1264" y="219"/>
                  </a:cubicBezTo>
                  <a:cubicBezTo>
                    <a:pt x="1186" y="260"/>
                    <a:pt x="1103" y="280"/>
                    <a:pt x="1022" y="297"/>
                  </a:cubicBezTo>
                  <a:cubicBezTo>
                    <a:pt x="901" y="324"/>
                    <a:pt x="781" y="340"/>
                    <a:pt x="658" y="345"/>
                  </a:cubicBezTo>
                  <a:cubicBezTo>
                    <a:pt x="534" y="351"/>
                    <a:pt x="406" y="344"/>
                    <a:pt x="284" y="313"/>
                  </a:cubicBezTo>
                  <a:cubicBezTo>
                    <a:pt x="186" y="288"/>
                    <a:pt x="82" y="245"/>
                    <a:pt x="9" y="155"/>
                  </a:cubicBezTo>
                  <a:cubicBezTo>
                    <a:pt x="8" y="154"/>
                    <a:pt x="6" y="153"/>
                    <a:pt x="5" y="151"/>
                  </a:cubicBezTo>
                  <a:cubicBezTo>
                    <a:pt x="-22" y="117"/>
                    <a:pt x="63" y="47"/>
                    <a:pt x="85" y="76"/>
                  </a:cubicBezTo>
                  <a:cubicBezTo>
                    <a:pt x="152" y="164"/>
                    <a:pt x="248" y="205"/>
                    <a:pt x="344" y="229"/>
                  </a:cubicBezTo>
                  <a:cubicBezTo>
                    <a:pt x="457" y="261"/>
                    <a:pt x="577" y="266"/>
                    <a:pt x="697" y="263"/>
                  </a:cubicBezTo>
                  <a:cubicBezTo>
                    <a:pt x="811" y="259"/>
                    <a:pt x="927" y="243"/>
                    <a:pt x="1040" y="219"/>
                  </a:cubicBezTo>
                  <a:cubicBezTo>
                    <a:pt x="1086" y="210"/>
                    <a:pt x="1131" y="198"/>
                    <a:pt x="1176" y="183"/>
                  </a:cubicBezTo>
                  <a:cubicBezTo>
                    <a:pt x="1216" y="171"/>
                    <a:pt x="1234" y="166"/>
                    <a:pt x="1265" y="149"/>
                  </a:cubicBezTo>
                  <a:cubicBezTo>
                    <a:pt x="1270" y="147"/>
                    <a:pt x="1279" y="145"/>
                    <a:pt x="1286" y="143"/>
                  </a:cubicBezTo>
                  <a:cubicBezTo>
                    <a:pt x="1238" y="125"/>
                    <a:pt x="1190" y="103"/>
                    <a:pt x="1144" y="79"/>
                  </a:cubicBezTo>
                  <a:cubicBezTo>
                    <a:pt x="1124" y="69"/>
                    <a:pt x="1152" y="30"/>
                    <a:pt x="1161" y="22"/>
                  </a:cubicBezTo>
                  <a:cubicBezTo>
                    <a:pt x="1178" y="7"/>
                    <a:pt x="1203" y="-8"/>
                    <a:pt x="1224" y="4"/>
                  </a:cubicBezTo>
                  <a:cubicBezTo>
                    <a:pt x="1278" y="33"/>
                    <a:pt x="1337" y="57"/>
                    <a:pt x="1397" y="75"/>
                  </a:cubicBezTo>
                  <a:cubicBezTo>
                    <a:pt x="1413" y="81"/>
                    <a:pt x="1414" y="99"/>
                    <a:pt x="1405" y="114"/>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02" name="Arrow-Sketch- 17"/>
            <p:cNvSpPr/>
            <p:nvPr/>
          </p:nvSpPr>
          <p:spPr>
            <a:xfrm>
              <a:off x="9504000" y="3885840"/>
              <a:ext cx="150480" cy="506160"/>
            </a:xfrm>
            <a:custGeom>
              <a:avLst/>
              <a:gdLst/>
              <a:ahLst/>
              <a:rect l="0" t="0" r="r" b="b"/>
              <a:pathLst>
                <a:path w="418" h="1406">
                  <a:moveTo>
                    <a:pt x="102" y="1401"/>
                  </a:moveTo>
                  <a:cubicBezTo>
                    <a:pt x="180" y="1359"/>
                    <a:pt x="269" y="1331"/>
                    <a:pt x="359" y="1313"/>
                  </a:cubicBezTo>
                  <a:cubicBezTo>
                    <a:pt x="387" y="1307"/>
                    <a:pt x="408" y="1281"/>
                    <a:pt x="415" y="1260"/>
                  </a:cubicBezTo>
                  <a:cubicBezTo>
                    <a:pt x="421" y="1244"/>
                    <a:pt x="418" y="1220"/>
                    <a:pt x="390" y="1226"/>
                  </a:cubicBezTo>
                  <a:cubicBezTo>
                    <a:pt x="328" y="1239"/>
                    <a:pt x="264" y="1258"/>
                    <a:pt x="206" y="1280"/>
                  </a:cubicBezTo>
                  <a:cubicBezTo>
                    <a:pt x="210" y="1274"/>
                    <a:pt x="213" y="1271"/>
                    <a:pt x="215" y="1266"/>
                  </a:cubicBezTo>
                  <a:cubicBezTo>
                    <a:pt x="261" y="1192"/>
                    <a:pt x="287" y="1111"/>
                    <a:pt x="309" y="1031"/>
                  </a:cubicBezTo>
                  <a:cubicBezTo>
                    <a:pt x="343" y="911"/>
                    <a:pt x="366" y="793"/>
                    <a:pt x="379" y="670"/>
                  </a:cubicBezTo>
                  <a:cubicBezTo>
                    <a:pt x="393" y="547"/>
                    <a:pt x="394" y="419"/>
                    <a:pt x="371" y="295"/>
                  </a:cubicBezTo>
                  <a:cubicBezTo>
                    <a:pt x="353" y="196"/>
                    <a:pt x="316" y="90"/>
                    <a:pt x="230" y="11"/>
                  </a:cubicBezTo>
                  <a:cubicBezTo>
                    <a:pt x="230" y="9"/>
                    <a:pt x="229" y="8"/>
                    <a:pt x="227" y="7"/>
                  </a:cubicBezTo>
                  <a:cubicBezTo>
                    <a:pt x="195" y="-23"/>
                    <a:pt x="119" y="57"/>
                    <a:pt x="147" y="82"/>
                  </a:cubicBezTo>
                  <a:cubicBezTo>
                    <a:pt x="231" y="154"/>
                    <a:pt x="265" y="253"/>
                    <a:pt x="283" y="348"/>
                  </a:cubicBezTo>
                  <a:cubicBezTo>
                    <a:pt x="308" y="465"/>
                    <a:pt x="305" y="585"/>
                    <a:pt x="295" y="704"/>
                  </a:cubicBezTo>
                  <a:cubicBezTo>
                    <a:pt x="284" y="818"/>
                    <a:pt x="260" y="932"/>
                    <a:pt x="229" y="1044"/>
                  </a:cubicBezTo>
                  <a:cubicBezTo>
                    <a:pt x="217" y="1089"/>
                    <a:pt x="202" y="1133"/>
                    <a:pt x="185" y="1177"/>
                  </a:cubicBezTo>
                  <a:cubicBezTo>
                    <a:pt x="170" y="1216"/>
                    <a:pt x="165" y="1234"/>
                    <a:pt x="145" y="1264"/>
                  </a:cubicBezTo>
                  <a:cubicBezTo>
                    <a:pt x="143" y="1269"/>
                    <a:pt x="141" y="1276"/>
                    <a:pt x="138" y="1284"/>
                  </a:cubicBezTo>
                  <a:cubicBezTo>
                    <a:pt x="123" y="1235"/>
                    <a:pt x="104" y="1186"/>
                    <a:pt x="83" y="1137"/>
                  </a:cubicBezTo>
                  <a:cubicBezTo>
                    <a:pt x="75" y="1118"/>
                    <a:pt x="33" y="1144"/>
                    <a:pt x="26" y="1152"/>
                  </a:cubicBezTo>
                  <a:cubicBezTo>
                    <a:pt x="9" y="1168"/>
                    <a:pt x="-8" y="1192"/>
                    <a:pt x="3" y="1213"/>
                  </a:cubicBezTo>
                  <a:cubicBezTo>
                    <a:pt x="28" y="1270"/>
                    <a:pt x="49" y="1330"/>
                    <a:pt x="63" y="1391"/>
                  </a:cubicBezTo>
                  <a:cubicBezTo>
                    <a:pt x="68" y="1407"/>
                    <a:pt x="86" y="1409"/>
                    <a:pt x="102" y="1401"/>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03" name="Arrow-Sketch- 18"/>
            <p:cNvSpPr/>
            <p:nvPr/>
          </p:nvSpPr>
          <p:spPr>
            <a:xfrm>
              <a:off x="8280000" y="5093640"/>
              <a:ext cx="795600" cy="162360"/>
            </a:xfrm>
            <a:custGeom>
              <a:avLst/>
              <a:gdLst/>
              <a:ahLst/>
              <a:rect l="0" t="0" r="r" b="b"/>
              <a:pathLst>
                <a:path w="2210" h="451">
                  <a:moveTo>
                    <a:pt x="12" y="161"/>
                  </a:moveTo>
                  <a:cubicBezTo>
                    <a:pt x="94" y="232"/>
                    <a:pt x="160" y="315"/>
                    <a:pt x="210" y="402"/>
                  </a:cubicBezTo>
                  <a:cubicBezTo>
                    <a:pt x="224" y="430"/>
                    <a:pt x="271" y="446"/>
                    <a:pt x="305" y="450"/>
                  </a:cubicBezTo>
                  <a:cubicBezTo>
                    <a:pt x="330" y="453"/>
                    <a:pt x="366" y="447"/>
                    <a:pt x="351" y="421"/>
                  </a:cubicBezTo>
                  <a:cubicBezTo>
                    <a:pt x="317" y="360"/>
                    <a:pt x="272" y="301"/>
                    <a:pt x="225" y="246"/>
                  </a:cubicBezTo>
                  <a:cubicBezTo>
                    <a:pt x="233" y="249"/>
                    <a:pt x="239" y="252"/>
                    <a:pt x="246" y="253"/>
                  </a:cubicBezTo>
                  <a:cubicBezTo>
                    <a:pt x="373" y="288"/>
                    <a:pt x="505" y="301"/>
                    <a:pt x="635" y="310"/>
                  </a:cubicBezTo>
                  <a:cubicBezTo>
                    <a:pt x="828" y="327"/>
                    <a:pt x="1018" y="332"/>
                    <a:pt x="1210" y="325"/>
                  </a:cubicBezTo>
                  <a:cubicBezTo>
                    <a:pt x="1405" y="322"/>
                    <a:pt x="1602" y="303"/>
                    <a:pt x="1790" y="262"/>
                  </a:cubicBezTo>
                  <a:cubicBezTo>
                    <a:pt x="1940" y="229"/>
                    <a:pt x="2095" y="177"/>
                    <a:pt x="2198" y="80"/>
                  </a:cubicBezTo>
                  <a:cubicBezTo>
                    <a:pt x="2200" y="80"/>
                    <a:pt x="2202" y="78"/>
                    <a:pt x="2203" y="76"/>
                  </a:cubicBezTo>
                  <a:cubicBezTo>
                    <a:pt x="2241" y="39"/>
                    <a:pt x="2098" y="-23"/>
                    <a:pt x="2068" y="8"/>
                  </a:cubicBezTo>
                  <a:cubicBezTo>
                    <a:pt x="1975" y="101"/>
                    <a:pt x="1830" y="151"/>
                    <a:pt x="1686" y="183"/>
                  </a:cubicBezTo>
                  <a:cubicBezTo>
                    <a:pt x="1511" y="225"/>
                    <a:pt x="1325" y="240"/>
                    <a:pt x="1138" y="247"/>
                  </a:cubicBezTo>
                  <a:cubicBezTo>
                    <a:pt x="959" y="254"/>
                    <a:pt x="775" y="247"/>
                    <a:pt x="596" y="234"/>
                  </a:cubicBezTo>
                  <a:cubicBezTo>
                    <a:pt x="522" y="228"/>
                    <a:pt x="450" y="220"/>
                    <a:pt x="378" y="210"/>
                  </a:cubicBezTo>
                  <a:cubicBezTo>
                    <a:pt x="314" y="202"/>
                    <a:pt x="286" y="199"/>
                    <a:pt x="234" y="184"/>
                  </a:cubicBezTo>
                  <a:cubicBezTo>
                    <a:pt x="227" y="183"/>
                    <a:pt x="214" y="181"/>
                    <a:pt x="201" y="180"/>
                  </a:cubicBezTo>
                  <a:cubicBezTo>
                    <a:pt x="274" y="158"/>
                    <a:pt x="347" y="131"/>
                    <a:pt x="415" y="104"/>
                  </a:cubicBezTo>
                  <a:cubicBezTo>
                    <a:pt x="445" y="92"/>
                    <a:pt x="395" y="56"/>
                    <a:pt x="380" y="49"/>
                  </a:cubicBezTo>
                  <a:cubicBezTo>
                    <a:pt x="351" y="34"/>
                    <a:pt x="311" y="23"/>
                    <a:pt x="280" y="36"/>
                  </a:cubicBezTo>
                  <a:cubicBezTo>
                    <a:pt x="198" y="70"/>
                    <a:pt x="108" y="98"/>
                    <a:pt x="18" y="122"/>
                  </a:cubicBezTo>
                  <a:cubicBezTo>
                    <a:pt x="-4" y="129"/>
                    <a:pt x="-4" y="147"/>
                    <a:pt x="12" y="161"/>
                  </a:cubicBezTo>
                  <a:close/>
                </a:path>
              </a:pathLst>
            </a:custGeom>
            <a:solidFill>
              <a:srgbClr val="808080"/>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04" name=""/>
            <p:cNvSpPr txBox="1"/>
            <p:nvPr/>
          </p:nvSpPr>
          <p:spPr>
            <a:xfrm>
              <a:off x="7200000" y="5365800"/>
              <a:ext cx="1192680" cy="24588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Déchets humain</a:t>
              </a:r>
              <a:endParaRPr b="0" lang="fr-FR" sz="1100" spc="-1" strike="noStrike">
                <a:solidFill>
                  <a:srgbClr val="ffffff"/>
                </a:solidFill>
                <a:latin typeface="Arial"/>
              </a:endParaRPr>
            </a:p>
          </p:txBody>
        </p:sp>
        <p:sp>
          <p:nvSpPr>
            <p:cNvPr id="1005" name=""/>
            <p:cNvSpPr txBox="1"/>
            <p:nvPr/>
          </p:nvSpPr>
          <p:spPr>
            <a:xfrm>
              <a:off x="9036000" y="5330160"/>
              <a:ext cx="903240" cy="24588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Eau utilisée</a:t>
              </a:r>
              <a:endParaRPr b="0" lang="fr-FR" sz="1100" spc="-1" strike="noStrike">
                <a:solidFill>
                  <a:srgbClr val="ffffff"/>
                </a:solidFill>
                <a:latin typeface="Arial"/>
              </a:endParaRPr>
            </a:p>
          </p:txBody>
        </p:sp>
        <p:sp>
          <p:nvSpPr>
            <p:cNvPr id="1006" name=""/>
            <p:cNvSpPr txBox="1"/>
            <p:nvPr/>
          </p:nvSpPr>
          <p:spPr>
            <a:xfrm>
              <a:off x="8928000" y="3674520"/>
              <a:ext cx="1060200" cy="24588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Lavage du bol</a:t>
              </a:r>
              <a:endParaRPr b="0" lang="fr-FR" sz="1100" spc="-1" strike="noStrike">
                <a:solidFill>
                  <a:srgbClr val="ffffff"/>
                </a:solidFill>
                <a:latin typeface="Arial"/>
              </a:endParaRPr>
            </a:p>
          </p:txBody>
        </p:sp>
        <p:sp>
          <p:nvSpPr>
            <p:cNvPr id="1007" name=""/>
            <p:cNvSpPr txBox="1"/>
            <p:nvPr/>
          </p:nvSpPr>
          <p:spPr>
            <a:xfrm>
              <a:off x="9000000" y="2378880"/>
              <a:ext cx="912240" cy="40140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Fabrication </a:t>
              </a:r>
              <a:br>
                <a:rPr sz="1100"/>
              </a:br>
              <a:r>
                <a:rPr b="0" lang="fr-FR" sz="1100" spc="-1" strike="noStrike">
                  <a:solidFill>
                    <a:srgbClr val="ffffff"/>
                  </a:solidFill>
                  <a:latin typeface="Arial"/>
                </a:rPr>
                <a:t>du bol</a:t>
              </a:r>
              <a:endParaRPr b="0" lang="fr-FR" sz="1100" spc="-1" strike="noStrike">
                <a:solidFill>
                  <a:srgbClr val="ffffff"/>
                </a:solidFill>
                <a:latin typeface="Arial"/>
              </a:endParaRPr>
            </a:p>
          </p:txBody>
        </p:sp>
        <p:sp>
          <p:nvSpPr>
            <p:cNvPr id="1008" name=""/>
            <p:cNvSpPr txBox="1"/>
            <p:nvPr/>
          </p:nvSpPr>
          <p:spPr>
            <a:xfrm>
              <a:off x="7164000" y="2415240"/>
              <a:ext cx="776520" cy="24588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Transport</a:t>
              </a:r>
              <a:endParaRPr b="0" lang="fr-FR" sz="1100" spc="-1" strike="noStrike">
                <a:solidFill>
                  <a:srgbClr val="ffffff"/>
                </a:solidFill>
                <a:latin typeface="Arial"/>
              </a:endParaRPr>
            </a:p>
          </p:txBody>
        </p:sp>
        <p:sp>
          <p:nvSpPr>
            <p:cNvPr id="1009" name=""/>
            <p:cNvSpPr txBox="1"/>
            <p:nvPr/>
          </p:nvSpPr>
          <p:spPr>
            <a:xfrm>
              <a:off x="7416000" y="4071600"/>
              <a:ext cx="1122480" cy="24588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Consommation</a:t>
              </a:r>
              <a:endParaRPr b="0" lang="fr-FR" sz="1100" spc="-1" strike="noStrike">
                <a:solidFill>
                  <a:srgbClr val="ffffff"/>
                </a:solidFill>
                <a:latin typeface="Arial"/>
              </a:endParaRPr>
            </a:p>
          </p:txBody>
        </p:sp>
      </p:grpSp>
      <p:grpSp>
        <p:nvGrpSpPr>
          <p:cNvPr id="1010" name=""/>
          <p:cNvGrpSpPr/>
          <p:nvPr/>
        </p:nvGrpSpPr>
        <p:grpSpPr>
          <a:xfrm>
            <a:off x="360000" y="1512000"/>
            <a:ext cx="5760000" cy="4248000"/>
            <a:chOff x="360000" y="1512000"/>
            <a:chExt cx="5760000" cy="4248000"/>
          </a:xfrm>
        </p:grpSpPr>
        <p:sp>
          <p:nvSpPr>
            <p:cNvPr id="1011" name=""/>
            <p:cNvSpPr/>
            <p:nvPr/>
          </p:nvSpPr>
          <p:spPr>
            <a:xfrm>
              <a:off x="360000" y="1512000"/>
              <a:ext cx="5760000" cy="4248000"/>
            </a:xfrm>
            <a:prstGeom prst="roundRect">
              <a:avLst>
                <a:gd name="adj" fmla="val 9032"/>
              </a:avLst>
            </a:prstGeom>
            <a:noFill/>
            <a:ln w="57240">
              <a:solidFill>
                <a:srgbClr val="a1467e"/>
              </a:solidFill>
              <a:round/>
            </a:ln>
          </p:spPr>
          <p:style>
            <a:lnRef idx="0"/>
            <a:fillRef idx="0"/>
            <a:effectRef idx="0"/>
            <a:fontRef idx="minor"/>
          </p:style>
          <p:txBody>
            <a:bodyPr wrap="none" lIns="118440" rIns="118440" tIns="73440" bIns="73440" anchor="ctr">
              <a:noAutofit/>
            </a:bodyPr>
            <a:p>
              <a:endParaRPr b="0" lang="fr-FR" sz="1800" spc="-1" strike="noStrike">
                <a:solidFill>
                  <a:srgbClr val="ffffff"/>
                </a:solidFill>
                <a:latin typeface="Arial"/>
              </a:endParaRPr>
            </a:p>
          </p:txBody>
        </p:sp>
        <p:sp>
          <p:nvSpPr>
            <p:cNvPr id="1012" name=""/>
            <p:cNvSpPr txBox="1"/>
            <p:nvPr/>
          </p:nvSpPr>
          <p:spPr>
            <a:xfrm>
              <a:off x="756000" y="1548000"/>
              <a:ext cx="2257920" cy="346320"/>
            </a:xfrm>
            <a:prstGeom prst="rect">
              <a:avLst/>
            </a:prstGeom>
            <a:noFill/>
            <a:ln w="0">
              <a:noFill/>
            </a:ln>
          </p:spPr>
          <p:txBody>
            <a:bodyPr lIns="90000" rIns="90000" tIns="45000" bIns="45000" anchor="t">
              <a:noAutofit/>
            </a:bodyPr>
            <a:p>
              <a:r>
                <a:rPr b="0" lang="fr-FR" sz="1800" spc="-1" strike="noStrike">
                  <a:solidFill>
                    <a:srgbClr val="a1467e"/>
                  </a:solidFill>
                  <a:latin typeface="Arial"/>
                </a:rPr>
                <a:t>Du berceau à l’usine</a:t>
              </a:r>
              <a:endParaRPr b="0" lang="fr-FR" sz="1800" spc="-1" strike="noStrike">
                <a:solidFill>
                  <a:srgbClr val="ffffff"/>
                </a:solidFill>
                <a:latin typeface="Arial"/>
              </a:endParaRPr>
            </a:p>
          </p:txBody>
        </p:sp>
      </p:grpSp>
      <p:grpSp>
        <p:nvGrpSpPr>
          <p:cNvPr id="1013" name=""/>
          <p:cNvGrpSpPr/>
          <p:nvPr/>
        </p:nvGrpSpPr>
        <p:grpSpPr>
          <a:xfrm>
            <a:off x="396000" y="1616400"/>
            <a:ext cx="5652000" cy="4035600"/>
            <a:chOff x="396000" y="1616400"/>
            <a:chExt cx="5652000" cy="4035600"/>
          </a:xfrm>
        </p:grpSpPr>
        <p:pic>
          <p:nvPicPr>
            <p:cNvPr id="1014" name="" descr=""/>
            <p:cNvPicPr/>
            <p:nvPr/>
          </p:nvPicPr>
          <p:blipFill>
            <a:blip r:embed="rId9">
              <a:alphaModFix amt="62000"/>
            </a:blip>
            <a:stretch/>
          </p:blipFill>
          <p:spPr>
            <a:xfrm flipH="1">
              <a:off x="3528000" y="3348000"/>
              <a:ext cx="900000" cy="511200"/>
            </a:xfrm>
            <a:prstGeom prst="rect">
              <a:avLst/>
            </a:prstGeom>
            <a:ln w="0">
              <a:noFill/>
            </a:ln>
          </p:spPr>
        </p:pic>
        <p:pic>
          <p:nvPicPr>
            <p:cNvPr id="1015" name="" descr=""/>
            <p:cNvPicPr/>
            <p:nvPr/>
          </p:nvPicPr>
          <p:blipFill>
            <a:blip r:embed="rId10">
              <a:lum bright="48000"/>
            </a:blip>
            <a:stretch/>
          </p:blipFill>
          <p:spPr>
            <a:xfrm>
              <a:off x="5148000" y="1616400"/>
              <a:ext cx="540000" cy="759600"/>
            </a:xfrm>
            <a:prstGeom prst="rect">
              <a:avLst/>
            </a:prstGeom>
            <a:ln w="0">
              <a:noFill/>
            </a:ln>
          </p:spPr>
        </p:pic>
        <p:pic>
          <p:nvPicPr>
            <p:cNvPr id="1016" name="" descr=""/>
            <p:cNvPicPr/>
            <p:nvPr/>
          </p:nvPicPr>
          <p:blipFill>
            <a:blip r:embed="rId11"/>
            <a:stretch/>
          </p:blipFill>
          <p:spPr>
            <a:xfrm>
              <a:off x="4968000" y="2880000"/>
              <a:ext cx="1080000" cy="1411200"/>
            </a:xfrm>
            <a:prstGeom prst="rect">
              <a:avLst/>
            </a:prstGeom>
            <a:ln w="0">
              <a:noFill/>
            </a:ln>
          </p:spPr>
        </p:pic>
        <p:pic>
          <p:nvPicPr>
            <p:cNvPr id="1017" name="" descr=""/>
            <p:cNvPicPr/>
            <p:nvPr/>
          </p:nvPicPr>
          <p:blipFill>
            <a:blip r:embed="rId12"/>
            <a:stretch/>
          </p:blipFill>
          <p:spPr>
            <a:xfrm>
              <a:off x="5184000" y="4748400"/>
              <a:ext cx="720000" cy="903600"/>
            </a:xfrm>
            <a:prstGeom prst="rect">
              <a:avLst/>
            </a:prstGeom>
            <a:ln w="0">
              <a:noFill/>
            </a:ln>
          </p:spPr>
        </p:pic>
        <p:pic>
          <p:nvPicPr>
            <p:cNvPr id="1018" name="" descr=""/>
            <p:cNvPicPr/>
            <p:nvPr/>
          </p:nvPicPr>
          <p:blipFill>
            <a:blip r:embed="rId13"/>
            <a:stretch/>
          </p:blipFill>
          <p:spPr>
            <a:xfrm>
              <a:off x="2052000" y="4384800"/>
              <a:ext cx="720000" cy="691200"/>
            </a:xfrm>
            <a:prstGeom prst="rect">
              <a:avLst/>
            </a:prstGeom>
            <a:ln w="0">
              <a:noFill/>
            </a:ln>
          </p:spPr>
        </p:pic>
        <p:pic>
          <p:nvPicPr>
            <p:cNvPr id="1019" name="" descr=""/>
            <p:cNvPicPr/>
            <p:nvPr/>
          </p:nvPicPr>
          <p:blipFill>
            <a:blip r:embed="rId14"/>
            <a:stretch/>
          </p:blipFill>
          <p:spPr>
            <a:xfrm>
              <a:off x="1980000" y="3420000"/>
              <a:ext cx="900000" cy="612000"/>
            </a:xfrm>
            <a:prstGeom prst="rect">
              <a:avLst/>
            </a:prstGeom>
            <a:ln w="0">
              <a:noFill/>
            </a:ln>
          </p:spPr>
        </p:pic>
        <p:pic>
          <p:nvPicPr>
            <p:cNvPr id="1020" name="" descr=""/>
            <p:cNvPicPr/>
            <p:nvPr/>
          </p:nvPicPr>
          <p:blipFill>
            <a:blip r:embed="rId15"/>
            <a:stretch/>
          </p:blipFill>
          <p:spPr>
            <a:xfrm>
              <a:off x="1980000" y="2016000"/>
              <a:ext cx="900000" cy="864000"/>
            </a:xfrm>
            <a:prstGeom prst="rect">
              <a:avLst/>
            </a:prstGeom>
            <a:ln w="0">
              <a:noFill/>
            </a:ln>
          </p:spPr>
        </p:pic>
        <p:pic>
          <p:nvPicPr>
            <p:cNvPr id="1021" name="" descr=""/>
            <p:cNvPicPr/>
            <p:nvPr/>
          </p:nvPicPr>
          <p:blipFill>
            <a:blip r:embed="rId16"/>
            <a:stretch/>
          </p:blipFill>
          <p:spPr>
            <a:xfrm>
              <a:off x="432000" y="3888000"/>
              <a:ext cx="972000" cy="594000"/>
            </a:xfrm>
            <a:prstGeom prst="rect">
              <a:avLst/>
            </a:prstGeom>
            <a:ln w="0">
              <a:noFill/>
            </a:ln>
          </p:spPr>
        </p:pic>
        <p:pic>
          <p:nvPicPr>
            <p:cNvPr id="1022" name="" descr=""/>
            <p:cNvPicPr/>
            <p:nvPr/>
          </p:nvPicPr>
          <p:blipFill>
            <a:blip r:embed="rId17">
              <a:lum bright="29000"/>
            </a:blip>
            <a:stretch/>
          </p:blipFill>
          <p:spPr>
            <a:xfrm>
              <a:off x="504000" y="2448000"/>
              <a:ext cx="900000" cy="702000"/>
            </a:xfrm>
            <a:prstGeom prst="rect">
              <a:avLst/>
            </a:prstGeom>
            <a:ln w="0">
              <a:noFill/>
            </a:ln>
          </p:spPr>
        </p:pic>
        <p:sp>
          <p:nvSpPr>
            <p:cNvPr id="1023" name="Arrow-Sketch- 3"/>
            <p:cNvSpPr/>
            <p:nvPr/>
          </p:nvSpPr>
          <p:spPr>
            <a:xfrm>
              <a:off x="2916000" y="3454200"/>
              <a:ext cx="507600" cy="151200"/>
            </a:xfrm>
            <a:custGeom>
              <a:avLst/>
              <a:gdLst/>
              <a:ahLst/>
              <a:rect l="0" t="0" r="r" b="b"/>
              <a:pathLst>
                <a:path w="1410" h="420">
                  <a:moveTo>
                    <a:pt x="1405" y="306"/>
                  </a:moveTo>
                  <a:cubicBezTo>
                    <a:pt x="1358" y="231"/>
                    <a:pt x="1324" y="143"/>
                    <a:pt x="1301" y="54"/>
                  </a:cubicBezTo>
                  <a:cubicBezTo>
                    <a:pt x="1293" y="27"/>
                    <a:pt x="1266" y="8"/>
                    <a:pt x="1244" y="2"/>
                  </a:cubicBezTo>
                  <a:cubicBezTo>
                    <a:pt x="1229" y="-3"/>
                    <a:pt x="1205" y="1"/>
                    <a:pt x="1212" y="29"/>
                  </a:cubicBezTo>
                  <a:cubicBezTo>
                    <a:pt x="1229" y="90"/>
                    <a:pt x="1252" y="153"/>
                    <a:pt x="1277" y="210"/>
                  </a:cubicBezTo>
                  <a:cubicBezTo>
                    <a:pt x="1272" y="206"/>
                    <a:pt x="1268" y="202"/>
                    <a:pt x="1263" y="201"/>
                  </a:cubicBezTo>
                  <a:cubicBezTo>
                    <a:pt x="1186" y="160"/>
                    <a:pt x="1103" y="139"/>
                    <a:pt x="1022" y="122"/>
                  </a:cubicBezTo>
                  <a:cubicBezTo>
                    <a:pt x="901" y="95"/>
                    <a:pt x="781" y="79"/>
                    <a:pt x="658" y="74"/>
                  </a:cubicBezTo>
                  <a:cubicBezTo>
                    <a:pt x="534" y="67"/>
                    <a:pt x="406" y="74"/>
                    <a:pt x="284" y="105"/>
                  </a:cubicBezTo>
                  <a:cubicBezTo>
                    <a:pt x="186" y="129"/>
                    <a:pt x="82" y="172"/>
                    <a:pt x="9" y="263"/>
                  </a:cubicBezTo>
                  <a:cubicBezTo>
                    <a:pt x="7" y="263"/>
                    <a:pt x="6" y="264"/>
                    <a:pt x="5" y="266"/>
                  </a:cubicBezTo>
                  <a:cubicBezTo>
                    <a:pt x="-22" y="300"/>
                    <a:pt x="62" y="370"/>
                    <a:pt x="85" y="341"/>
                  </a:cubicBezTo>
                  <a:cubicBezTo>
                    <a:pt x="151" y="253"/>
                    <a:pt x="248" y="213"/>
                    <a:pt x="343" y="189"/>
                  </a:cubicBezTo>
                  <a:cubicBezTo>
                    <a:pt x="457" y="157"/>
                    <a:pt x="578" y="153"/>
                    <a:pt x="697" y="156"/>
                  </a:cubicBezTo>
                  <a:cubicBezTo>
                    <a:pt x="811" y="160"/>
                    <a:pt x="927" y="176"/>
                    <a:pt x="1040" y="201"/>
                  </a:cubicBezTo>
                  <a:cubicBezTo>
                    <a:pt x="1086" y="210"/>
                    <a:pt x="1130" y="222"/>
                    <a:pt x="1176" y="236"/>
                  </a:cubicBezTo>
                  <a:cubicBezTo>
                    <a:pt x="1216" y="249"/>
                    <a:pt x="1233" y="254"/>
                    <a:pt x="1265" y="271"/>
                  </a:cubicBezTo>
                  <a:cubicBezTo>
                    <a:pt x="1270" y="272"/>
                    <a:pt x="1277" y="275"/>
                    <a:pt x="1286" y="277"/>
                  </a:cubicBezTo>
                  <a:cubicBezTo>
                    <a:pt x="1237" y="295"/>
                    <a:pt x="1190" y="316"/>
                    <a:pt x="1142" y="341"/>
                  </a:cubicBezTo>
                  <a:cubicBezTo>
                    <a:pt x="1123" y="350"/>
                    <a:pt x="1152" y="390"/>
                    <a:pt x="1160" y="397"/>
                  </a:cubicBezTo>
                  <a:cubicBezTo>
                    <a:pt x="1178" y="413"/>
                    <a:pt x="1202" y="428"/>
                    <a:pt x="1223" y="416"/>
                  </a:cubicBezTo>
                  <a:cubicBezTo>
                    <a:pt x="1278" y="387"/>
                    <a:pt x="1337" y="363"/>
                    <a:pt x="1397" y="345"/>
                  </a:cubicBezTo>
                  <a:cubicBezTo>
                    <a:pt x="1412" y="340"/>
                    <a:pt x="1414" y="321"/>
                    <a:pt x="1405" y="306"/>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24" name="Arrow-Sketch- 4"/>
            <p:cNvSpPr/>
            <p:nvPr/>
          </p:nvSpPr>
          <p:spPr>
            <a:xfrm>
              <a:off x="1404000" y="2419560"/>
              <a:ext cx="468000" cy="294480"/>
            </a:xfrm>
            <a:custGeom>
              <a:avLst/>
              <a:gdLst/>
              <a:ahLst/>
              <a:rect l="0" t="0" r="r" b="b"/>
              <a:pathLst>
                <a:path w="1300" h="818">
                  <a:moveTo>
                    <a:pt x="1285" y="209"/>
                  </a:moveTo>
                  <a:cubicBezTo>
                    <a:pt x="1211" y="160"/>
                    <a:pt x="1143" y="95"/>
                    <a:pt x="1084" y="25"/>
                  </a:cubicBezTo>
                  <a:cubicBezTo>
                    <a:pt x="1065" y="3"/>
                    <a:pt x="1032" y="-2"/>
                    <a:pt x="1010" y="1"/>
                  </a:cubicBezTo>
                  <a:cubicBezTo>
                    <a:pt x="994" y="4"/>
                    <a:pt x="974" y="17"/>
                    <a:pt x="993" y="39"/>
                  </a:cubicBezTo>
                  <a:cubicBezTo>
                    <a:pt x="1034" y="88"/>
                    <a:pt x="1081" y="135"/>
                    <a:pt x="1128" y="176"/>
                  </a:cubicBezTo>
                  <a:cubicBezTo>
                    <a:pt x="1122" y="175"/>
                    <a:pt x="1117" y="173"/>
                    <a:pt x="1112" y="173"/>
                  </a:cubicBezTo>
                  <a:cubicBezTo>
                    <a:pt x="1025" y="169"/>
                    <a:pt x="941" y="185"/>
                    <a:pt x="861" y="204"/>
                  </a:cubicBezTo>
                  <a:cubicBezTo>
                    <a:pt x="739" y="232"/>
                    <a:pt x="624" y="268"/>
                    <a:pt x="510" y="315"/>
                  </a:cubicBezTo>
                  <a:cubicBezTo>
                    <a:pt x="395" y="362"/>
                    <a:pt x="282" y="423"/>
                    <a:pt x="185" y="502"/>
                  </a:cubicBezTo>
                  <a:cubicBezTo>
                    <a:pt x="106" y="566"/>
                    <a:pt x="31" y="649"/>
                    <a:pt x="3" y="762"/>
                  </a:cubicBezTo>
                  <a:cubicBezTo>
                    <a:pt x="1" y="763"/>
                    <a:pt x="0" y="764"/>
                    <a:pt x="1" y="767"/>
                  </a:cubicBezTo>
                  <a:cubicBezTo>
                    <a:pt x="-9" y="809"/>
                    <a:pt x="97" y="837"/>
                    <a:pt x="105" y="801"/>
                  </a:cubicBezTo>
                  <a:cubicBezTo>
                    <a:pt x="128" y="693"/>
                    <a:pt x="199" y="615"/>
                    <a:pt x="274" y="553"/>
                  </a:cubicBezTo>
                  <a:cubicBezTo>
                    <a:pt x="364" y="476"/>
                    <a:pt x="471" y="421"/>
                    <a:pt x="580" y="373"/>
                  </a:cubicBezTo>
                  <a:cubicBezTo>
                    <a:pt x="685" y="329"/>
                    <a:pt x="797" y="294"/>
                    <a:pt x="910" y="268"/>
                  </a:cubicBezTo>
                  <a:cubicBezTo>
                    <a:pt x="956" y="257"/>
                    <a:pt x="1001" y="249"/>
                    <a:pt x="1048" y="243"/>
                  </a:cubicBezTo>
                  <a:cubicBezTo>
                    <a:pt x="1090" y="237"/>
                    <a:pt x="1107" y="234"/>
                    <a:pt x="1143" y="236"/>
                  </a:cubicBezTo>
                  <a:cubicBezTo>
                    <a:pt x="1149" y="235"/>
                    <a:pt x="1156" y="234"/>
                    <a:pt x="1165" y="233"/>
                  </a:cubicBezTo>
                  <a:cubicBezTo>
                    <a:pt x="1128" y="270"/>
                    <a:pt x="1095" y="309"/>
                    <a:pt x="1062" y="351"/>
                  </a:cubicBezTo>
                  <a:cubicBezTo>
                    <a:pt x="1049" y="368"/>
                    <a:pt x="1091" y="392"/>
                    <a:pt x="1102" y="395"/>
                  </a:cubicBezTo>
                  <a:cubicBezTo>
                    <a:pt x="1125" y="402"/>
                    <a:pt x="1153" y="405"/>
                    <a:pt x="1167" y="385"/>
                  </a:cubicBezTo>
                  <a:cubicBezTo>
                    <a:pt x="1205" y="336"/>
                    <a:pt x="1248" y="289"/>
                    <a:pt x="1294" y="247"/>
                  </a:cubicBezTo>
                  <a:cubicBezTo>
                    <a:pt x="1306" y="236"/>
                    <a:pt x="1300" y="219"/>
                    <a:pt x="1285" y="209"/>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25" name="Arrow-Sketch- 5"/>
            <p:cNvSpPr/>
            <p:nvPr/>
          </p:nvSpPr>
          <p:spPr>
            <a:xfrm>
              <a:off x="1404000" y="3692520"/>
              <a:ext cx="468000" cy="294480"/>
            </a:xfrm>
            <a:custGeom>
              <a:avLst/>
              <a:gdLst/>
              <a:ahLst/>
              <a:rect l="0" t="0" r="r" b="b"/>
              <a:pathLst>
                <a:path w="1300" h="818">
                  <a:moveTo>
                    <a:pt x="1285" y="209"/>
                  </a:moveTo>
                  <a:cubicBezTo>
                    <a:pt x="1211" y="160"/>
                    <a:pt x="1143" y="95"/>
                    <a:pt x="1084" y="25"/>
                  </a:cubicBezTo>
                  <a:cubicBezTo>
                    <a:pt x="1065" y="3"/>
                    <a:pt x="1032" y="-2"/>
                    <a:pt x="1010" y="1"/>
                  </a:cubicBezTo>
                  <a:cubicBezTo>
                    <a:pt x="994" y="4"/>
                    <a:pt x="974" y="17"/>
                    <a:pt x="993" y="39"/>
                  </a:cubicBezTo>
                  <a:cubicBezTo>
                    <a:pt x="1034" y="88"/>
                    <a:pt x="1081" y="135"/>
                    <a:pt x="1128" y="176"/>
                  </a:cubicBezTo>
                  <a:cubicBezTo>
                    <a:pt x="1122" y="175"/>
                    <a:pt x="1117" y="173"/>
                    <a:pt x="1112" y="173"/>
                  </a:cubicBezTo>
                  <a:cubicBezTo>
                    <a:pt x="1025" y="169"/>
                    <a:pt x="941" y="185"/>
                    <a:pt x="861" y="204"/>
                  </a:cubicBezTo>
                  <a:cubicBezTo>
                    <a:pt x="739" y="232"/>
                    <a:pt x="624" y="268"/>
                    <a:pt x="510" y="315"/>
                  </a:cubicBezTo>
                  <a:cubicBezTo>
                    <a:pt x="395" y="362"/>
                    <a:pt x="282" y="423"/>
                    <a:pt x="185" y="502"/>
                  </a:cubicBezTo>
                  <a:cubicBezTo>
                    <a:pt x="106" y="566"/>
                    <a:pt x="31" y="649"/>
                    <a:pt x="3" y="762"/>
                  </a:cubicBezTo>
                  <a:cubicBezTo>
                    <a:pt x="1" y="763"/>
                    <a:pt x="0" y="764"/>
                    <a:pt x="1" y="767"/>
                  </a:cubicBezTo>
                  <a:cubicBezTo>
                    <a:pt x="-9" y="809"/>
                    <a:pt x="97" y="837"/>
                    <a:pt x="105" y="801"/>
                  </a:cubicBezTo>
                  <a:cubicBezTo>
                    <a:pt x="128" y="693"/>
                    <a:pt x="199" y="615"/>
                    <a:pt x="274" y="553"/>
                  </a:cubicBezTo>
                  <a:cubicBezTo>
                    <a:pt x="364" y="476"/>
                    <a:pt x="471" y="421"/>
                    <a:pt x="580" y="373"/>
                  </a:cubicBezTo>
                  <a:cubicBezTo>
                    <a:pt x="685" y="329"/>
                    <a:pt x="797" y="294"/>
                    <a:pt x="910" y="268"/>
                  </a:cubicBezTo>
                  <a:cubicBezTo>
                    <a:pt x="956" y="257"/>
                    <a:pt x="1001" y="249"/>
                    <a:pt x="1048" y="243"/>
                  </a:cubicBezTo>
                  <a:cubicBezTo>
                    <a:pt x="1090" y="237"/>
                    <a:pt x="1107" y="234"/>
                    <a:pt x="1143" y="236"/>
                  </a:cubicBezTo>
                  <a:cubicBezTo>
                    <a:pt x="1149" y="235"/>
                    <a:pt x="1156" y="234"/>
                    <a:pt x="1165" y="233"/>
                  </a:cubicBezTo>
                  <a:cubicBezTo>
                    <a:pt x="1128" y="270"/>
                    <a:pt x="1095" y="309"/>
                    <a:pt x="1062" y="351"/>
                  </a:cubicBezTo>
                  <a:cubicBezTo>
                    <a:pt x="1049" y="368"/>
                    <a:pt x="1091" y="392"/>
                    <a:pt x="1102" y="395"/>
                  </a:cubicBezTo>
                  <a:cubicBezTo>
                    <a:pt x="1125" y="402"/>
                    <a:pt x="1153" y="405"/>
                    <a:pt x="1167" y="385"/>
                  </a:cubicBezTo>
                  <a:cubicBezTo>
                    <a:pt x="1205" y="336"/>
                    <a:pt x="1248" y="289"/>
                    <a:pt x="1294" y="247"/>
                  </a:cubicBezTo>
                  <a:cubicBezTo>
                    <a:pt x="1306" y="236"/>
                    <a:pt x="1300" y="219"/>
                    <a:pt x="1285" y="209"/>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26" name="Arrow-Sketch- 1"/>
            <p:cNvSpPr/>
            <p:nvPr/>
          </p:nvSpPr>
          <p:spPr>
            <a:xfrm>
              <a:off x="1404000" y="4496400"/>
              <a:ext cx="468000" cy="294480"/>
            </a:xfrm>
            <a:custGeom>
              <a:avLst/>
              <a:gdLst/>
              <a:ahLst/>
              <a:rect l="0" t="0" r="r" b="b"/>
              <a:pathLst>
                <a:path w="1300" h="818">
                  <a:moveTo>
                    <a:pt x="1285" y="609"/>
                  </a:moveTo>
                  <a:cubicBezTo>
                    <a:pt x="1211" y="658"/>
                    <a:pt x="1143" y="723"/>
                    <a:pt x="1084" y="793"/>
                  </a:cubicBezTo>
                  <a:cubicBezTo>
                    <a:pt x="1065" y="815"/>
                    <a:pt x="1032" y="820"/>
                    <a:pt x="1010" y="817"/>
                  </a:cubicBezTo>
                  <a:cubicBezTo>
                    <a:pt x="994" y="814"/>
                    <a:pt x="975" y="801"/>
                    <a:pt x="993" y="779"/>
                  </a:cubicBezTo>
                  <a:cubicBezTo>
                    <a:pt x="1034" y="730"/>
                    <a:pt x="1081" y="683"/>
                    <a:pt x="1128" y="642"/>
                  </a:cubicBezTo>
                  <a:cubicBezTo>
                    <a:pt x="1122" y="643"/>
                    <a:pt x="1117" y="645"/>
                    <a:pt x="1113" y="645"/>
                  </a:cubicBezTo>
                  <a:cubicBezTo>
                    <a:pt x="1025" y="649"/>
                    <a:pt x="941" y="632"/>
                    <a:pt x="860" y="614"/>
                  </a:cubicBezTo>
                  <a:cubicBezTo>
                    <a:pt x="739" y="586"/>
                    <a:pt x="624" y="550"/>
                    <a:pt x="510" y="503"/>
                  </a:cubicBezTo>
                  <a:cubicBezTo>
                    <a:pt x="395" y="456"/>
                    <a:pt x="282" y="395"/>
                    <a:pt x="185" y="316"/>
                  </a:cubicBezTo>
                  <a:cubicBezTo>
                    <a:pt x="106" y="252"/>
                    <a:pt x="31" y="169"/>
                    <a:pt x="2" y="56"/>
                  </a:cubicBezTo>
                  <a:cubicBezTo>
                    <a:pt x="2" y="55"/>
                    <a:pt x="0" y="54"/>
                    <a:pt x="0" y="51"/>
                  </a:cubicBezTo>
                  <a:cubicBezTo>
                    <a:pt x="-10" y="9"/>
                    <a:pt x="97" y="-19"/>
                    <a:pt x="105" y="17"/>
                  </a:cubicBezTo>
                  <a:cubicBezTo>
                    <a:pt x="128" y="125"/>
                    <a:pt x="198" y="203"/>
                    <a:pt x="274" y="265"/>
                  </a:cubicBezTo>
                  <a:cubicBezTo>
                    <a:pt x="364" y="342"/>
                    <a:pt x="471" y="397"/>
                    <a:pt x="580" y="445"/>
                  </a:cubicBezTo>
                  <a:cubicBezTo>
                    <a:pt x="685" y="489"/>
                    <a:pt x="797" y="524"/>
                    <a:pt x="910" y="550"/>
                  </a:cubicBezTo>
                  <a:cubicBezTo>
                    <a:pt x="955" y="561"/>
                    <a:pt x="1002" y="569"/>
                    <a:pt x="1048" y="575"/>
                  </a:cubicBezTo>
                  <a:cubicBezTo>
                    <a:pt x="1090" y="581"/>
                    <a:pt x="1107" y="584"/>
                    <a:pt x="1143" y="582"/>
                  </a:cubicBezTo>
                  <a:cubicBezTo>
                    <a:pt x="1149" y="583"/>
                    <a:pt x="1157" y="584"/>
                    <a:pt x="1165" y="585"/>
                  </a:cubicBezTo>
                  <a:cubicBezTo>
                    <a:pt x="1129" y="548"/>
                    <a:pt x="1094" y="509"/>
                    <a:pt x="1063" y="467"/>
                  </a:cubicBezTo>
                  <a:cubicBezTo>
                    <a:pt x="1049" y="450"/>
                    <a:pt x="1091" y="426"/>
                    <a:pt x="1102" y="423"/>
                  </a:cubicBezTo>
                  <a:cubicBezTo>
                    <a:pt x="1125" y="416"/>
                    <a:pt x="1153" y="413"/>
                    <a:pt x="1167" y="433"/>
                  </a:cubicBezTo>
                  <a:cubicBezTo>
                    <a:pt x="1204" y="482"/>
                    <a:pt x="1248" y="529"/>
                    <a:pt x="1294" y="571"/>
                  </a:cubicBezTo>
                  <a:cubicBezTo>
                    <a:pt x="1306" y="582"/>
                    <a:pt x="1300" y="599"/>
                    <a:pt x="1285" y="609"/>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27" name="Arrow-Sketch- 2"/>
            <p:cNvSpPr/>
            <p:nvPr/>
          </p:nvSpPr>
          <p:spPr>
            <a:xfrm>
              <a:off x="4476960" y="3467160"/>
              <a:ext cx="507600" cy="151200"/>
            </a:xfrm>
            <a:custGeom>
              <a:avLst/>
              <a:gdLst/>
              <a:ahLst/>
              <a:rect l="0" t="0" r="r" b="b"/>
              <a:pathLst>
                <a:path w="1410" h="420">
                  <a:moveTo>
                    <a:pt x="1405" y="306"/>
                  </a:moveTo>
                  <a:cubicBezTo>
                    <a:pt x="1358" y="231"/>
                    <a:pt x="1324" y="143"/>
                    <a:pt x="1301" y="54"/>
                  </a:cubicBezTo>
                  <a:cubicBezTo>
                    <a:pt x="1293" y="27"/>
                    <a:pt x="1266" y="8"/>
                    <a:pt x="1244" y="2"/>
                  </a:cubicBezTo>
                  <a:cubicBezTo>
                    <a:pt x="1229" y="-3"/>
                    <a:pt x="1205" y="1"/>
                    <a:pt x="1212" y="29"/>
                  </a:cubicBezTo>
                  <a:cubicBezTo>
                    <a:pt x="1229" y="90"/>
                    <a:pt x="1252" y="153"/>
                    <a:pt x="1277" y="210"/>
                  </a:cubicBezTo>
                  <a:cubicBezTo>
                    <a:pt x="1272" y="206"/>
                    <a:pt x="1268" y="202"/>
                    <a:pt x="1263" y="201"/>
                  </a:cubicBezTo>
                  <a:cubicBezTo>
                    <a:pt x="1186" y="160"/>
                    <a:pt x="1103" y="139"/>
                    <a:pt x="1022" y="122"/>
                  </a:cubicBezTo>
                  <a:cubicBezTo>
                    <a:pt x="901" y="95"/>
                    <a:pt x="781" y="79"/>
                    <a:pt x="658" y="74"/>
                  </a:cubicBezTo>
                  <a:cubicBezTo>
                    <a:pt x="534" y="67"/>
                    <a:pt x="406" y="74"/>
                    <a:pt x="284" y="105"/>
                  </a:cubicBezTo>
                  <a:cubicBezTo>
                    <a:pt x="186" y="129"/>
                    <a:pt x="82" y="172"/>
                    <a:pt x="9" y="263"/>
                  </a:cubicBezTo>
                  <a:cubicBezTo>
                    <a:pt x="7" y="263"/>
                    <a:pt x="6" y="264"/>
                    <a:pt x="5" y="266"/>
                  </a:cubicBezTo>
                  <a:cubicBezTo>
                    <a:pt x="-22" y="300"/>
                    <a:pt x="62" y="370"/>
                    <a:pt x="85" y="341"/>
                  </a:cubicBezTo>
                  <a:cubicBezTo>
                    <a:pt x="151" y="253"/>
                    <a:pt x="248" y="213"/>
                    <a:pt x="343" y="189"/>
                  </a:cubicBezTo>
                  <a:cubicBezTo>
                    <a:pt x="457" y="157"/>
                    <a:pt x="578" y="153"/>
                    <a:pt x="697" y="156"/>
                  </a:cubicBezTo>
                  <a:cubicBezTo>
                    <a:pt x="811" y="160"/>
                    <a:pt x="927" y="176"/>
                    <a:pt x="1040" y="201"/>
                  </a:cubicBezTo>
                  <a:cubicBezTo>
                    <a:pt x="1086" y="210"/>
                    <a:pt x="1130" y="222"/>
                    <a:pt x="1176" y="236"/>
                  </a:cubicBezTo>
                  <a:cubicBezTo>
                    <a:pt x="1216" y="249"/>
                    <a:pt x="1233" y="254"/>
                    <a:pt x="1265" y="271"/>
                  </a:cubicBezTo>
                  <a:cubicBezTo>
                    <a:pt x="1270" y="272"/>
                    <a:pt x="1277" y="275"/>
                    <a:pt x="1286" y="277"/>
                  </a:cubicBezTo>
                  <a:cubicBezTo>
                    <a:pt x="1237" y="295"/>
                    <a:pt x="1190" y="316"/>
                    <a:pt x="1142" y="341"/>
                  </a:cubicBezTo>
                  <a:cubicBezTo>
                    <a:pt x="1123" y="350"/>
                    <a:pt x="1152" y="390"/>
                    <a:pt x="1160" y="397"/>
                  </a:cubicBezTo>
                  <a:cubicBezTo>
                    <a:pt x="1178" y="413"/>
                    <a:pt x="1202" y="428"/>
                    <a:pt x="1223" y="416"/>
                  </a:cubicBezTo>
                  <a:cubicBezTo>
                    <a:pt x="1278" y="387"/>
                    <a:pt x="1337" y="363"/>
                    <a:pt x="1397" y="345"/>
                  </a:cubicBezTo>
                  <a:cubicBezTo>
                    <a:pt x="1412" y="340"/>
                    <a:pt x="1414" y="321"/>
                    <a:pt x="1405" y="306"/>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28" name="Arrow-Sketch- 6"/>
            <p:cNvSpPr/>
            <p:nvPr/>
          </p:nvSpPr>
          <p:spPr>
            <a:xfrm>
              <a:off x="2916000" y="4215600"/>
              <a:ext cx="449280" cy="284040"/>
            </a:xfrm>
            <a:custGeom>
              <a:avLst/>
              <a:gdLst/>
              <a:ahLst/>
              <a:rect l="0" t="0" r="r" b="b"/>
              <a:pathLst>
                <a:path w="1248" h="789">
                  <a:moveTo>
                    <a:pt x="1211" y="30"/>
                  </a:moveTo>
                  <a:cubicBezTo>
                    <a:pt x="1209" y="118"/>
                    <a:pt x="1222" y="211"/>
                    <a:pt x="1246" y="300"/>
                  </a:cubicBezTo>
                  <a:cubicBezTo>
                    <a:pt x="1254" y="328"/>
                    <a:pt x="1239" y="358"/>
                    <a:pt x="1223" y="374"/>
                  </a:cubicBezTo>
                  <a:cubicBezTo>
                    <a:pt x="1212" y="386"/>
                    <a:pt x="1191" y="394"/>
                    <a:pt x="1182" y="366"/>
                  </a:cubicBezTo>
                  <a:cubicBezTo>
                    <a:pt x="1166" y="305"/>
                    <a:pt x="1155" y="239"/>
                    <a:pt x="1148" y="177"/>
                  </a:cubicBezTo>
                  <a:cubicBezTo>
                    <a:pt x="1145" y="183"/>
                    <a:pt x="1144" y="188"/>
                    <a:pt x="1142" y="191"/>
                  </a:cubicBezTo>
                  <a:cubicBezTo>
                    <a:pt x="1094" y="265"/>
                    <a:pt x="1033" y="325"/>
                    <a:pt x="971" y="380"/>
                  </a:cubicBezTo>
                  <a:cubicBezTo>
                    <a:pt x="879" y="464"/>
                    <a:pt x="783" y="537"/>
                    <a:pt x="679" y="603"/>
                  </a:cubicBezTo>
                  <a:cubicBezTo>
                    <a:pt x="575" y="671"/>
                    <a:pt x="461" y="728"/>
                    <a:pt x="340" y="763"/>
                  </a:cubicBezTo>
                  <a:cubicBezTo>
                    <a:pt x="243" y="790"/>
                    <a:pt x="131" y="805"/>
                    <a:pt x="22" y="763"/>
                  </a:cubicBezTo>
                  <a:cubicBezTo>
                    <a:pt x="21" y="763"/>
                    <a:pt x="19" y="763"/>
                    <a:pt x="17" y="762"/>
                  </a:cubicBezTo>
                  <a:cubicBezTo>
                    <a:pt x="-23" y="746"/>
                    <a:pt x="15" y="643"/>
                    <a:pt x="49" y="657"/>
                  </a:cubicBezTo>
                  <a:cubicBezTo>
                    <a:pt x="151" y="700"/>
                    <a:pt x="255" y="687"/>
                    <a:pt x="349" y="660"/>
                  </a:cubicBezTo>
                  <a:cubicBezTo>
                    <a:pt x="464" y="631"/>
                    <a:pt x="570" y="575"/>
                    <a:pt x="672" y="513"/>
                  </a:cubicBezTo>
                  <a:cubicBezTo>
                    <a:pt x="769" y="452"/>
                    <a:pt x="861" y="381"/>
                    <a:pt x="947" y="303"/>
                  </a:cubicBezTo>
                  <a:cubicBezTo>
                    <a:pt x="983" y="272"/>
                    <a:pt x="1016" y="239"/>
                    <a:pt x="1047" y="204"/>
                  </a:cubicBezTo>
                  <a:cubicBezTo>
                    <a:pt x="1076" y="173"/>
                    <a:pt x="1089" y="161"/>
                    <a:pt x="1107" y="130"/>
                  </a:cubicBezTo>
                  <a:cubicBezTo>
                    <a:pt x="1111" y="126"/>
                    <a:pt x="1117" y="120"/>
                    <a:pt x="1122" y="114"/>
                  </a:cubicBezTo>
                  <a:cubicBezTo>
                    <a:pt x="1072" y="122"/>
                    <a:pt x="1019" y="128"/>
                    <a:pt x="967" y="130"/>
                  </a:cubicBezTo>
                  <a:cubicBezTo>
                    <a:pt x="945" y="132"/>
                    <a:pt x="950" y="83"/>
                    <a:pt x="954" y="73"/>
                  </a:cubicBezTo>
                  <a:cubicBezTo>
                    <a:pt x="961" y="50"/>
                    <a:pt x="975" y="25"/>
                    <a:pt x="999" y="25"/>
                  </a:cubicBezTo>
                  <a:cubicBezTo>
                    <a:pt x="1061" y="23"/>
                    <a:pt x="1124" y="14"/>
                    <a:pt x="1185" y="0"/>
                  </a:cubicBezTo>
                  <a:cubicBezTo>
                    <a:pt x="1201" y="-3"/>
                    <a:pt x="1211" y="12"/>
                    <a:pt x="1211" y="30"/>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29" name="Arrow-Sketch- 7"/>
            <p:cNvSpPr/>
            <p:nvPr/>
          </p:nvSpPr>
          <p:spPr>
            <a:xfrm>
              <a:off x="2916000" y="2609640"/>
              <a:ext cx="449280" cy="284400"/>
            </a:xfrm>
            <a:custGeom>
              <a:avLst/>
              <a:gdLst/>
              <a:ahLst/>
              <a:rect l="0" t="0" r="r" b="b"/>
              <a:pathLst>
                <a:path w="1248" h="790">
                  <a:moveTo>
                    <a:pt x="1211" y="760"/>
                  </a:moveTo>
                  <a:cubicBezTo>
                    <a:pt x="1208" y="672"/>
                    <a:pt x="1223" y="579"/>
                    <a:pt x="1247" y="490"/>
                  </a:cubicBezTo>
                  <a:cubicBezTo>
                    <a:pt x="1254" y="462"/>
                    <a:pt x="1239" y="432"/>
                    <a:pt x="1223" y="416"/>
                  </a:cubicBezTo>
                  <a:cubicBezTo>
                    <a:pt x="1212" y="404"/>
                    <a:pt x="1190" y="396"/>
                    <a:pt x="1183" y="424"/>
                  </a:cubicBezTo>
                  <a:cubicBezTo>
                    <a:pt x="1166" y="485"/>
                    <a:pt x="1155" y="551"/>
                    <a:pt x="1148" y="613"/>
                  </a:cubicBezTo>
                  <a:cubicBezTo>
                    <a:pt x="1146" y="607"/>
                    <a:pt x="1145" y="602"/>
                    <a:pt x="1141" y="598"/>
                  </a:cubicBezTo>
                  <a:cubicBezTo>
                    <a:pt x="1094" y="525"/>
                    <a:pt x="1033" y="465"/>
                    <a:pt x="971" y="410"/>
                  </a:cubicBezTo>
                  <a:cubicBezTo>
                    <a:pt x="879" y="326"/>
                    <a:pt x="783" y="253"/>
                    <a:pt x="679" y="187"/>
                  </a:cubicBezTo>
                  <a:cubicBezTo>
                    <a:pt x="575" y="119"/>
                    <a:pt x="461" y="62"/>
                    <a:pt x="340" y="27"/>
                  </a:cubicBezTo>
                  <a:cubicBezTo>
                    <a:pt x="243" y="-1"/>
                    <a:pt x="132" y="-15"/>
                    <a:pt x="23" y="27"/>
                  </a:cubicBezTo>
                  <a:cubicBezTo>
                    <a:pt x="21" y="26"/>
                    <a:pt x="19" y="27"/>
                    <a:pt x="17" y="29"/>
                  </a:cubicBezTo>
                  <a:cubicBezTo>
                    <a:pt x="-23" y="45"/>
                    <a:pt x="15" y="148"/>
                    <a:pt x="49" y="133"/>
                  </a:cubicBezTo>
                  <a:cubicBezTo>
                    <a:pt x="151" y="91"/>
                    <a:pt x="255" y="104"/>
                    <a:pt x="349" y="130"/>
                  </a:cubicBezTo>
                  <a:cubicBezTo>
                    <a:pt x="464" y="159"/>
                    <a:pt x="570" y="215"/>
                    <a:pt x="672" y="278"/>
                  </a:cubicBezTo>
                  <a:cubicBezTo>
                    <a:pt x="769" y="338"/>
                    <a:pt x="861" y="410"/>
                    <a:pt x="948" y="486"/>
                  </a:cubicBezTo>
                  <a:cubicBezTo>
                    <a:pt x="983" y="518"/>
                    <a:pt x="1015" y="551"/>
                    <a:pt x="1047" y="586"/>
                  </a:cubicBezTo>
                  <a:cubicBezTo>
                    <a:pt x="1076" y="617"/>
                    <a:pt x="1089" y="629"/>
                    <a:pt x="1108" y="660"/>
                  </a:cubicBezTo>
                  <a:cubicBezTo>
                    <a:pt x="1111" y="664"/>
                    <a:pt x="1116" y="670"/>
                    <a:pt x="1122" y="676"/>
                  </a:cubicBezTo>
                  <a:cubicBezTo>
                    <a:pt x="1071" y="667"/>
                    <a:pt x="1020" y="662"/>
                    <a:pt x="967" y="660"/>
                  </a:cubicBezTo>
                  <a:cubicBezTo>
                    <a:pt x="945" y="658"/>
                    <a:pt x="950" y="707"/>
                    <a:pt x="954" y="718"/>
                  </a:cubicBezTo>
                  <a:cubicBezTo>
                    <a:pt x="961" y="740"/>
                    <a:pt x="975" y="765"/>
                    <a:pt x="1000" y="764"/>
                  </a:cubicBezTo>
                  <a:cubicBezTo>
                    <a:pt x="1061" y="767"/>
                    <a:pt x="1124" y="776"/>
                    <a:pt x="1185" y="790"/>
                  </a:cubicBezTo>
                  <a:cubicBezTo>
                    <a:pt x="1200" y="793"/>
                    <a:pt x="1212" y="778"/>
                    <a:pt x="1211" y="760"/>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30" name="Arrow-Sketch- 8"/>
            <p:cNvSpPr/>
            <p:nvPr/>
          </p:nvSpPr>
          <p:spPr>
            <a:xfrm>
              <a:off x="3022920" y="4824000"/>
              <a:ext cx="1904760" cy="374040"/>
            </a:xfrm>
            <a:custGeom>
              <a:avLst/>
              <a:gdLst/>
              <a:ahLst/>
              <a:rect l="0" t="0" r="r" b="b"/>
              <a:pathLst>
                <a:path w="5291" h="1039">
                  <a:moveTo>
                    <a:pt x="160" y="39"/>
                  </a:moveTo>
                  <a:cubicBezTo>
                    <a:pt x="169" y="156"/>
                    <a:pt x="113" y="277"/>
                    <a:pt x="9" y="395"/>
                  </a:cubicBezTo>
                  <a:cubicBezTo>
                    <a:pt x="-22" y="431"/>
                    <a:pt x="40" y="472"/>
                    <a:pt x="106" y="492"/>
                  </a:cubicBezTo>
                  <a:cubicBezTo>
                    <a:pt x="155" y="508"/>
                    <a:pt x="247" y="519"/>
                    <a:pt x="277" y="483"/>
                  </a:cubicBezTo>
                  <a:cubicBezTo>
                    <a:pt x="349" y="401"/>
                    <a:pt x="396" y="315"/>
                    <a:pt x="424" y="233"/>
                  </a:cubicBezTo>
                  <a:cubicBezTo>
                    <a:pt x="436" y="240"/>
                    <a:pt x="441" y="247"/>
                    <a:pt x="455" y="252"/>
                  </a:cubicBezTo>
                  <a:cubicBezTo>
                    <a:pt x="652" y="349"/>
                    <a:pt x="913" y="427"/>
                    <a:pt x="1177" y="500"/>
                  </a:cubicBezTo>
                  <a:cubicBezTo>
                    <a:pt x="1564" y="611"/>
                    <a:pt x="1973" y="707"/>
                    <a:pt x="2412" y="794"/>
                  </a:cubicBezTo>
                  <a:cubicBezTo>
                    <a:pt x="2853" y="883"/>
                    <a:pt x="3336" y="959"/>
                    <a:pt x="3850" y="1004"/>
                  </a:cubicBezTo>
                  <a:cubicBezTo>
                    <a:pt x="4262" y="1041"/>
                    <a:pt x="4734" y="1060"/>
                    <a:pt x="5194" y="1005"/>
                  </a:cubicBezTo>
                  <a:cubicBezTo>
                    <a:pt x="5200" y="1006"/>
                    <a:pt x="5209" y="1005"/>
                    <a:pt x="5218" y="1003"/>
                  </a:cubicBezTo>
                  <a:cubicBezTo>
                    <a:pt x="5389" y="981"/>
                    <a:pt x="5227" y="846"/>
                    <a:pt x="5083" y="865"/>
                  </a:cubicBezTo>
                  <a:cubicBezTo>
                    <a:pt x="4650" y="921"/>
                    <a:pt x="4210" y="904"/>
                    <a:pt x="3811" y="869"/>
                  </a:cubicBezTo>
                  <a:cubicBezTo>
                    <a:pt x="3325" y="830"/>
                    <a:pt x="2873" y="757"/>
                    <a:pt x="2444" y="674"/>
                  </a:cubicBezTo>
                  <a:cubicBezTo>
                    <a:pt x="2030" y="595"/>
                    <a:pt x="1640" y="500"/>
                    <a:pt x="1275" y="399"/>
                  </a:cubicBezTo>
                  <a:cubicBezTo>
                    <a:pt x="1127" y="357"/>
                    <a:pt x="987" y="315"/>
                    <a:pt x="851" y="269"/>
                  </a:cubicBezTo>
                  <a:cubicBezTo>
                    <a:pt x="730" y="228"/>
                    <a:pt x="675" y="212"/>
                    <a:pt x="596" y="171"/>
                  </a:cubicBezTo>
                  <a:cubicBezTo>
                    <a:pt x="583" y="166"/>
                    <a:pt x="559" y="158"/>
                    <a:pt x="535" y="150"/>
                  </a:cubicBezTo>
                  <a:cubicBezTo>
                    <a:pt x="750" y="161"/>
                    <a:pt x="973" y="168"/>
                    <a:pt x="1194" y="171"/>
                  </a:cubicBezTo>
                  <a:cubicBezTo>
                    <a:pt x="1285" y="173"/>
                    <a:pt x="1264" y="109"/>
                    <a:pt x="1247" y="96"/>
                  </a:cubicBezTo>
                  <a:cubicBezTo>
                    <a:pt x="1219" y="66"/>
                    <a:pt x="1159" y="34"/>
                    <a:pt x="1057" y="33"/>
                  </a:cubicBezTo>
                  <a:cubicBezTo>
                    <a:pt x="793" y="30"/>
                    <a:pt x="526" y="18"/>
                    <a:pt x="269" y="1"/>
                  </a:cubicBezTo>
                  <a:cubicBezTo>
                    <a:pt x="201" y="-3"/>
                    <a:pt x="159" y="16"/>
                    <a:pt x="160" y="39"/>
                  </a:cubicBezTo>
                  <a:close/>
                </a:path>
              </a:pathLst>
            </a:custGeom>
            <a:solidFill>
              <a:srgbClr val="808080"/>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31" name="Arrow-Sketch- 9"/>
            <p:cNvSpPr/>
            <p:nvPr/>
          </p:nvSpPr>
          <p:spPr>
            <a:xfrm>
              <a:off x="5537520" y="4173840"/>
              <a:ext cx="150480" cy="506160"/>
            </a:xfrm>
            <a:custGeom>
              <a:avLst/>
              <a:gdLst/>
              <a:ahLst/>
              <a:rect l="0" t="0" r="r" b="b"/>
              <a:pathLst>
                <a:path w="418" h="1406">
                  <a:moveTo>
                    <a:pt x="102" y="1401"/>
                  </a:moveTo>
                  <a:cubicBezTo>
                    <a:pt x="180" y="1359"/>
                    <a:pt x="269" y="1331"/>
                    <a:pt x="359" y="1313"/>
                  </a:cubicBezTo>
                  <a:cubicBezTo>
                    <a:pt x="387" y="1307"/>
                    <a:pt x="408" y="1281"/>
                    <a:pt x="415" y="1260"/>
                  </a:cubicBezTo>
                  <a:cubicBezTo>
                    <a:pt x="421" y="1244"/>
                    <a:pt x="418" y="1220"/>
                    <a:pt x="390" y="1226"/>
                  </a:cubicBezTo>
                  <a:cubicBezTo>
                    <a:pt x="328" y="1239"/>
                    <a:pt x="264" y="1258"/>
                    <a:pt x="206" y="1280"/>
                  </a:cubicBezTo>
                  <a:cubicBezTo>
                    <a:pt x="210" y="1274"/>
                    <a:pt x="213" y="1271"/>
                    <a:pt x="215" y="1266"/>
                  </a:cubicBezTo>
                  <a:cubicBezTo>
                    <a:pt x="261" y="1192"/>
                    <a:pt x="287" y="1111"/>
                    <a:pt x="309" y="1031"/>
                  </a:cubicBezTo>
                  <a:cubicBezTo>
                    <a:pt x="343" y="911"/>
                    <a:pt x="366" y="793"/>
                    <a:pt x="379" y="670"/>
                  </a:cubicBezTo>
                  <a:cubicBezTo>
                    <a:pt x="393" y="547"/>
                    <a:pt x="394" y="419"/>
                    <a:pt x="371" y="295"/>
                  </a:cubicBezTo>
                  <a:cubicBezTo>
                    <a:pt x="353" y="196"/>
                    <a:pt x="316" y="90"/>
                    <a:pt x="230" y="11"/>
                  </a:cubicBezTo>
                  <a:cubicBezTo>
                    <a:pt x="230" y="9"/>
                    <a:pt x="229" y="8"/>
                    <a:pt x="227" y="7"/>
                  </a:cubicBezTo>
                  <a:cubicBezTo>
                    <a:pt x="195" y="-23"/>
                    <a:pt x="119" y="57"/>
                    <a:pt x="147" y="82"/>
                  </a:cubicBezTo>
                  <a:cubicBezTo>
                    <a:pt x="231" y="154"/>
                    <a:pt x="265" y="253"/>
                    <a:pt x="283" y="348"/>
                  </a:cubicBezTo>
                  <a:cubicBezTo>
                    <a:pt x="308" y="465"/>
                    <a:pt x="305" y="585"/>
                    <a:pt x="295" y="704"/>
                  </a:cubicBezTo>
                  <a:cubicBezTo>
                    <a:pt x="284" y="818"/>
                    <a:pt x="260" y="932"/>
                    <a:pt x="229" y="1044"/>
                  </a:cubicBezTo>
                  <a:cubicBezTo>
                    <a:pt x="217" y="1089"/>
                    <a:pt x="202" y="1133"/>
                    <a:pt x="185" y="1177"/>
                  </a:cubicBezTo>
                  <a:cubicBezTo>
                    <a:pt x="170" y="1216"/>
                    <a:pt x="165" y="1234"/>
                    <a:pt x="145" y="1264"/>
                  </a:cubicBezTo>
                  <a:cubicBezTo>
                    <a:pt x="143" y="1269"/>
                    <a:pt x="141" y="1276"/>
                    <a:pt x="138" y="1284"/>
                  </a:cubicBezTo>
                  <a:cubicBezTo>
                    <a:pt x="123" y="1235"/>
                    <a:pt x="104" y="1186"/>
                    <a:pt x="83" y="1137"/>
                  </a:cubicBezTo>
                  <a:cubicBezTo>
                    <a:pt x="75" y="1118"/>
                    <a:pt x="33" y="1144"/>
                    <a:pt x="26" y="1152"/>
                  </a:cubicBezTo>
                  <a:cubicBezTo>
                    <a:pt x="9" y="1168"/>
                    <a:pt x="-8" y="1192"/>
                    <a:pt x="3" y="1213"/>
                  </a:cubicBezTo>
                  <a:cubicBezTo>
                    <a:pt x="28" y="1270"/>
                    <a:pt x="49" y="1330"/>
                    <a:pt x="63" y="1391"/>
                  </a:cubicBezTo>
                  <a:cubicBezTo>
                    <a:pt x="68" y="1407"/>
                    <a:pt x="86" y="1409"/>
                    <a:pt x="102" y="1401"/>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32" name="Arrow-Sketch- 10"/>
            <p:cNvSpPr/>
            <p:nvPr/>
          </p:nvSpPr>
          <p:spPr>
            <a:xfrm>
              <a:off x="5550120" y="2242800"/>
              <a:ext cx="150480" cy="506160"/>
            </a:xfrm>
            <a:custGeom>
              <a:avLst/>
              <a:gdLst/>
              <a:ahLst/>
              <a:rect l="0" t="0" r="r" b="b"/>
              <a:pathLst>
                <a:path w="418" h="1406">
                  <a:moveTo>
                    <a:pt x="102" y="1401"/>
                  </a:moveTo>
                  <a:cubicBezTo>
                    <a:pt x="180" y="1359"/>
                    <a:pt x="269" y="1331"/>
                    <a:pt x="359" y="1313"/>
                  </a:cubicBezTo>
                  <a:cubicBezTo>
                    <a:pt x="387" y="1307"/>
                    <a:pt x="408" y="1281"/>
                    <a:pt x="415" y="1260"/>
                  </a:cubicBezTo>
                  <a:cubicBezTo>
                    <a:pt x="421" y="1244"/>
                    <a:pt x="418" y="1220"/>
                    <a:pt x="390" y="1226"/>
                  </a:cubicBezTo>
                  <a:cubicBezTo>
                    <a:pt x="328" y="1239"/>
                    <a:pt x="264" y="1258"/>
                    <a:pt x="206" y="1280"/>
                  </a:cubicBezTo>
                  <a:cubicBezTo>
                    <a:pt x="210" y="1274"/>
                    <a:pt x="213" y="1271"/>
                    <a:pt x="215" y="1266"/>
                  </a:cubicBezTo>
                  <a:cubicBezTo>
                    <a:pt x="261" y="1192"/>
                    <a:pt x="287" y="1111"/>
                    <a:pt x="309" y="1031"/>
                  </a:cubicBezTo>
                  <a:cubicBezTo>
                    <a:pt x="343" y="911"/>
                    <a:pt x="366" y="793"/>
                    <a:pt x="379" y="670"/>
                  </a:cubicBezTo>
                  <a:cubicBezTo>
                    <a:pt x="393" y="547"/>
                    <a:pt x="394" y="419"/>
                    <a:pt x="371" y="295"/>
                  </a:cubicBezTo>
                  <a:cubicBezTo>
                    <a:pt x="353" y="196"/>
                    <a:pt x="316" y="90"/>
                    <a:pt x="230" y="11"/>
                  </a:cubicBezTo>
                  <a:cubicBezTo>
                    <a:pt x="230" y="9"/>
                    <a:pt x="229" y="8"/>
                    <a:pt x="227" y="7"/>
                  </a:cubicBezTo>
                  <a:cubicBezTo>
                    <a:pt x="195" y="-23"/>
                    <a:pt x="119" y="57"/>
                    <a:pt x="147" y="82"/>
                  </a:cubicBezTo>
                  <a:cubicBezTo>
                    <a:pt x="231" y="154"/>
                    <a:pt x="265" y="253"/>
                    <a:pt x="283" y="348"/>
                  </a:cubicBezTo>
                  <a:cubicBezTo>
                    <a:pt x="308" y="465"/>
                    <a:pt x="305" y="585"/>
                    <a:pt x="295" y="704"/>
                  </a:cubicBezTo>
                  <a:cubicBezTo>
                    <a:pt x="284" y="818"/>
                    <a:pt x="260" y="932"/>
                    <a:pt x="229" y="1044"/>
                  </a:cubicBezTo>
                  <a:cubicBezTo>
                    <a:pt x="217" y="1089"/>
                    <a:pt x="202" y="1133"/>
                    <a:pt x="185" y="1177"/>
                  </a:cubicBezTo>
                  <a:cubicBezTo>
                    <a:pt x="170" y="1216"/>
                    <a:pt x="165" y="1234"/>
                    <a:pt x="145" y="1264"/>
                  </a:cubicBezTo>
                  <a:cubicBezTo>
                    <a:pt x="143" y="1269"/>
                    <a:pt x="141" y="1276"/>
                    <a:pt x="138" y="1284"/>
                  </a:cubicBezTo>
                  <a:cubicBezTo>
                    <a:pt x="123" y="1235"/>
                    <a:pt x="104" y="1186"/>
                    <a:pt x="83" y="1137"/>
                  </a:cubicBezTo>
                  <a:cubicBezTo>
                    <a:pt x="75" y="1118"/>
                    <a:pt x="33" y="1144"/>
                    <a:pt x="26" y="1152"/>
                  </a:cubicBezTo>
                  <a:cubicBezTo>
                    <a:pt x="9" y="1168"/>
                    <a:pt x="-8" y="1192"/>
                    <a:pt x="3" y="1213"/>
                  </a:cubicBezTo>
                  <a:cubicBezTo>
                    <a:pt x="28" y="1270"/>
                    <a:pt x="49" y="1330"/>
                    <a:pt x="63" y="1391"/>
                  </a:cubicBezTo>
                  <a:cubicBezTo>
                    <a:pt x="68" y="1407"/>
                    <a:pt x="86" y="1409"/>
                    <a:pt x="102" y="1401"/>
                  </a:cubicBezTo>
                  <a:close/>
                </a:path>
              </a:pathLst>
            </a:custGeom>
            <a:solidFill>
              <a:srgbClr val="cccccc"/>
            </a:solidFill>
            <a:ln w="6480">
              <a:solidFill>
                <a:srgbClr val="ffffff"/>
              </a:solidFill>
              <a:round/>
            </a:ln>
          </p:spPr>
          <p:txBody>
            <a:bodyPr lIns="94680" rIns="94680" tIns="48960" bIns="48960" anchor="t" anchorCtr="1">
              <a:noAutofit/>
            </a:bodyPr>
            <a:p>
              <a:endParaRPr b="0" lang="fr-FR" sz="1800" spc="-1" strike="noStrike">
                <a:solidFill>
                  <a:srgbClr val="000000"/>
                </a:solidFill>
                <a:latin typeface="Arial"/>
                <a:ea typeface="Microsoft YaHei"/>
              </a:endParaRPr>
            </a:p>
          </p:txBody>
        </p:sp>
        <p:sp>
          <p:nvSpPr>
            <p:cNvPr id="1033" name=""/>
            <p:cNvSpPr txBox="1"/>
            <p:nvPr/>
          </p:nvSpPr>
          <p:spPr>
            <a:xfrm>
              <a:off x="432000" y="3168000"/>
              <a:ext cx="1029600" cy="40140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Équipement </a:t>
              </a:r>
              <a:br>
                <a:rPr sz="1100"/>
              </a:br>
              <a:r>
                <a:rPr b="0" lang="fr-FR" sz="1100" spc="-1" strike="noStrike">
                  <a:solidFill>
                    <a:srgbClr val="ffffff"/>
                  </a:solidFill>
                  <a:latin typeface="Arial"/>
                </a:rPr>
                <a:t>de production</a:t>
              </a:r>
              <a:endParaRPr b="0" lang="fr-FR" sz="1100" spc="-1" strike="noStrike">
                <a:solidFill>
                  <a:srgbClr val="ffffff"/>
                </a:solidFill>
                <a:latin typeface="Arial"/>
              </a:endParaRPr>
            </a:p>
          </p:txBody>
        </p:sp>
        <p:sp>
          <p:nvSpPr>
            <p:cNvPr id="1034" name=""/>
            <p:cNvSpPr txBox="1"/>
            <p:nvPr/>
          </p:nvSpPr>
          <p:spPr>
            <a:xfrm>
              <a:off x="1836000" y="2808360"/>
              <a:ext cx="601200" cy="24588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Carton</a:t>
              </a:r>
              <a:endParaRPr b="0" lang="fr-FR" sz="1100" spc="-1" strike="noStrike">
                <a:solidFill>
                  <a:srgbClr val="ffffff"/>
                </a:solidFill>
                <a:latin typeface="Arial"/>
              </a:endParaRPr>
            </a:p>
          </p:txBody>
        </p:sp>
        <p:sp>
          <p:nvSpPr>
            <p:cNvPr id="1035" name=""/>
            <p:cNvSpPr txBox="1"/>
            <p:nvPr/>
          </p:nvSpPr>
          <p:spPr>
            <a:xfrm>
              <a:off x="1944000" y="3996720"/>
              <a:ext cx="990000" cy="40140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Maïs sucré +</a:t>
              </a:r>
              <a:br>
                <a:rPr sz="1100"/>
              </a:br>
              <a:r>
                <a:rPr b="0" lang="fr-FR" sz="1100" spc="-1" strike="noStrike">
                  <a:solidFill>
                    <a:srgbClr val="ffffff"/>
                  </a:solidFill>
                  <a:latin typeface="Arial"/>
                </a:rPr>
                <a:t>Orge malté</a:t>
              </a:r>
              <a:endParaRPr b="0" lang="fr-FR" sz="1100" spc="-1" strike="noStrike">
                <a:solidFill>
                  <a:srgbClr val="ffffff"/>
                </a:solidFill>
                <a:latin typeface="Arial"/>
              </a:endParaRPr>
            </a:p>
          </p:txBody>
        </p:sp>
        <p:sp>
          <p:nvSpPr>
            <p:cNvPr id="1036" name=""/>
            <p:cNvSpPr txBox="1"/>
            <p:nvPr/>
          </p:nvSpPr>
          <p:spPr>
            <a:xfrm>
              <a:off x="396000" y="4465080"/>
              <a:ext cx="966960" cy="40140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Équipement </a:t>
              </a:r>
              <a:br>
                <a:rPr sz="1100"/>
              </a:br>
              <a:r>
                <a:rPr b="0" lang="fr-FR" sz="1100" spc="-1" strike="noStrike">
                  <a:solidFill>
                    <a:srgbClr val="ffffff"/>
                  </a:solidFill>
                  <a:latin typeface="Arial"/>
                </a:rPr>
                <a:t>de culture</a:t>
              </a:r>
              <a:endParaRPr b="0" lang="fr-FR" sz="1100" spc="-1" strike="noStrike">
                <a:solidFill>
                  <a:srgbClr val="ffffff"/>
                </a:solidFill>
                <a:latin typeface="Arial"/>
              </a:endParaRPr>
            </a:p>
          </p:txBody>
        </p:sp>
        <p:sp>
          <p:nvSpPr>
            <p:cNvPr id="1037" name=""/>
            <p:cNvSpPr txBox="1"/>
            <p:nvPr/>
          </p:nvSpPr>
          <p:spPr>
            <a:xfrm>
              <a:off x="2160000" y="5041080"/>
              <a:ext cx="452160" cy="24588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Bois</a:t>
              </a:r>
              <a:endParaRPr b="0" lang="fr-FR" sz="1100" spc="-1" strike="noStrike">
                <a:solidFill>
                  <a:srgbClr val="ffffff"/>
                </a:solidFill>
                <a:latin typeface="Arial"/>
              </a:endParaRPr>
            </a:p>
          </p:txBody>
        </p:sp>
        <p:sp>
          <p:nvSpPr>
            <p:cNvPr id="1038" name=""/>
            <p:cNvSpPr txBox="1"/>
            <p:nvPr/>
          </p:nvSpPr>
          <p:spPr>
            <a:xfrm>
              <a:off x="3600000" y="3853080"/>
              <a:ext cx="776520" cy="24588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Transport</a:t>
              </a:r>
              <a:endParaRPr b="0" lang="fr-FR" sz="1100" spc="-1" strike="noStrike">
                <a:solidFill>
                  <a:srgbClr val="ffffff"/>
                </a:solidFill>
                <a:latin typeface="Arial"/>
              </a:endParaRPr>
            </a:p>
          </p:txBody>
        </p:sp>
        <p:sp>
          <p:nvSpPr>
            <p:cNvPr id="1039" name=""/>
            <p:cNvSpPr txBox="1"/>
            <p:nvPr/>
          </p:nvSpPr>
          <p:spPr>
            <a:xfrm rot="21000000">
              <a:off x="5255640" y="3421080"/>
              <a:ext cx="740160" cy="24588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Céréales</a:t>
              </a:r>
              <a:endParaRPr b="0" lang="fr-FR" sz="1100" spc="-1" strike="noStrike">
                <a:solidFill>
                  <a:srgbClr val="ffffff"/>
                </a:solidFill>
                <a:latin typeface="Arial"/>
              </a:endParaRPr>
            </a:p>
          </p:txBody>
        </p:sp>
        <p:sp>
          <p:nvSpPr>
            <p:cNvPr id="1040" name=""/>
            <p:cNvSpPr txBox="1"/>
            <p:nvPr/>
          </p:nvSpPr>
          <p:spPr>
            <a:xfrm>
              <a:off x="5004000" y="2377440"/>
              <a:ext cx="662400" cy="245880"/>
            </a:xfrm>
            <a:prstGeom prst="rect">
              <a:avLst/>
            </a:prstGeom>
            <a:noFill/>
            <a:ln w="0">
              <a:noFill/>
            </a:ln>
          </p:spPr>
          <p:txBody>
            <a:bodyPr lIns="90000" rIns="90000" tIns="45000" bIns="45000" anchor="t">
              <a:noAutofit/>
            </a:bodyPr>
            <a:p>
              <a:pPr algn="ctr"/>
              <a:r>
                <a:rPr b="0" lang="fr-FR" sz="1100" spc="-1" strike="noStrike">
                  <a:solidFill>
                    <a:srgbClr val="ffffff"/>
                  </a:solidFill>
                  <a:latin typeface="Arial"/>
                </a:rPr>
                <a:t>Énergie</a:t>
              </a:r>
              <a:endParaRPr b="0" lang="fr-FR" sz="1100" spc="-1" strike="noStrike">
                <a:solidFill>
                  <a:srgbClr val="ffffff"/>
                </a:solidFill>
                <a:latin typeface="Arial"/>
              </a:endParaRPr>
            </a:p>
          </p:txBody>
        </p:sp>
        <p:sp>
          <p:nvSpPr>
            <p:cNvPr id="1041" name=""/>
            <p:cNvSpPr txBox="1"/>
            <p:nvPr/>
          </p:nvSpPr>
          <p:spPr>
            <a:xfrm>
              <a:off x="5209560" y="5040000"/>
              <a:ext cx="694440" cy="245880"/>
            </a:xfrm>
            <a:prstGeom prst="rect">
              <a:avLst/>
            </a:prstGeom>
            <a:noFill/>
            <a:ln w="0">
              <a:noFill/>
            </a:ln>
          </p:spPr>
          <p:txBody>
            <a:bodyPr lIns="90000" rIns="90000" tIns="45000" bIns="45000" anchor="t">
              <a:noAutofit/>
            </a:bodyPr>
            <a:p>
              <a:pPr algn="ctr"/>
              <a:r>
                <a:rPr b="0" lang="fr-FR" sz="1100" spc="-1" strike="noStrike">
                  <a:solidFill>
                    <a:srgbClr val="000000"/>
                  </a:solidFill>
                  <a:latin typeface="Arial"/>
                </a:rPr>
                <a:t>Déchets</a:t>
              </a:r>
              <a:endParaRPr b="0" lang="fr-FR" sz="1100" spc="-1" strike="noStrike">
                <a:solidFill>
                  <a:srgbClr val="ffffff"/>
                </a:solidFill>
                <a:latin typeface="Arial"/>
              </a:endParaRPr>
            </a:p>
          </p:txBody>
        </p:sp>
      </p:grpSp>
      <p:grpSp>
        <p:nvGrpSpPr>
          <p:cNvPr id="1042" name=""/>
          <p:cNvGrpSpPr/>
          <p:nvPr/>
        </p:nvGrpSpPr>
        <p:grpSpPr>
          <a:xfrm>
            <a:off x="144000" y="1280880"/>
            <a:ext cx="10023480" cy="3615120"/>
            <a:chOff x="144000" y="1280880"/>
            <a:chExt cx="10023480" cy="3615120"/>
          </a:xfrm>
        </p:grpSpPr>
        <p:sp>
          <p:nvSpPr>
            <p:cNvPr id="1043" name=""/>
            <p:cNvSpPr/>
            <p:nvPr/>
          </p:nvSpPr>
          <p:spPr>
            <a:xfrm rot="18900000">
              <a:off x="367560" y="2296440"/>
              <a:ext cx="1080000" cy="1080000"/>
            </a:xfrm>
            <a:prstGeom prst="plus">
              <a:avLst>
                <a:gd name="adj" fmla="val 44385"/>
              </a:avLst>
            </a:prstGeom>
            <a:solidFill>
              <a:srgbClr val="f10d0c"/>
            </a:solidFill>
            <a:ln w="0">
              <a:noFill/>
            </a:ln>
          </p:spPr>
          <p:style>
            <a:lnRef idx="0"/>
            <a:fillRef idx="0"/>
            <a:effectRef idx="0"/>
            <a:fontRef idx="minor"/>
          </p:style>
          <p:txBody>
            <a:bodyPr wrap="none" lIns="90000" rIns="90000" tIns="45000" bIns="45000" anchor="ctr">
              <a:noAutofit/>
            </a:bodyPr>
            <a:p>
              <a:endParaRPr b="0" lang="fr-FR" sz="1800" spc="-1" strike="noStrike">
                <a:solidFill>
                  <a:srgbClr val="000000"/>
                </a:solidFill>
                <a:latin typeface="Arial"/>
              </a:endParaRPr>
            </a:p>
          </p:txBody>
        </p:sp>
        <p:sp>
          <p:nvSpPr>
            <p:cNvPr id="1044" name=""/>
            <p:cNvSpPr/>
            <p:nvPr/>
          </p:nvSpPr>
          <p:spPr>
            <a:xfrm rot="18900000">
              <a:off x="367560" y="3592440"/>
              <a:ext cx="1080000" cy="1080000"/>
            </a:xfrm>
            <a:prstGeom prst="plus">
              <a:avLst>
                <a:gd name="adj" fmla="val 44385"/>
              </a:avLst>
            </a:prstGeom>
            <a:solidFill>
              <a:srgbClr val="f10d0c"/>
            </a:solidFill>
            <a:ln w="0">
              <a:noFill/>
            </a:ln>
          </p:spPr>
          <p:style>
            <a:lnRef idx="0"/>
            <a:fillRef idx="0"/>
            <a:effectRef idx="0"/>
            <a:fontRef idx="minor"/>
          </p:style>
          <p:txBody>
            <a:bodyPr wrap="none" lIns="90000" rIns="90000" tIns="45000" bIns="45000" anchor="ctr">
              <a:noAutofit/>
            </a:bodyPr>
            <a:p>
              <a:endParaRPr b="0" lang="fr-FR" sz="1800" spc="-1" strike="noStrike">
                <a:solidFill>
                  <a:srgbClr val="000000"/>
                </a:solidFill>
                <a:latin typeface="Arial"/>
              </a:endParaRPr>
            </a:p>
          </p:txBody>
        </p:sp>
        <p:sp>
          <p:nvSpPr>
            <p:cNvPr id="1045" name=""/>
            <p:cNvSpPr/>
            <p:nvPr/>
          </p:nvSpPr>
          <p:spPr>
            <a:xfrm rot="18900000">
              <a:off x="8863560" y="1504440"/>
              <a:ext cx="1080000" cy="1080000"/>
            </a:xfrm>
            <a:prstGeom prst="plus">
              <a:avLst>
                <a:gd name="adj" fmla="val 44385"/>
              </a:avLst>
            </a:prstGeom>
            <a:solidFill>
              <a:srgbClr val="f10d0c"/>
            </a:solidFill>
            <a:ln w="0">
              <a:noFill/>
            </a:ln>
          </p:spPr>
          <p:style>
            <a:lnRef idx="0"/>
            <a:fillRef idx="0"/>
            <a:effectRef idx="0"/>
            <a:fontRef idx="minor"/>
          </p:style>
          <p:txBody>
            <a:bodyPr wrap="none" lIns="90000" rIns="90000" tIns="45000" bIns="45000" anchor="ctr">
              <a:noAutofit/>
            </a:bodyPr>
            <a:p>
              <a:endParaRPr b="0" lang="fr-FR" sz="1800" spc="-1" strike="noStrike">
                <a:solidFill>
                  <a:srgbClr val="000000"/>
                </a:solidFill>
                <a:latin typeface="Arial"/>
              </a:endParaRPr>
            </a:p>
          </p:txBody>
        </p:sp>
      </p:grpSp>
    </p:spTree>
  </p:cSld>
  <mc:AlternateContent>
    <mc:Choice Requires="p14">
      <p:transition spd="slow" p14:dur="2000"/>
    </mc:Choice>
    <mc:Fallback>
      <p:transition spd="slow"/>
    </mc:Fallback>
  </mc:AlternateContent>
  <p:timing>
    <p:tnLst>
      <p:par>
        <p:cTn id="373" dur="indefinite" restart="never" nodeType="tmRoot">
          <p:childTnLst>
            <p:seq>
              <p:cTn id="374" dur="indefinite" nodeType="mainSeq">
                <p:childTnLst>
                  <p:par>
                    <p:cTn id="375" fill="hold">
                      <p:stCondLst>
                        <p:cond delay="indefinite"/>
                      </p:stCondLst>
                      <p:childTnLst>
                        <p:par>
                          <p:cTn id="376" fill="hold">
                            <p:stCondLst>
                              <p:cond delay="0"/>
                            </p:stCondLst>
                            <p:childTnLst>
                              <p:par>
                                <p:cTn id="377" nodeType="clickEffect" fill="hold" presetClass="entr" presetID="1">
                                  <p:stCondLst>
                                    <p:cond delay="0"/>
                                  </p:stCondLst>
                                  <p:childTnLst>
                                    <p:set>
                                      <p:cBhvr>
                                        <p:cTn id="378" dur="1" fill="hold">
                                          <p:stCondLst>
                                            <p:cond delay="0"/>
                                          </p:stCondLst>
                                        </p:cTn>
                                        <p:tgtEl>
                                          <p:spTgt spid="1010"/>
                                        </p:tgtEl>
                                        <p:attrNameLst>
                                          <p:attrName>style.visibility</p:attrName>
                                        </p:attrNameLst>
                                      </p:cBhvr>
                                      <p:to>
                                        <p:strVal val="visible"/>
                                      </p:to>
                                    </p:set>
                                  </p:childTnLst>
                                </p:cTn>
                              </p:par>
                            </p:childTnLst>
                          </p:cTn>
                        </p:par>
                      </p:childTnLst>
                    </p:cTn>
                  </p:par>
                  <p:par>
                    <p:cTn id="379" fill="hold">
                      <p:stCondLst>
                        <p:cond delay="indefinite"/>
                      </p:stCondLst>
                      <p:childTnLst>
                        <p:par>
                          <p:cTn id="380" fill="hold">
                            <p:stCondLst>
                              <p:cond delay="0"/>
                            </p:stCondLst>
                            <p:childTnLst>
                              <p:par>
                                <p:cTn id="381" nodeType="clickEffect" fill="hold" presetClass="entr" presetID="1">
                                  <p:stCondLst>
                                    <p:cond delay="0"/>
                                  </p:stCondLst>
                                  <p:childTnLst>
                                    <p:set>
                                      <p:cBhvr>
                                        <p:cTn id="382" dur="1" fill="hold">
                                          <p:stCondLst>
                                            <p:cond delay="0"/>
                                          </p:stCondLst>
                                        </p:cTn>
                                        <p:tgtEl>
                                          <p:spTgt spid="989"/>
                                        </p:tgtEl>
                                        <p:attrNameLst>
                                          <p:attrName>style.visibility</p:attrName>
                                        </p:attrNameLst>
                                      </p:cBhvr>
                                      <p:to>
                                        <p:strVal val="visible"/>
                                      </p:to>
                                    </p:set>
                                  </p:childTnLst>
                                </p:cTn>
                              </p:par>
                            </p:childTnLst>
                          </p:cTn>
                        </p:par>
                      </p:childTnLst>
                    </p:cTn>
                  </p:par>
                  <p:par>
                    <p:cTn id="383" fill="hold">
                      <p:stCondLst>
                        <p:cond delay="indefinite"/>
                      </p:stCondLst>
                      <p:childTnLst>
                        <p:par>
                          <p:cTn id="384" fill="hold">
                            <p:stCondLst>
                              <p:cond delay="0"/>
                            </p:stCondLst>
                            <p:childTnLst>
                              <p:par>
                                <p:cTn id="385" nodeType="clickEffect" fill="hold" presetClass="entr" presetID="1">
                                  <p:stCondLst>
                                    <p:cond delay="0"/>
                                  </p:stCondLst>
                                  <p:childTnLst>
                                    <p:set>
                                      <p:cBhvr>
                                        <p:cTn id="386" dur="1" fill="hold">
                                          <p:stCondLst>
                                            <p:cond delay="0"/>
                                          </p:stCondLst>
                                        </p:cTn>
                                        <p:tgtEl>
                                          <p:spTgt spid="983"/>
                                        </p:tgtEl>
                                        <p:attrNameLst>
                                          <p:attrName>style.visibility</p:attrName>
                                        </p:attrNameLst>
                                      </p:cBhvr>
                                      <p:to>
                                        <p:strVal val="visible"/>
                                      </p:to>
                                    </p:set>
                                  </p:childTnLst>
                                </p:cTn>
                              </p:par>
                            </p:childTnLst>
                          </p:cTn>
                        </p:par>
                      </p:childTnLst>
                    </p:cTn>
                  </p:par>
                  <p:par>
                    <p:cTn id="387" fill="hold">
                      <p:stCondLst>
                        <p:cond delay="indefinite"/>
                      </p:stCondLst>
                      <p:childTnLst>
                        <p:par>
                          <p:cTn id="388" fill="hold">
                            <p:stCondLst>
                              <p:cond delay="0"/>
                            </p:stCondLst>
                            <p:childTnLst>
                              <p:par>
                                <p:cTn id="389" nodeType="clickEffect" fill="hold" presetClass="entr" presetID="1">
                                  <p:stCondLst>
                                    <p:cond delay="0"/>
                                  </p:stCondLst>
                                  <p:childTnLst>
                                    <p:set>
                                      <p:cBhvr>
                                        <p:cTn id="390" dur="1" fill="hold">
                                          <p:stCondLst>
                                            <p:cond delay="0"/>
                                          </p:stCondLst>
                                        </p:cTn>
                                        <p:tgtEl>
                                          <p:spTgt spid="986"/>
                                        </p:tgtEl>
                                        <p:attrNameLst>
                                          <p:attrName>style.visibility</p:attrName>
                                        </p:attrNameLst>
                                      </p:cBhvr>
                                      <p:to>
                                        <p:strVal val="visible"/>
                                      </p:to>
                                    </p:set>
                                  </p:childTnLst>
                                </p:cTn>
                              </p:par>
                            </p:childTnLst>
                          </p:cTn>
                        </p:par>
                      </p:childTnLst>
                    </p:cTn>
                  </p:par>
                  <p:par>
                    <p:cTn id="391" fill="hold">
                      <p:stCondLst>
                        <p:cond delay="indefinite"/>
                      </p:stCondLst>
                      <p:childTnLst>
                        <p:par>
                          <p:cTn id="392" fill="hold">
                            <p:stCondLst>
                              <p:cond delay="0"/>
                            </p:stCondLst>
                            <p:childTnLst>
                              <p:par>
                                <p:cTn id="393" nodeType="clickEffect" fill="hold" presetClass="entr" presetID="1">
                                  <p:stCondLst>
                                    <p:cond delay="0"/>
                                  </p:stCondLst>
                                  <p:childTnLst>
                                    <p:set>
                                      <p:cBhvr>
                                        <p:cTn id="394" dur="1" fill="hold">
                                          <p:stCondLst>
                                            <p:cond delay="0"/>
                                          </p:stCondLst>
                                        </p:cTn>
                                        <p:tgtEl>
                                          <p:spTgt spid="10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6" name="PlaceHolder 1"/>
          <p:cNvSpPr>
            <a:spLocks noGrp="1"/>
          </p:cNvSpPr>
          <p:nvPr>
            <p:ph type="title"/>
          </p:nvPr>
        </p:nvSpPr>
        <p:spPr>
          <a:xfrm>
            <a:off x="683280" y="315000"/>
            <a:ext cx="8316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Frontières – Exemple dans le bâtiment</a:t>
            </a:r>
            <a:endParaRPr b="0" lang="en-US" sz="2800" spc="-1" strike="noStrike">
              <a:solidFill>
                <a:srgbClr val="000000"/>
              </a:solidFill>
              <a:latin typeface="Calibri"/>
            </a:endParaRPr>
          </a:p>
        </p:txBody>
      </p:sp>
      <p:sp>
        <p:nvSpPr>
          <p:cNvPr id="1047" name="Rectangle à coins arrondis 34"/>
          <p:cNvSpPr/>
          <p:nvPr/>
        </p:nvSpPr>
        <p:spPr>
          <a:xfrm>
            <a:off x="3831120" y="167076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 Définition des objectifs et champ de l’étude</a:t>
            </a:r>
            <a:endParaRPr b="0" lang="fr-FR" sz="1400" spc="-1" strike="noStrike">
              <a:solidFill>
                <a:srgbClr val="000000"/>
              </a:solidFill>
              <a:latin typeface="Arial"/>
            </a:endParaRPr>
          </a:p>
        </p:txBody>
      </p:sp>
      <p:sp>
        <p:nvSpPr>
          <p:cNvPr id="1048" name="Rectangle à coins arrondis 35"/>
          <p:cNvSpPr/>
          <p:nvPr/>
        </p:nvSpPr>
        <p:spPr>
          <a:xfrm>
            <a:off x="3831120" y="300276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 Inventaire de Cycle de Vie</a:t>
            </a:r>
            <a:endParaRPr b="0" lang="fr-FR" sz="1400" spc="-1" strike="noStrike">
              <a:solidFill>
                <a:srgbClr val="000000"/>
              </a:solidFill>
              <a:latin typeface="Arial"/>
            </a:endParaRPr>
          </a:p>
        </p:txBody>
      </p:sp>
      <p:sp>
        <p:nvSpPr>
          <p:cNvPr id="1049" name="Rectangle à coins arrondis 36"/>
          <p:cNvSpPr/>
          <p:nvPr/>
        </p:nvSpPr>
        <p:spPr>
          <a:xfrm>
            <a:off x="3831120" y="433512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III. Évaluation </a:t>
            </a:r>
            <a:br>
              <a:rPr sz="1400"/>
            </a:br>
            <a:r>
              <a:rPr b="1" lang="fr-FR" sz="1400" spc="-1" strike="noStrike">
                <a:solidFill>
                  <a:srgbClr val="ffffff"/>
                </a:solidFill>
                <a:latin typeface="Verdana"/>
                <a:ea typeface="Verdana"/>
              </a:rPr>
              <a:t>des impacts</a:t>
            </a:r>
            <a:endParaRPr b="0" lang="fr-FR" sz="1400" spc="-1" strike="noStrike">
              <a:solidFill>
                <a:srgbClr val="000000"/>
              </a:solidFill>
              <a:latin typeface="Arial"/>
            </a:endParaRPr>
          </a:p>
        </p:txBody>
      </p:sp>
      <p:sp>
        <p:nvSpPr>
          <p:cNvPr id="1050" name="Rectangle à coins arrondis 37"/>
          <p:cNvSpPr/>
          <p:nvPr/>
        </p:nvSpPr>
        <p:spPr>
          <a:xfrm>
            <a:off x="6459480" y="1670760"/>
            <a:ext cx="2159640" cy="356400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IV. Interprétation</a:t>
            </a:r>
            <a:endParaRPr b="0" lang="fr-FR" sz="1400" spc="-1" strike="noStrike">
              <a:solidFill>
                <a:srgbClr val="000000"/>
              </a:solidFill>
              <a:latin typeface="Arial"/>
            </a:endParaRPr>
          </a:p>
        </p:txBody>
      </p:sp>
      <p:sp>
        <p:nvSpPr>
          <p:cNvPr id="1051" name="Connecteur droit avec flèche 1"/>
          <p:cNvSpPr/>
          <p:nvPr/>
        </p:nvSpPr>
        <p:spPr>
          <a:xfrm>
            <a:off x="4911120" y="2570760"/>
            <a:ext cx="360" cy="431640"/>
          </a:xfrm>
          <a:prstGeom prst="straightConnector1">
            <a:avLst/>
          </a:prstGeom>
          <a:solidFill>
            <a:srgbClr val="5b9bd5"/>
          </a:solidFill>
          <a:ln w="50760">
            <a:solidFill>
              <a:srgbClr val="80276c"/>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052" name="Connecteur droit avec flèche 2"/>
          <p:cNvSpPr/>
          <p:nvPr/>
        </p:nvSpPr>
        <p:spPr>
          <a:xfrm>
            <a:off x="4911120" y="3902760"/>
            <a:ext cx="360" cy="431640"/>
          </a:xfrm>
          <a:prstGeom prst="straightConnector1">
            <a:avLst/>
          </a:prstGeom>
          <a:solidFill>
            <a:srgbClr val="5b9bd5"/>
          </a:solidFill>
          <a:ln w="50760">
            <a:solidFill>
              <a:srgbClr val="80276c"/>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053" name="Connecteur droit avec flèche 3"/>
          <p:cNvSpPr/>
          <p:nvPr/>
        </p:nvSpPr>
        <p:spPr>
          <a:xfrm>
            <a:off x="5991480" y="2100600"/>
            <a:ext cx="467640" cy="360"/>
          </a:xfrm>
          <a:prstGeom prst="straightConnector1">
            <a:avLst/>
          </a:prstGeom>
          <a:solidFill>
            <a:srgbClr val="5b9bd5"/>
          </a:solidFill>
          <a:ln w="50760">
            <a:solidFill>
              <a:srgbClr val="80276c"/>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054" name="Connecteur droit avec flèche 29"/>
          <p:cNvSpPr/>
          <p:nvPr/>
        </p:nvSpPr>
        <p:spPr>
          <a:xfrm>
            <a:off x="5991480" y="4764960"/>
            <a:ext cx="467640" cy="360"/>
          </a:xfrm>
          <a:prstGeom prst="straightConnector1">
            <a:avLst/>
          </a:prstGeom>
          <a:solidFill>
            <a:srgbClr val="5b9bd5"/>
          </a:solidFill>
          <a:ln w="50760">
            <a:solidFill>
              <a:srgbClr val="80276c"/>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055" name="Connecteur droit avec flèche 31"/>
          <p:cNvSpPr/>
          <p:nvPr/>
        </p:nvSpPr>
        <p:spPr>
          <a:xfrm>
            <a:off x="5991480" y="3432960"/>
            <a:ext cx="468720" cy="360"/>
          </a:xfrm>
          <a:prstGeom prst="straightConnector1">
            <a:avLst/>
          </a:prstGeom>
          <a:solidFill>
            <a:srgbClr val="5b9bd5"/>
          </a:solidFill>
          <a:ln w="50760">
            <a:solidFill>
              <a:srgbClr val="80276c"/>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056" name="Rectangle 39"/>
          <p:cNvSpPr/>
          <p:nvPr/>
        </p:nvSpPr>
        <p:spPr>
          <a:xfrm rot="19521600">
            <a:off x="3577680" y="3297960"/>
            <a:ext cx="5237640" cy="365040"/>
          </a:xfrm>
          <a:prstGeom prst="rect">
            <a:avLst/>
          </a:prstGeom>
          <a:solidFill>
            <a:srgbClr val="80276c"/>
          </a:solidFill>
          <a:ln w="0">
            <a:noFill/>
          </a:ln>
        </p:spPr>
        <p:style>
          <a:lnRef idx="0"/>
          <a:fillRef idx="0"/>
          <a:effectRef idx="0"/>
          <a:fontRef idx="minor"/>
        </p:style>
        <p:txBody>
          <a:bodyPr lIns="90000" rIns="90000" tIns="45000" bIns="45000" anchor="ctr">
            <a:spAutoFit/>
          </a:bodyPr>
          <a:p>
            <a:pPr algn="ctr">
              <a:lnSpc>
                <a:spcPct val="100000"/>
              </a:lnSpc>
            </a:pPr>
            <a:r>
              <a:rPr b="0" lang="fr-FR" sz="1800" spc="-1" strike="noStrike">
                <a:solidFill>
                  <a:srgbClr val="ffffff"/>
                </a:solidFill>
                <a:latin typeface="CIDFont+F1"/>
              </a:rPr>
              <a:t>ACV réalisée selon la norme </a:t>
            </a:r>
            <a:r>
              <a:rPr b="0" lang="fr-FR" sz="1800" spc="-1" strike="noStrike">
                <a:solidFill>
                  <a:srgbClr val="ffffff"/>
                </a:solidFill>
                <a:latin typeface="CIDFont+F5"/>
              </a:rPr>
              <a:t>NF EN 15978</a:t>
            </a:r>
            <a:endParaRPr b="0" lang="fr-FR" sz="1800" spc="-1" strike="noStrike">
              <a:solidFill>
                <a:srgbClr val="000000"/>
              </a:solidFill>
              <a:latin typeface="Arial"/>
            </a:endParaRPr>
          </a:p>
        </p:txBody>
      </p:sp>
      <p:pic>
        <p:nvPicPr>
          <p:cNvPr id="1057" name="Image 97" descr=""/>
          <p:cNvPicPr/>
          <p:nvPr/>
        </p:nvPicPr>
        <p:blipFill>
          <a:blip r:embed="rId1"/>
          <a:srcRect l="0" t="8112" r="1215" b="3405"/>
          <a:stretch/>
        </p:blipFill>
        <p:spPr>
          <a:xfrm>
            <a:off x="122760" y="1246320"/>
            <a:ext cx="9234720" cy="4652280"/>
          </a:xfrm>
          <a:prstGeom prst="rect">
            <a:avLst/>
          </a:prstGeom>
          <a:ln w="0">
            <a:noFill/>
          </a:ln>
        </p:spPr>
      </p:pic>
      <p:sp>
        <p:nvSpPr>
          <p:cNvPr id="1058" name="Rectangle 72"/>
          <p:cNvSpPr/>
          <p:nvPr/>
        </p:nvSpPr>
        <p:spPr>
          <a:xfrm>
            <a:off x="1839960" y="5937840"/>
            <a:ext cx="8069760" cy="487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300" spc="-1" strike="noStrike">
                <a:solidFill>
                  <a:srgbClr val="dddddd"/>
                </a:solidFill>
                <a:latin typeface="Calibri"/>
              </a:rPr>
              <a:t>Illustration des modules d’informations pour les différentes phases de l’évaluation du bâtiment </a:t>
            </a:r>
            <a:endParaRPr b="0" lang="fr-FR" sz="1300" spc="-1" strike="noStrike">
              <a:solidFill>
                <a:srgbClr val="dddddd"/>
              </a:solidFill>
              <a:latin typeface="Arial"/>
            </a:endParaRPr>
          </a:p>
          <a:p>
            <a:pPr>
              <a:lnSpc>
                <a:spcPct val="100000"/>
              </a:lnSpc>
            </a:pPr>
            <a:r>
              <a:rPr b="0" lang="fr-FR" sz="1300" spc="-1" strike="noStrike">
                <a:solidFill>
                  <a:srgbClr val="dddddd"/>
                </a:solidFill>
                <a:latin typeface="Calibri"/>
              </a:rPr>
              <a:t>[Norme NF EN 15978, fig 6 p. 20] [Norme NF EN 15804 : pour les produits du bâtiment]</a:t>
            </a:r>
            <a:endParaRPr b="0" lang="fr-FR" sz="1300" spc="-1" strike="noStrike">
              <a:solidFill>
                <a:srgbClr val="dddddd"/>
              </a:solidFill>
              <a:latin typeface="Arial"/>
            </a:endParaRPr>
          </a:p>
        </p:txBody>
      </p:sp>
      <p:pic>
        <p:nvPicPr>
          <p:cNvPr id="1059" name="Image 98" descr=""/>
          <p:cNvPicPr/>
          <p:nvPr/>
        </p:nvPicPr>
        <p:blipFill>
          <a:blip r:embed="rId2"/>
          <a:stretch/>
        </p:blipFill>
        <p:spPr>
          <a:xfrm>
            <a:off x="10409040" y="1261440"/>
            <a:ext cx="1782720" cy="1423080"/>
          </a:xfrm>
          <a:prstGeom prst="rect">
            <a:avLst/>
          </a:prstGeom>
          <a:ln w="0">
            <a:noFill/>
          </a:ln>
        </p:spPr>
      </p:pic>
      <p:pic>
        <p:nvPicPr>
          <p:cNvPr id="1060" name="Image 99" descr=""/>
          <p:cNvPicPr/>
          <p:nvPr/>
        </p:nvPicPr>
        <p:blipFill>
          <a:blip r:embed="rId3"/>
          <a:stretch/>
        </p:blipFill>
        <p:spPr>
          <a:xfrm>
            <a:off x="9548280" y="3743280"/>
            <a:ext cx="2555280" cy="2043360"/>
          </a:xfrm>
          <a:prstGeom prst="rect">
            <a:avLst/>
          </a:prstGeom>
          <a:ln w="0">
            <a:noFill/>
          </a:ln>
        </p:spPr>
      </p:pic>
      <p:pic>
        <p:nvPicPr>
          <p:cNvPr id="1061" name="Image 100" descr=""/>
          <p:cNvPicPr/>
          <p:nvPr/>
        </p:nvPicPr>
        <p:blipFill>
          <a:blip r:embed="rId4"/>
          <a:stretch/>
        </p:blipFill>
        <p:spPr>
          <a:xfrm>
            <a:off x="10647720" y="69840"/>
            <a:ext cx="1449000" cy="1079640"/>
          </a:xfrm>
          <a:prstGeom prst="rect">
            <a:avLst/>
          </a:prstGeom>
          <a:ln w="0">
            <a:noFill/>
          </a:ln>
        </p:spPr>
      </p:pic>
    </p:spTree>
  </p:cSld>
  <mc:AlternateContent>
    <mc:Choice Requires="p14">
      <p:transition spd="slow" p14:dur="2000"/>
    </mc:Choice>
    <mc:Fallback>
      <p:transition spd="slow"/>
    </mc:Fallback>
  </mc:AlternateContent>
  <p:timing>
    <p:tnLst>
      <p:par>
        <p:cTn id="395" dur="indefinite" restart="never" nodeType="tmRoot">
          <p:childTnLst>
            <p:seq>
              <p:cTn id="396" dur="indefinite" nodeType="mainSeq">
                <p:childTnLst>
                  <p:par>
                    <p:cTn id="397" fill="hold">
                      <p:stCondLst>
                        <p:cond delay="indefinite"/>
                      </p:stCondLst>
                      <p:childTnLst>
                        <p:par>
                          <p:cTn id="398" fill="hold">
                            <p:stCondLst>
                              <p:cond delay="0"/>
                            </p:stCondLst>
                            <p:childTnLst>
                              <p:par>
                                <p:cTn id="399" nodeType="clickEffect" fill="hold" presetClass="entr" presetID="1">
                                  <p:stCondLst>
                                    <p:cond delay="0"/>
                                  </p:stCondLst>
                                  <p:childTnLst>
                                    <p:set>
                                      <p:cBhvr>
                                        <p:cTn id="400" dur="1" fill="hold">
                                          <p:stCondLst>
                                            <p:cond delay="0"/>
                                          </p:stCondLst>
                                        </p:cTn>
                                        <p:tgtEl>
                                          <p:spTgt spid="1057"/>
                                        </p:tgtEl>
                                        <p:attrNameLst>
                                          <p:attrName>style.visibility</p:attrName>
                                        </p:attrNameLst>
                                      </p:cBhvr>
                                      <p:to>
                                        <p:strVal val="visible"/>
                                      </p:to>
                                    </p:set>
                                  </p:childTnLst>
                                </p:cTn>
                              </p:par>
                              <p:par>
                                <p:cTn id="401" nodeType="withEffect" fill="hold" presetClass="entr" presetID="1">
                                  <p:stCondLst>
                                    <p:cond delay="0"/>
                                  </p:stCondLst>
                                  <p:childTnLst>
                                    <p:set>
                                      <p:cBhvr>
                                        <p:cTn id="402" dur="1" fill="hold">
                                          <p:stCondLst>
                                            <p:cond delay="0"/>
                                          </p:stCondLst>
                                        </p:cTn>
                                        <p:tgtEl>
                                          <p:spTgt spid="105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2" name="PlaceHolder 1"/>
          <p:cNvSpPr>
            <a:spLocks noGrp="1"/>
          </p:cNvSpPr>
          <p:nvPr>
            <p:ph type="title"/>
          </p:nvPr>
        </p:nvSpPr>
        <p:spPr>
          <a:xfrm>
            <a:off x="683280" y="315000"/>
            <a:ext cx="8676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Frontières – Exemple de représentation</a:t>
            </a:r>
            <a:endParaRPr b="0" lang="en-US" sz="2800" spc="-1" strike="noStrike">
              <a:solidFill>
                <a:srgbClr val="000000"/>
              </a:solidFill>
              <a:latin typeface="Calibri"/>
            </a:endParaRPr>
          </a:p>
        </p:txBody>
      </p:sp>
      <p:sp>
        <p:nvSpPr>
          <p:cNvPr id="1063" name="PlaceHolder 2"/>
          <p:cNvSpPr>
            <a:spLocks noGrp="1"/>
          </p:cNvSpPr>
          <p:nvPr>
            <p:ph/>
          </p:nvPr>
        </p:nvSpPr>
        <p:spPr>
          <a:xfrm>
            <a:off x="9726840" y="4208400"/>
            <a:ext cx="2129400" cy="1584360"/>
          </a:xfrm>
          <a:prstGeom prst="rect">
            <a:avLst/>
          </a:prstGeom>
          <a:noFill/>
          <a:ln w="0">
            <a:noFill/>
          </a:ln>
        </p:spPr>
        <p:txBody>
          <a:bodyPr lIns="91440" rIns="91440" tIns="45720" bIns="45720" anchor="t">
            <a:normAutofit fontScale="93099"/>
          </a:bodyPr>
          <a:p>
            <a:pPr indent="0">
              <a:lnSpc>
                <a:spcPct val="90000"/>
              </a:lnSpc>
              <a:spcBef>
                <a:spcPts val="1001"/>
              </a:spcBef>
              <a:buNone/>
              <a:tabLst>
                <a:tab algn="l" pos="0"/>
              </a:tabLst>
            </a:pPr>
            <a:r>
              <a:rPr b="0" lang="fr-FR" sz="2200" spc="-1" strike="noStrike">
                <a:solidFill>
                  <a:srgbClr val="d77fc4"/>
                </a:solidFill>
                <a:latin typeface="DejaVu Sans"/>
              </a:rPr>
              <a:t>À ajouter : </a:t>
            </a:r>
            <a:endParaRPr b="0" lang="en-US" sz="2200" spc="-1" strike="noStrike">
              <a:solidFill>
                <a:srgbClr val="000000"/>
              </a:solidFill>
              <a:latin typeface="Calibri"/>
            </a:endParaRPr>
          </a:p>
          <a:p>
            <a:pPr indent="0">
              <a:lnSpc>
                <a:spcPct val="90000"/>
              </a:lnSpc>
              <a:spcBef>
                <a:spcPts val="1001"/>
              </a:spcBef>
              <a:buNone/>
              <a:tabLst>
                <a:tab algn="l" pos="0"/>
              </a:tabLst>
            </a:pPr>
            <a:r>
              <a:rPr b="0" lang="fr-FR" sz="2200" spc="-1" strike="noStrike">
                <a:solidFill>
                  <a:srgbClr val="d77fc4"/>
                </a:solidFill>
                <a:latin typeface="DejaVu Sans"/>
              </a:rPr>
              <a:t>+ Matières</a:t>
            </a:r>
            <a:endParaRPr b="0" lang="en-US" sz="2200" spc="-1" strike="noStrike">
              <a:solidFill>
                <a:srgbClr val="000000"/>
              </a:solidFill>
              <a:latin typeface="Calibri"/>
            </a:endParaRPr>
          </a:p>
          <a:p>
            <a:pPr indent="0">
              <a:lnSpc>
                <a:spcPct val="90000"/>
              </a:lnSpc>
              <a:spcBef>
                <a:spcPts val="1001"/>
              </a:spcBef>
              <a:buNone/>
              <a:tabLst>
                <a:tab algn="l" pos="0"/>
              </a:tabLst>
            </a:pPr>
            <a:r>
              <a:rPr b="0" lang="fr-FR" sz="2200" spc="-1" strike="noStrike">
                <a:solidFill>
                  <a:srgbClr val="d77fc4"/>
                </a:solidFill>
                <a:latin typeface="DejaVu Sans"/>
              </a:rPr>
              <a:t>+ Procédés</a:t>
            </a:r>
            <a:endParaRPr b="0" lang="en-US" sz="2200" spc="-1" strike="noStrike">
              <a:solidFill>
                <a:srgbClr val="000000"/>
              </a:solidFill>
              <a:latin typeface="Calibri"/>
            </a:endParaRPr>
          </a:p>
          <a:p>
            <a:pPr indent="0">
              <a:lnSpc>
                <a:spcPct val="90000"/>
              </a:lnSpc>
              <a:spcBef>
                <a:spcPts val="1001"/>
              </a:spcBef>
              <a:buNone/>
              <a:tabLst>
                <a:tab algn="l" pos="0"/>
              </a:tabLst>
            </a:pPr>
            <a:r>
              <a:rPr b="0" lang="fr-FR" sz="2200" spc="-1" strike="noStrike">
                <a:solidFill>
                  <a:srgbClr val="d77fc4"/>
                </a:solidFill>
                <a:latin typeface="DejaVu Sans"/>
              </a:rPr>
              <a:t>+ Quantités</a:t>
            </a:r>
            <a:endParaRPr b="0" lang="en-US" sz="2200" spc="-1" strike="noStrike">
              <a:solidFill>
                <a:srgbClr val="000000"/>
              </a:solidFill>
              <a:latin typeface="Calibri"/>
            </a:endParaRPr>
          </a:p>
        </p:txBody>
      </p:sp>
      <p:pic>
        <p:nvPicPr>
          <p:cNvPr id="1064" name="Image 83" descr=""/>
          <p:cNvPicPr/>
          <p:nvPr/>
        </p:nvPicPr>
        <p:blipFill>
          <a:blip r:embed="rId1"/>
          <a:stretch/>
        </p:blipFill>
        <p:spPr>
          <a:xfrm>
            <a:off x="10647720" y="69840"/>
            <a:ext cx="1449000" cy="1079640"/>
          </a:xfrm>
          <a:prstGeom prst="rect">
            <a:avLst/>
          </a:prstGeom>
          <a:ln w="0">
            <a:noFill/>
          </a:ln>
        </p:spPr>
      </p:pic>
      <p:pic>
        <p:nvPicPr>
          <p:cNvPr id="1065" name="Image 92" descr=""/>
          <p:cNvPicPr/>
          <p:nvPr/>
        </p:nvPicPr>
        <p:blipFill>
          <a:blip r:embed="rId2"/>
          <a:stretch/>
        </p:blipFill>
        <p:spPr>
          <a:xfrm>
            <a:off x="10409040" y="1261440"/>
            <a:ext cx="1782720" cy="1423080"/>
          </a:xfrm>
          <a:prstGeom prst="rect">
            <a:avLst/>
          </a:prstGeom>
          <a:ln w="0">
            <a:noFill/>
          </a:ln>
        </p:spPr>
      </p:pic>
      <p:pic>
        <p:nvPicPr>
          <p:cNvPr id="1066" name="Image 93" descr=""/>
          <p:cNvPicPr/>
          <p:nvPr/>
        </p:nvPicPr>
        <p:blipFill>
          <a:blip r:embed="rId3"/>
          <a:stretch/>
        </p:blipFill>
        <p:spPr>
          <a:xfrm>
            <a:off x="1809720" y="761400"/>
            <a:ext cx="6871680" cy="6084720"/>
          </a:xfrm>
          <a:prstGeom prst="rect">
            <a:avLst/>
          </a:prstGeom>
          <a:ln w="0">
            <a:noFill/>
          </a:ln>
        </p:spPr>
      </p:pic>
      <p:sp>
        <p:nvSpPr>
          <p:cNvPr id="1067" name="ZoneTexte 38"/>
          <p:cNvSpPr/>
          <p:nvPr/>
        </p:nvSpPr>
        <p:spPr>
          <a:xfrm>
            <a:off x="6680880" y="751320"/>
            <a:ext cx="1698840" cy="2887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300" spc="-1" strike="noStrike">
                <a:solidFill>
                  <a:srgbClr val="808080"/>
                </a:solidFill>
                <a:latin typeface="Arial"/>
              </a:rPr>
              <a:t>[</a:t>
            </a:r>
            <a:r>
              <a:rPr b="0" lang="fr-FR" sz="1300" spc="-1" strike="noStrike" u="sng">
                <a:solidFill>
                  <a:srgbClr val="808080"/>
                </a:solidFill>
                <a:uFillTx/>
                <a:latin typeface="Arial"/>
              </a:rPr>
              <a:t>Bengoa et al., 2010</a:t>
            </a:r>
            <a:r>
              <a:rPr b="0" lang="fr-FR" sz="1300" spc="-1" strike="noStrike">
                <a:solidFill>
                  <a:srgbClr val="808080"/>
                </a:solidFill>
                <a:latin typeface="Arial"/>
              </a:rPr>
              <a:t>]</a:t>
            </a:r>
            <a:endParaRPr b="0" lang="fr-FR" sz="1300" spc="-1" strike="noStrike">
              <a:solidFill>
                <a:srgbClr val="ffffff"/>
              </a:solidFill>
              <a:latin typeface="Arial"/>
            </a:endParaRPr>
          </a:p>
        </p:txBody>
      </p:sp>
      <p:sp>
        <p:nvSpPr>
          <p:cNvPr id="1068" name="Rectangle 32"/>
          <p:cNvSpPr/>
          <p:nvPr/>
        </p:nvSpPr>
        <p:spPr>
          <a:xfrm>
            <a:off x="8944560" y="2889360"/>
            <a:ext cx="2989800" cy="14310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2200" spc="-1" strike="noStrike">
                <a:solidFill>
                  <a:srgbClr val="ffffff"/>
                </a:solidFill>
                <a:latin typeface="DejaVu Sans"/>
              </a:rPr>
              <a:t>Analyse du cycle de vie comparative de contenants pour le vin</a:t>
            </a:r>
            <a:endParaRPr b="0" lang="fr-FR" sz="2200" spc="-1" strike="noStrike">
              <a:solidFill>
                <a:srgbClr val="ffffff"/>
              </a:solidFill>
              <a:latin typeface="DejaVu Sans"/>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9"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Exemples de frontières </a:t>
            </a:r>
            <a:endParaRPr b="0" lang="en-US" sz="2800" spc="-1" strike="noStrike">
              <a:solidFill>
                <a:srgbClr val="000000"/>
              </a:solidFill>
              <a:latin typeface="Calibri"/>
            </a:endParaRPr>
          </a:p>
        </p:txBody>
      </p:sp>
      <p:pic>
        <p:nvPicPr>
          <p:cNvPr id="1070" name="Image 15" descr=""/>
          <p:cNvPicPr/>
          <p:nvPr/>
        </p:nvPicPr>
        <p:blipFill>
          <a:blip r:embed="rId1"/>
          <a:stretch/>
        </p:blipFill>
        <p:spPr>
          <a:xfrm>
            <a:off x="10647720" y="69840"/>
            <a:ext cx="1449000" cy="1079640"/>
          </a:xfrm>
          <a:prstGeom prst="rect">
            <a:avLst/>
          </a:prstGeom>
          <a:ln w="0">
            <a:noFill/>
          </a:ln>
        </p:spPr>
      </p:pic>
      <p:pic>
        <p:nvPicPr>
          <p:cNvPr id="1071" name="Image 21" descr=""/>
          <p:cNvPicPr/>
          <p:nvPr/>
        </p:nvPicPr>
        <p:blipFill>
          <a:blip r:embed="rId2"/>
          <a:stretch/>
        </p:blipFill>
        <p:spPr>
          <a:xfrm>
            <a:off x="10409040" y="4223520"/>
            <a:ext cx="1447200" cy="1198440"/>
          </a:xfrm>
          <a:prstGeom prst="rect">
            <a:avLst/>
          </a:prstGeom>
          <a:ln w="0">
            <a:noFill/>
          </a:ln>
        </p:spPr>
      </p:pic>
      <p:pic>
        <p:nvPicPr>
          <p:cNvPr id="1072" name="Image 23" descr=""/>
          <p:cNvPicPr/>
          <p:nvPr/>
        </p:nvPicPr>
        <p:blipFill>
          <a:blip r:embed="rId3"/>
          <a:stretch/>
        </p:blipFill>
        <p:spPr>
          <a:xfrm>
            <a:off x="10409400" y="1261440"/>
            <a:ext cx="1782360" cy="1433520"/>
          </a:xfrm>
          <a:prstGeom prst="rect">
            <a:avLst/>
          </a:prstGeom>
          <a:ln w="0">
            <a:noFill/>
          </a:ln>
        </p:spPr>
      </p:pic>
      <p:graphicFrame>
        <p:nvGraphicFramePr>
          <p:cNvPr id="1073" name="Espace réservé du texte 8"/>
          <p:cNvGraphicFramePr/>
          <p:nvPr/>
        </p:nvGraphicFramePr>
        <p:xfrm>
          <a:off x="687960" y="1352880"/>
          <a:ext cx="11224800" cy="4716720"/>
        </p:xfrm>
        <a:graphic>
          <a:graphicData uri="http://schemas.openxmlformats.org/drawingml/2006/table">
            <a:tbl>
              <a:tblPr/>
              <a:tblGrid>
                <a:gridCol w="5408280"/>
                <a:gridCol w="5816880"/>
              </a:tblGrid>
              <a:tr h="4717080">
                <a:tc>
                  <a:txBody>
                    <a:bodyPr anchor="t">
                      <a:noAutofit/>
                    </a:bodyPr>
                    <a:p>
                      <a:pPr>
                        <a:lnSpc>
                          <a:spcPct val="100000"/>
                        </a:lnSpc>
                        <a:spcBef>
                          <a:spcPts val="1001"/>
                        </a:spcBef>
                        <a:tabLst>
                          <a:tab algn="l" pos="0"/>
                        </a:tabLst>
                      </a:pPr>
                      <a:r>
                        <a:rPr b="0" lang="fr-FR" sz="1800" spc="-1" strike="noStrike">
                          <a:solidFill>
                            <a:srgbClr val="ffffff"/>
                          </a:solidFill>
                          <a:latin typeface="DejaVu Sans"/>
                        </a:rPr>
                        <a:t>Proske et al., 2016 </a:t>
                      </a:r>
                      <a:br>
                        <a:rPr sz="1800"/>
                      </a:br>
                      <a:r>
                        <a:rPr b="0" lang="en-US" sz="1800" spc="-1" strike="noStrike">
                          <a:solidFill>
                            <a:srgbClr val="ffffff"/>
                          </a:solidFill>
                          <a:latin typeface="DejaVu Sans"/>
                        </a:rPr>
                        <a:t>Life Cycle Assessment </a:t>
                      </a:r>
                      <a:br>
                        <a:rPr sz="1800"/>
                      </a:br>
                      <a:r>
                        <a:rPr b="0" lang="en-US" sz="1800" spc="-1" strike="noStrike">
                          <a:solidFill>
                            <a:srgbClr val="ffffff"/>
                          </a:solidFill>
                          <a:latin typeface="DejaVu Sans"/>
                        </a:rPr>
                        <a:t>of the Fairphone 2</a:t>
                      </a:r>
                      <a:endParaRPr b="0" lang="fr-FR" sz="1800" spc="-1" strike="noStrike">
                        <a:solidFill>
                          <a:srgbClr val="ffffff"/>
                        </a:solidFill>
                        <a:latin typeface="DejaVu Sans"/>
                      </a:endParaRPr>
                    </a:p>
                    <a:p>
                      <a:pPr>
                        <a:lnSpc>
                          <a:spcPct val="100000"/>
                        </a:lnSpc>
                        <a:spcBef>
                          <a:spcPts val="2401"/>
                        </a:spcBef>
                        <a:tabLst>
                          <a:tab algn="l" pos="0"/>
                        </a:tabLst>
                      </a:pPr>
                      <a:r>
                        <a:rPr b="1" lang="fr-FR" sz="1800" spc="-1" strike="noStrike">
                          <a:solidFill>
                            <a:srgbClr val="d77fc4"/>
                          </a:solidFill>
                          <a:latin typeface="DejaVu Sans"/>
                        </a:rPr>
                        <a:t>Frontières</a:t>
                      </a:r>
                      <a:endParaRPr b="0" lang="fr-FR" sz="1800" spc="-1" strike="noStrike">
                        <a:solidFill>
                          <a:srgbClr val="ffffff"/>
                        </a:solidFill>
                        <a:latin typeface="DejaVu Sans"/>
                      </a:endParaRPr>
                    </a:p>
                    <a:p>
                      <a:r>
                        <a:rPr b="0" lang="fr-FR" sz="1800" spc="-1" strike="noStrike">
                          <a:solidFill>
                            <a:srgbClr val="ffffff"/>
                          </a:solidFill>
                          <a:latin typeface="DejaVu Sans"/>
                        </a:rPr>
                        <a:t>"</a:t>
                      </a:r>
                      <a:r>
                        <a:rPr b="0" lang="en-US" sz="1800" spc="-1" strike="noStrike">
                          <a:solidFill>
                            <a:srgbClr val="ffffff"/>
                          </a:solidFill>
                          <a:latin typeface="DejaVu Sans"/>
                        </a:rPr>
                        <a:t>The scope of this study covers the entire </a:t>
                      </a:r>
                      <a:br>
                        <a:rPr sz="1800"/>
                      </a:br>
                      <a:r>
                        <a:rPr b="0" lang="en-US" sz="1800" spc="-1" strike="noStrike">
                          <a:solidFill>
                            <a:srgbClr val="ffffff"/>
                          </a:solidFill>
                          <a:latin typeface="DejaVu Sans"/>
                        </a:rPr>
                        <a:t>life cycle of the Fairphone 2 from raw material acquisition, manufacturing, </a:t>
                      </a:r>
                      <a:br>
                        <a:rPr sz="1800"/>
                      </a:br>
                      <a:r>
                        <a:rPr b="0" lang="en-US" sz="1800" spc="-1" strike="noStrike">
                          <a:solidFill>
                            <a:srgbClr val="ffffff"/>
                          </a:solidFill>
                          <a:latin typeface="DejaVu Sans"/>
                        </a:rPr>
                        <a:t>and use to end-of-life"</a:t>
                      </a:r>
                      <a:endParaRPr b="0" lang="fr-FR" sz="1800" spc="-1" strike="noStrike">
                        <a:solidFill>
                          <a:srgbClr val="ffffff"/>
                        </a:solidFill>
                        <a:latin typeface="DejaVu Sans"/>
                      </a:endParaRPr>
                    </a:p>
                  </a:txBody>
                  <a:tcPr anchor="t" marL="91440" marR="91440">
                    <a:lnL>
                      <a:noFill/>
                    </a:lnL>
                    <a:lnR>
                      <a:noFill/>
                    </a:lnR>
                    <a:lnT>
                      <a:noFill/>
                    </a:lnT>
                    <a:lnB>
                      <a:noFill/>
                    </a:lnB>
                    <a:noFill/>
                  </a:tcPr>
                </a:tc>
                <a:tc>
                  <a:txBody>
                    <a:bodyPr anchor="t">
                      <a:noAutofit/>
                    </a:bodyPr>
                    <a:p>
                      <a:pPr>
                        <a:lnSpc>
                          <a:spcPct val="100000"/>
                        </a:lnSpc>
                        <a:spcBef>
                          <a:spcPts val="1001"/>
                        </a:spcBef>
                        <a:tabLst>
                          <a:tab algn="l" pos="0"/>
                        </a:tabLst>
                      </a:pPr>
                      <a:r>
                        <a:rPr b="0" lang="fr-FR" sz="1800" spc="-1" strike="noStrike">
                          <a:solidFill>
                            <a:srgbClr val="ffffff"/>
                          </a:solidFill>
                          <a:latin typeface="DejaVu Sans"/>
                        </a:rPr>
                        <a:t>Bordage (GreenIT.fr), 2019</a:t>
                      </a:r>
                      <a:br>
                        <a:rPr sz="1800"/>
                      </a:br>
                      <a:r>
                        <a:rPr b="0" lang="fr-FR" sz="1800" spc="-1" strike="noStrike">
                          <a:solidFill>
                            <a:srgbClr val="ffffff"/>
                          </a:solidFill>
                          <a:latin typeface="DejaVu Sans"/>
                        </a:rPr>
                        <a:t>Empreinte environnementale du </a:t>
                      </a:r>
                      <a:br>
                        <a:rPr sz="1800"/>
                      </a:br>
                      <a:r>
                        <a:rPr b="0" lang="fr-FR" sz="1800" spc="-1" strike="noStrike">
                          <a:solidFill>
                            <a:srgbClr val="ffffff"/>
                          </a:solidFill>
                          <a:latin typeface="DejaVu Sans"/>
                        </a:rPr>
                        <a:t>numérique mondial – ACV simplifiée</a:t>
                      </a:r>
                      <a:endParaRPr b="0" lang="fr-FR" sz="1800" spc="-1" strike="noStrike">
                        <a:solidFill>
                          <a:srgbClr val="ffffff"/>
                        </a:solidFill>
                        <a:latin typeface="DejaVu Sans"/>
                      </a:endParaRPr>
                    </a:p>
                    <a:p>
                      <a:pPr>
                        <a:lnSpc>
                          <a:spcPct val="100000"/>
                        </a:lnSpc>
                        <a:spcBef>
                          <a:spcPts val="2409"/>
                        </a:spcBef>
                        <a:tabLst>
                          <a:tab algn="l" pos="0"/>
                        </a:tabLst>
                      </a:pPr>
                      <a:endParaRPr b="0" lang="fr-FR" sz="1800" spc="-1" strike="noStrike">
                        <a:solidFill>
                          <a:srgbClr val="ffffff"/>
                        </a:solidFill>
                        <a:latin typeface="DejaVu Sans"/>
                      </a:endParaRPr>
                    </a:p>
                    <a:p>
                      <a:r>
                        <a:rPr b="0" lang="fr-FR" sz="1800" spc="-1" strike="noStrike">
                          <a:solidFill>
                            <a:srgbClr val="ffffff"/>
                          </a:solidFill>
                          <a:latin typeface="DejaVu Sans"/>
                        </a:rPr>
                        <a:t>Exclusions : </a:t>
                      </a:r>
                      <a:endParaRPr b="0" lang="fr-FR" sz="1800" spc="-1" strike="noStrike">
                        <a:solidFill>
                          <a:srgbClr val="ffffff"/>
                        </a:solidFill>
                        <a:latin typeface="DejaVu Sans"/>
                      </a:endParaRPr>
                    </a:p>
                    <a:p>
                      <a:pPr marL="216000" indent="-216000">
                        <a:buClr>
                          <a:srgbClr val="ffffff"/>
                        </a:buClr>
                        <a:buSzPct val="45000"/>
                        <a:buFont typeface="Wingdings" charset="2"/>
                        <a:buChar char=""/>
                        <a:tabLst>
                          <a:tab algn="l" pos="0"/>
                        </a:tabLst>
                      </a:pPr>
                      <a:r>
                        <a:rPr b="0" lang="fr-FR" sz="1800" spc="-1" strike="noStrike">
                          <a:solidFill>
                            <a:srgbClr val="ffffff"/>
                          </a:solidFill>
                          <a:latin typeface="DejaVu Sans"/>
                        </a:rPr>
                        <a:t>"La production des emballages de distribution des équipements.</a:t>
                      </a:r>
                      <a:endParaRPr b="0" lang="fr-FR" sz="1800" spc="-1" strike="noStrike">
                        <a:solidFill>
                          <a:srgbClr val="ffffff"/>
                        </a:solidFill>
                        <a:latin typeface="DejaVu Sans"/>
                      </a:endParaRPr>
                    </a:p>
                    <a:p>
                      <a:pPr marL="216000" indent="-216000">
                        <a:buClr>
                          <a:srgbClr val="ffffff"/>
                        </a:buClr>
                        <a:buSzPct val="45000"/>
                        <a:buFont typeface="Wingdings" charset="2"/>
                        <a:buChar char=""/>
                        <a:tabLst>
                          <a:tab algn="l" pos="0"/>
                        </a:tabLst>
                      </a:pPr>
                      <a:r>
                        <a:rPr b="0" lang="fr-FR" sz="1800" spc="-1" strike="noStrike">
                          <a:solidFill>
                            <a:srgbClr val="ffffff"/>
                          </a:solidFill>
                          <a:latin typeface="DejaVu Sans"/>
                        </a:rPr>
                        <a:t>La fabrication et la maintenance des installations et des machines de production"</a:t>
                      </a:r>
                      <a:endParaRPr b="0" lang="fr-FR" sz="1800" spc="-1" strike="noStrike">
                        <a:solidFill>
                          <a:srgbClr val="ffffff"/>
                        </a:solidFill>
                        <a:latin typeface="DejaVu Sans"/>
                      </a:endParaRPr>
                    </a:p>
                    <a:p>
                      <a:r>
                        <a:rPr b="0" lang="fr-FR" sz="1800" spc="-1" strike="noStrike">
                          <a:solidFill>
                            <a:srgbClr val="ffffff"/>
                          </a:solidFill>
                          <a:latin typeface="DejaVu Sans"/>
                        </a:rPr>
                        <a:t>Inclusions : </a:t>
                      </a:r>
                      <a:endParaRPr b="0" lang="fr-FR" sz="1800" spc="-1" strike="noStrike">
                        <a:solidFill>
                          <a:srgbClr val="ffffff"/>
                        </a:solidFill>
                        <a:latin typeface="DejaVu Sans"/>
                      </a:endParaRPr>
                    </a:p>
                    <a:p>
                      <a:pPr marL="216000" indent="-216000">
                        <a:buClr>
                          <a:srgbClr val="ffffff"/>
                        </a:buClr>
                        <a:buSzPct val="45000"/>
                        <a:buFont typeface="Wingdings" charset="2"/>
                        <a:buChar char=""/>
                        <a:tabLst>
                          <a:tab algn="l" pos="0"/>
                        </a:tabLst>
                      </a:pPr>
                      <a:r>
                        <a:rPr b="0" lang="fr-FR" sz="1800" spc="-1" strike="noStrike">
                          <a:solidFill>
                            <a:srgbClr val="ffffff"/>
                          </a:solidFill>
                          <a:latin typeface="DejaVu Sans"/>
                        </a:rPr>
                        <a:t>"la fabrication des bâtiments des </a:t>
                      </a:r>
                      <a:br>
                        <a:rPr sz="1800"/>
                      </a:br>
                      <a:r>
                        <a:rPr b="0" lang="fr-FR" sz="1800" spc="-1" strike="noStrike">
                          <a:solidFill>
                            <a:srgbClr val="ffffff"/>
                          </a:solidFill>
                          <a:latin typeface="DejaVu Sans"/>
                        </a:rPr>
                        <a:t>centres informatiques (data center)"</a:t>
                      </a:r>
                      <a:endParaRPr b="0" lang="fr-FR" sz="1800" spc="-1" strike="noStrike">
                        <a:solidFill>
                          <a:srgbClr val="ffffff"/>
                        </a:solidFill>
                        <a:latin typeface="DejaVu Sans"/>
                      </a:endParaRPr>
                    </a:p>
                  </a:txBody>
                  <a:tcPr anchor="t" marL="91440" marR="91440">
                    <a:lnL>
                      <a:noFill/>
                    </a:lnL>
                    <a:lnR>
                      <a:noFill/>
                    </a:lnR>
                    <a:lnT>
                      <a:noFill/>
                    </a:lnT>
                    <a:lnB>
                      <a:noFill/>
                    </a:lnB>
                    <a:noFill/>
                  </a:tcPr>
                </a:tc>
              </a:tr>
            </a:tbl>
          </a:graphicData>
        </a:graphic>
      </p:graphicFrame>
      <p:sp>
        <p:nvSpPr>
          <p:cNvPr id="1074" name="Rectangle 62"/>
          <p:cNvSpPr/>
          <p:nvPr/>
        </p:nvSpPr>
        <p:spPr>
          <a:xfrm>
            <a:off x="1815840" y="5911920"/>
            <a:ext cx="3336480" cy="8218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Verdana"/>
                <a:ea typeface="Verdana"/>
              </a:rPr>
              <a:t>[Proske et al. 2016 – </a:t>
            </a:r>
            <a:br>
              <a:rPr sz="1200"/>
            </a:br>
            <a:r>
              <a:rPr b="0" lang="fr-FR" sz="1200" spc="-1" strike="noStrike">
                <a:solidFill>
                  <a:srgbClr val="808080"/>
                </a:solidFill>
                <a:latin typeface="Verdana"/>
                <a:ea typeface="Verdana"/>
              </a:rPr>
              <a:t>https://www.fairphone.com/wp-content/uploads/2016/11/Fairphone_2_LCA_Final_20161122.pdf ]</a:t>
            </a:r>
            <a:endParaRPr b="0" lang="fr-FR" sz="1200" spc="-1" strike="noStrike">
              <a:solidFill>
                <a:srgbClr val="ffffff"/>
              </a:solidFill>
              <a:latin typeface="Arial"/>
            </a:endParaRPr>
          </a:p>
        </p:txBody>
      </p:sp>
      <p:sp>
        <p:nvSpPr>
          <p:cNvPr id="1075" name="Connecteur droit 16"/>
          <p:cNvSpPr/>
          <p:nvPr/>
        </p:nvSpPr>
        <p:spPr>
          <a:xfrm>
            <a:off x="6033600" y="1461600"/>
            <a:ext cx="0" cy="828000"/>
          </a:xfrm>
          <a:prstGeom prst="line">
            <a:avLst/>
          </a:prstGeom>
          <a:ln w="28440">
            <a:solidFill>
              <a:srgbClr val="ffa300"/>
            </a:solidFill>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076" name="Connecteur droit 17"/>
          <p:cNvSpPr/>
          <p:nvPr/>
        </p:nvSpPr>
        <p:spPr>
          <a:xfrm>
            <a:off x="6033600" y="2686320"/>
            <a:ext cx="0" cy="2160000"/>
          </a:xfrm>
          <a:prstGeom prst="line">
            <a:avLst/>
          </a:prstGeom>
          <a:ln w="28440">
            <a:solidFill>
              <a:srgbClr val="ffa300"/>
            </a:solidFill>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077" name="Rectangle 63"/>
          <p:cNvSpPr/>
          <p:nvPr/>
        </p:nvSpPr>
        <p:spPr>
          <a:xfrm>
            <a:off x="6546960" y="5910120"/>
            <a:ext cx="3749400" cy="8218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Verdana"/>
                <a:ea typeface="Verdana"/>
              </a:rPr>
              <a:t>[Frédéric Bordage 2019 – </a:t>
            </a:r>
            <a:br>
              <a:rPr sz="1200"/>
            </a:br>
            <a:r>
              <a:rPr b="0" lang="fr-FR" sz="1200" spc="-1" strike="noStrike">
                <a:solidFill>
                  <a:srgbClr val="808080"/>
                </a:solidFill>
                <a:latin typeface="Verdana"/>
                <a:ea typeface="Verdana"/>
              </a:rPr>
              <a:t>https://www.greenit.fr/wp-content/uploads/2019/10/2019-10-GREENIT-etude_EENM-rapport-accessible.VF_.pdf]</a:t>
            </a:r>
            <a:endParaRPr b="0" lang="fr-FR" sz="1200" spc="-1" strike="noStrike">
              <a:solidFill>
                <a:srgbClr val="ffffff"/>
              </a:solidFill>
              <a:latin typeface="Arial"/>
            </a:endParaRPr>
          </a:p>
        </p:txBody>
      </p:sp>
      <p:pic>
        <p:nvPicPr>
          <p:cNvPr id="1078" name="" descr=""/>
          <p:cNvPicPr/>
          <p:nvPr/>
        </p:nvPicPr>
        <p:blipFill>
          <a:blip r:embed="rId4">
            <a:lum bright="80000"/>
          </a:blip>
          <a:stretch/>
        </p:blipFill>
        <p:spPr>
          <a:xfrm>
            <a:off x="4248000" y="1009440"/>
            <a:ext cx="941040" cy="1654200"/>
          </a:xfrm>
          <a:prstGeom prst="rect">
            <a:avLst/>
          </a:prstGeom>
          <a:ln w="0">
            <a:noFill/>
          </a:ln>
        </p:spPr>
      </p:pic>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9" name="PlaceHolder 1"/>
          <p:cNvSpPr>
            <a:spLocks noGrp="1"/>
          </p:cNvSpPr>
          <p:nvPr>
            <p:ph type="title"/>
          </p:nvPr>
        </p:nvSpPr>
        <p:spPr>
          <a:xfrm>
            <a:off x="683280" y="315000"/>
            <a:ext cx="9036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Frontières – Exemple sac de marchandises</a:t>
            </a:r>
            <a:endParaRPr b="0" lang="en-US" sz="2800" spc="-1" strike="noStrike">
              <a:solidFill>
                <a:srgbClr val="000000"/>
              </a:solidFill>
              <a:latin typeface="Calibri"/>
            </a:endParaRPr>
          </a:p>
        </p:txBody>
      </p:sp>
      <p:pic>
        <p:nvPicPr>
          <p:cNvPr id="1080" name="Image 154" descr=""/>
          <p:cNvPicPr/>
          <p:nvPr/>
        </p:nvPicPr>
        <p:blipFill>
          <a:blip r:embed="rId1"/>
          <a:stretch/>
        </p:blipFill>
        <p:spPr>
          <a:xfrm>
            <a:off x="10647720" y="69840"/>
            <a:ext cx="1449000" cy="1079640"/>
          </a:xfrm>
          <a:prstGeom prst="rect">
            <a:avLst/>
          </a:prstGeom>
          <a:ln w="0">
            <a:noFill/>
          </a:ln>
        </p:spPr>
      </p:pic>
      <p:pic>
        <p:nvPicPr>
          <p:cNvPr id="1081" name="Image 155" descr=""/>
          <p:cNvPicPr/>
          <p:nvPr/>
        </p:nvPicPr>
        <p:blipFill>
          <a:blip r:embed="rId2"/>
          <a:stretch/>
        </p:blipFill>
        <p:spPr>
          <a:xfrm>
            <a:off x="10409400" y="1261440"/>
            <a:ext cx="1782360" cy="1422720"/>
          </a:xfrm>
          <a:prstGeom prst="rect">
            <a:avLst/>
          </a:prstGeom>
          <a:ln w="0">
            <a:noFill/>
          </a:ln>
        </p:spPr>
      </p:pic>
      <p:sp>
        <p:nvSpPr>
          <p:cNvPr id="1082" name="Rectangle à coins arrondis 81"/>
          <p:cNvSpPr/>
          <p:nvPr/>
        </p:nvSpPr>
        <p:spPr>
          <a:xfrm>
            <a:off x="1495800" y="1962000"/>
            <a:ext cx="1799640" cy="3851640"/>
          </a:xfrm>
          <a:prstGeom prst="roundRect">
            <a:avLst>
              <a:gd name="adj" fmla="val 16667"/>
            </a:avLst>
          </a:prstGeom>
          <a:solidFill>
            <a:srgbClr val="d77fc4"/>
          </a:solidFill>
          <a:ln w="12600">
            <a:noFill/>
          </a:ln>
        </p:spPr>
        <p:style>
          <a:lnRef idx="0"/>
          <a:fillRef idx="0"/>
          <a:effectRef idx="0"/>
          <a:fontRef idx="minor"/>
        </p:style>
        <p:txBody>
          <a:bodyPr lIns="90000" rIns="90000" tIns="45000" bIns="45000" anchor="t">
            <a:noAutofit/>
          </a:bodyPr>
          <a:p>
            <a:pPr algn="ctr">
              <a:lnSpc>
                <a:spcPct val="100000"/>
              </a:lnSpc>
            </a:pPr>
            <a:r>
              <a:rPr b="1" lang="fr-FR" sz="1600" spc="-1" strike="noStrike">
                <a:solidFill>
                  <a:srgbClr val="000000"/>
                </a:solidFill>
                <a:latin typeface="DejaVu Sans"/>
              </a:rPr>
              <a:t>Extraction &amp; transforma-tion des MP</a:t>
            </a:r>
            <a:endParaRPr b="0" lang="fr-FR" sz="1600" spc="-1" strike="noStrike">
              <a:solidFill>
                <a:srgbClr val="000000"/>
              </a:solidFill>
              <a:latin typeface="DejaVu Sans"/>
            </a:endParaRPr>
          </a:p>
          <a:p>
            <a:pPr algn="ctr">
              <a:lnSpc>
                <a:spcPct val="100000"/>
              </a:lnSpc>
            </a:pP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PE (corps) (100g)</a:t>
            </a: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PE (anses) (20g)</a:t>
            </a: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Fermeture éclair (40g)</a:t>
            </a:r>
            <a:endParaRPr b="0" lang="fr-FR" sz="1600" spc="-1" strike="noStrike">
              <a:solidFill>
                <a:srgbClr val="000000"/>
              </a:solidFill>
              <a:latin typeface="DejaVu Sans"/>
            </a:endParaRPr>
          </a:p>
          <a:p>
            <a:pPr>
              <a:lnSpc>
                <a:spcPct val="100000"/>
              </a:lnSpc>
            </a:pPr>
            <a:endParaRPr b="0" lang="fr-FR" sz="1600" spc="-1" strike="noStrike">
              <a:solidFill>
                <a:srgbClr val="000000"/>
              </a:solidFill>
              <a:latin typeface="DejaVu Sans"/>
            </a:endParaRPr>
          </a:p>
          <a:p>
            <a:pPr>
              <a:lnSpc>
                <a:spcPct val="100000"/>
              </a:lnSpc>
            </a:pP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Film PE (5g)</a:t>
            </a:r>
            <a:endParaRPr b="0" lang="fr-FR" sz="1600" spc="-1" strike="noStrike">
              <a:solidFill>
                <a:srgbClr val="000000"/>
              </a:solidFill>
              <a:latin typeface="DejaVu Sans"/>
            </a:endParaRPr>
          </a:p>
        </p:txBody>
      </p:sp>
      <p:sp>
        <p:nvSpPr>
          <p:cNvPr id="1083" name="Rectangle à coins arrondis 82"/>
          <p:cNvSpPr/>
          <p:nvPr/>
        </p:nvSpPr>
        <p:spPr>
          <a:xfrm>
            <a:off x="3498480" y="1908720"/>
            <a:ext cx="1799640" cy="3851640"/>
          </a:xfrm>
          <a:prstGeom prst="roundRect">
            <a:avLst>
              <a:gd name="adj" fmla="val 16667"/>
            </a:avLst>
          </a:prstGeom>
          <a:solidFill>
            <a:srgbClr val="d77fc4"/>
          </a:solidFill>
          <a:ln w="12600">
            <a:noFill/>
          </a:ln>
        </p:spPr>
        <p:style>
          <a:lnRef idx="0"/>
          <a:fillRef idx="0"/>
          <a:effectRef idx="0"/>
          <a:fontRef idx="minor"/>
        </p:style>
        <p:txBody>
          <a:bodyPr lIns="90000" rIns="90000" tIns="45000" bIns="45000" anchor="t">
            <a:noAutofit/>
          </a:bodyPr>
          <a:p>
            <a:pPr algn="ctr">
              <a:lnSpc>
                <a:spcPct val="100000"/>
              </a:lnSpc>
            </a:pPr>
            <a:r>
              <a:rPr b="1" lang="fr-FR" sz="1600" spc="-1" strike="noStrike">
                <a:solidFill>
                  <a:srgbClr val="000000"/>
                </a:solidFill>
                <a:latin typeface="DejaVu Sans"/>
              </a:rPr>
              <a:t>Fabrication</a:t>
            </a:r>
            <a:endParaRPr b="0" lang="fr-FR" sz="1600" spc="-1" strike="noStrike">
              <a:solidFill>
                <a:srgbClr val="000000"/>
              </a:solidFill>
              <a:latin typeface="DejaVu Sans"/>
            </a:endParaRPr>
          </a:p>
          <a:p>
            <a:pPr algn="ctr">
              <a:lnSpc>
                <a:spcPct val="100000"/>
              </a:lnSpc>
            </a:pPr>
            <a:endParaRPr b="0" lang="fr-FR" sz="1600" spc="-1" strike="noStrike">
              <a:solidFill>
                <a:srgbClr val="000000"/>
              </a:solidFill>
              <a:latin typeface="DejaVu Sans"/>
            </a:endParaRPr>
          </a:p>
          <a:p>
            <a:pPr algn="ctr">
              <a:lnSpc>
                <a:spcPct val="100000"/>
              </a:lnSpc>
            </a:pPr>
            <a:endParaRPr b="0" lang="fr-FR" sz="1600" spc="-1" strike="noStrike">
              <a:solidFill>
                <a:srgbClr val="000000"/>
              </a:solidFill>
              <a:latin typeface="DejaVu Sans"/>
            </a:endParaRPr>
          </a:p>
          <a:p>
            <a:pPr algn="ctr">
              <a:lnSpc>
                <a:spcPct val="100000"/>
              </a:lnSpc>
            </a:pP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Extrusion </a:t>
            </a:r>
            <a:endParaRPr b="0" lang="fr-FR" sz="1600" spc="-1" strike="noStrike">
              <a:solidFill>
                <a:srgbClr val="000000"/>
              </a:solidFill>
              <a:latin typeface="DejaVu Sans"/>
            </a:endParaRPr>
          </a:p>
          <a:p>
            <a:pPr>
              <a:lnSpc>
                <a:spcPct val="100000"/>
              </a:lnSpc>
            </a:pP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Tissage</a:t>
            </a:r>
            <a:endParaRPr b="0" lang="fr-FR" sz="1600" spc="-1" strike="noStrike">
              <a:solidFill>
                <a:srgbClr val="000000"/>
              </a:solidFill>
              <a:latin typeface="DejaVu Sans"/>
            </a:endParaRPr>
          </a:p>
          <a:p>
            <a:pPr>
              <a:lnSpc>
                <a:spcPct val="100000"/>
              </a:lnSpc>
            </a:pP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Couture </a:t>
            </a:r>
            <a:endParaRPr b="0" lang="fr-FR" sz="1600" spc="-1" strike="noStrike">
              <a:solidFill>
                <a:srgbClr val="000000"/>
              </a:solidFill>
              <a:latin typeface="DejaVu Sans"/>
            </a:endParaRPr>
          </a:p>
          <a:p>
            <a:pPr>
              <a:lnSpc>
                <a:spcPct val="100000"/>
              </a:lnSpc>
            </a:pPr>
            <a:endParaRPr b="0" lang="fr-FR" sz="1600" spc="-1" strike="noStrike">
              <a:solidFill>
                <a:srgbClr val="000000"/>
              </a:solidFill>
              <a:latin typeface="DejaVu Sans"/>
            </a:endParaRPr>
          </a:p>
          <a:p>
            <a:pPr>
              <a:lnSpc>
                <a:spcPct val="100000"/>
              </a:lnSpc>
            </a:pPr>
            <a:endParaRPr b="0" lang="fr-FR" sz="1600" spc="-1" strike="noStrike">
              <a:solidFill>
                <a:srgbClr val="000000"/>
              </a:solidFill>
              <a:latin typeface="DejaVu Sans"/>
            </a:endParaRPr>
          </a:p>
          <a:p>
            <a:pPr>
              <a:lnSpc>
                <a:spcPct val="100000"/>
              </a:lnSpc>
            </a:pP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Extrusion </a:t>
            </a:r>
            <a:endParaRPr b="0" lang="fr-FR" sz="1600" spc="-1" strike="noStrike">
              <a:solidFill>
                <a:srgbClr val="000000"/>
              </a:solidFill>
              <a:latin typeface="DejaVu Sans"/>
            </a:endParaRPr>
          </a:p>
          <a:p>
            <a:pPr>
              <a:lnSpc>
                <a:spcPct val="100000"/>
              </a:lnSpc>
            </a:pPr>
            <a:endParaRPr b="0" lang="fr-FR" sz="1600" spc="-1" strike="noStrike">
              <a:solidFill>
                <a:srgbClr val="000000"/>
              </a:solidFill>
              <a:latin typeface="DejaVu Sans"/>
            </a:endParaRPr>
          </a:p>
        </p:txBody>
      </p:sp>
      <p:sp>
        <p:nvSpPr>
          <p:cNvPr id="1084" name="Rectangle à coins arrondis 84"/>
          <p:cNvSpPr/>
          <p:nvPr/>
        </p:nvSpPr>
        <p:spPr>
          <a:xfrm>
            <a:off x="5500800" y="1908720"/>
            <a:ext cx="1799640" cy="3851640"/>
          </a:xfrm>
          <a:prstGeom prst="roundRect">
            <a:avLst>
              <a:gd name="adj" fmla="val 16667"/>
            </a:avLst>
          </a:prstGeom>
          <a:solidFill>
            <a:srgbClr val="d77fc4"/>
          </a:solidFill>
          <a:ln w="12600">
            <a:noFill/>
          </a:ln>
        </p:spPr>
        <p:style>
          <a:lnRef idx="0"/>
          <a:fillRef idx="0"/>
          <a:effectRef idx="0"/>
          <a:fontRef idx="minor"/>
        </p:style>
        <p:txBody>
          <a:bodyPr lIns="90000" rIns="90000" tIns="45000" bIns="45000" anchor="t">
            <a:noAutofit/>
          </a:bodyPr>
          <a:p>
            <a:pPr algn="ctr">
              <a:lnSpc>
                <a:spcPct val="100000"/>
              </a:lnSpc>
            </a:pPr>
            <a:r>
              <a:rPr b="1" lang="fr-FR" sz="1600" spc="-1" strike="noStrike">
                <a:solidFill>
                  <a:srgbClr val="000000"/>
                </a:solidFill>
                <a:latin typeface="Calibri"/>
              </a:rPr>
              <a:t>Transport et distribution</a:t>
            </a:r>
            <a:endParaRPr b="0" lang="fr-FR" sz="16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nSpc>
                <a:spcPct val="100000"/>
              </a:lnSpc>
            </a:pPr>
            <a:r>
              <a:rPr b="0" lang="fr-FR" sz="1600" spc="-1" strike="noStrike">
                <a:solidFill>
                  <a:srgbClr val="000000"/>
                </a:solidFill>
                <a:latin typeface="Calibri"/>
              </a:rPr>
              <a:t>250 km camion 33t</a:t>
            </a:r>
            <a:endParaRPr b="0" lang="fr-FR" sz="16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r>
              <a:rPr b="0" lang="fr-FR" sz="1600" spc="-1" strike="noStrike">
                <a:solidFill>
                  <a:srgbClr val="000000"/>
                </a:solidFill>
                <a:latin typeface="Calibri"/>
              </a:rPr>
              <a:t>500 km camion 33t</a:t>
            </a:r>
            <a:endParaRPr b="0" lang="fr-FR" sz="1600" spc="-1" strike="noStrike">
              <a:solidFill>
                <a:srgbClr val="000000"/>
              </a:solidFill>
              <a:latin typeface="Arial"/>
            </a:endParaRPr>
          </a:p>
        </p:txBody>
      </p:sp>
      <p:sp>
        <p:nvSpPr>
          <p:cNvPr id="1085" name="Rectangle à coins arrondis 85"/>
          <p:cNvSpPr/>
          <p:nvPr/>
        </p:nvSpPr>
        <p:spPr>
          <a:xfrm>
            <a:off x="7503480" y="1908720"/>
            <a:ext cx="1799640" cy="3851640"/>
          </a:xfrm>
          <a:prstGeom prst="roundRect">
            <a:avLst>
              <a:gd name="adj" fmla="val 16667"/>
            </a:avLst>
          </a:prstGeom>
          <a:solidFill>
            <a:srgbClr val="d77fc4"/>
          </a:solidFill>
          <a:ln w="12600">
            <a:noFill/>
          </a:ln>
        </p:spPr>
        <p:style>
          <a:lnRef idx="0"/>
          <a:fillRef idx="0"/>
          <a:effectRef idx="0"/>
          <a:fontRef idx="minor"/>
        </p:style>
        <p:txBody>
          <a:bodyPr lIns="90000" rIns="90000" tIns="45000" bIns="45000" anchor="t">
            <a:noAutofit/>
          </a:bodyPr>
          <a:p>
            <a:pPr algn="ctr">
              <a:lnSpc>
                <a:spcPct val="100000"/>
              </a:lnSpc>
            </a:pPr>
            <a:r>
              <a:rPr b="1" lang="fr-FR" sz="1600" spc="-1" strike="noStrike">
                <a:solidFill>
                  <a:srgbClr val="000000"/>
                </a:solidFill>
                <a:latin typeface="Calibri"/>
              </a:rPr>
              <a:t>Utilisation</a:t>
            </a:r>
            <a:endParaRPr b="0" lang="fr-FR" sz="16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nSpc>
                <a:spcPct val="100000"/>
              </a:lnSpc>
            </a:pPr>
            <a:r>
              <a:rPr b="0" lang="fr-FR" sz="1600" spc="-1" strike="noStrike">
                <a:solidFill>
                  <a:srgbClr val="000000"/>
                </a:solidFill>
                <a:latin typeface="Calibri"/>
              </a:rPr>
              <a:t>33 l d'eau (lavage)</a:t>
            </a:r>
            <a:endParaRPr b="0" lang="fr-FR" sz="1600" spc="-1" strike="noStrike">
              <a:solidFill>
                <a:srgbClr val="000000"/>
              </a:solidFill>
              <a:latin typeface="Arial"/>
            </a:endParaRPr>
          </a:p>
          <a:p>
            <a:pPr>
              <a:lnSpc>
                <a:spcPct val="100000"/>
              </a:lnSpc>
            </a:pPr>
            <a:r>
              <a:rPr b="0" lang="fr-FR" sz="1600" spc="-1" strike="noStrike">
                <a:solidFill>
                  <a:srgbClr val="000000"/>
                </a:solidFill>
                <a:latin typeface="Calibri"/>
              </a:rPr>
              <a:t>50g de savon</a:t>
            </a:r>
            <a:endParaRPr b="0" lang="fr-FR" sz="1600" spc="-1" strike="noStrike">
              <a:solidFill>
                <a:srgbClr val="000000"/>
              </a:solidFill>
              <a:latin typeface="Arial"/>
            </a:endParaRPr>
          </a:p>
        </p:txBody>
      </p:sp>
      <p:sp>
        <p:nvSpPr>
          <p:cNvPr id="1086" name="Rectangle à coins arrondis 86"/>
          <p:cNvSpPr/>
          <p:nvPr/>
        </p:nvSpPr>
        <p:spPr>
          <a:xfrm>
            <a:off x="9506160" y="1908720"/>
            <a:ext cx="1799640" cy="3851640"/>
          </a:xfrm>
          <a:prstGeom prst="roundRect">
            <a:avLst>
              <a:gd name="adj" fmla="val 16667"/>
            </a:avLst>
          </a:prstGeom>
          <a:solidFill>
            <a:srgbClr val="d77fc4"/>
          </a:solidFill>
          <a:ln w="12600">
            <a:noFill/>
          </a:ln>
        </p:spPr>
        <p:style>
          <a:lnRef idx="0"/>
          <a:fillRef idx="0"/>
          <a:effectRef idx="0"/>
          <a:fontRef idx="minor"/>
        </p:style>
        <p:txBody>
          <a:bodyPr lIns="90000" rIns="90000" tIns="45000" bIns="45000" anchor="t">
            <a:noAutofit/>
          </a:bodyPr>
          <a:p>
            <a:pPr algn="ctr">
              <a:lnSpc>
                <a:spcPct val="100000"/>
              </a:lnSpc>
            </a:pPr>
            <a:r>
              <a:rPr b="1" lang="fr-FR" sz="1600" spc="-1" strike="noStrike">
                <a:solidFill>
                  <a:srgbClr val="000000"/>
                </a:solidFill>
                <a:latin typeface="Calibri"/>
              </a:rPr>
              <a:t>Fin de vie</a:t>
            </a:r>
            <a:endParaRPr b="0" lang="fr-FR" sz="16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nSpc>
                <a:spcPct val="100000"/>
              </a:lnSpc>
            </a:pPr>
            <a:r>
              <a:rPr b="0" lang="fr-FR" sz="1600" spc="-1" strike="noStrike">
                <a:solidFill>
                  <a:srgbClr val="000000"/>
                </a:solidFill>
                <a:latin typeface="Calibri"/>
              </a:rPr>
              <a:t>25% incinéré</a:t>
            </a:r>
            <a:endParaRPr b="0" lang="fr-FR" sz="1600" spc="-1" strike="noStrike">
              <a:solidFill>
                <a:srgbClr val="000000"/>
              </a:solidFill>
              <a:latin typeface="Arial"/>
            </a:endParaRPr>
          </a:p>
          <a:p>
            <a:pPr>
              <a:lnSpc>
                <a:spcPct val="100000"/>
              </a:lnSpc>
            </a:pPr>
            <a:r>
              <a:rPr b="0" lang="fr-FR" sz="1600" spc="-1" strike="noStrike">
                <a:solidFill>
                  <a:srgbClr val="000000"/>
                </a:solidFill>
                <a:latin typeface="Calibri"/>
              </a:rPr>
              <a:t>25% enfoui</a:t>
            </a:r>
            <a:endParaRPr b="0" lang="fr-FR" sz="1600" spc="-1" strike="noStrike">
              <a:solidFill>
                <a:srgbClr val="000000"/>
              </a:solidFill>
              <a:latin typeface="Arial"/>
            </a:endParaRPr>
          </a:p>
          <a:p>
            <a:pPr>
              <a:lnSpc>
                <a:spcPct val="100000"/>
              </a:lnSpc>
            </a:pPr>
            <a:r>
              <a:rPr b="0" lang="fr-FR" sz="1600" spc="-1" strike="noStrike">
                <a:solidFill>
                  <a:srgbClr val="000000"/>
                </a:solidFill>
                <a:latin typeface="Calibri"/>
              </a:rPr>
              <a:t>50% recyclé</a:t>
            </a:r>
            <a:endParaRPr b="0" lang="fr-FR" sz="16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r>
              <a:rPr b="0" lang="fr-FR" sz="1600" spc="-1" strike="noStrike">
                <a:solidFill>
                  <a:srgbClr val="000000"/>
                </a:solidFill>
                <a:latin typeface="Calibri"/>
              </a:rPr>
              <a:t>10% incinéré</a:t>
            </a:r>
            <a:endParaRPr b="0" lang="fr-FR" sz="1600" spc="-1" strike="noStrike">
              <a:solidFill>
                <a:srgbClr val="000000"/>
              </a:solidFill>
              <a:latin typeface="Arial"/>
            </a:endParaRPr>
          </a:p>
          <a:p>
            <a:pPr>
              <a:lnSpc>
                <a:spcPct val="100000"/>
              </a:lnSpc>
            </a:pPr>
            <a:r>
              <a:rPr b="0" lang="fr-FR" sz="1600" spc="-1" strike="noStrike">
                <a:solidFill>
                  <a:srgbClr val="000000"/>
                </a:solidFill>
                <a:latin typeface="Calibri"/>
              </a:rPr>
              <a:t>10% enfoui</a:t>
            </a:r>
            <a:endParaRPr b="0" lang="fr-FR" sz="1600" spc="-1" strike="noStrike">
              <a:solidFill>
                <a:srgbClr val="000000"/>
              </a:solidFill>
              <a:latin typeface="Arial"/>
            </a:endParaRPr>
          </a:p>
          <a:p>
            <a:pPr>
              <a:lnSpc>
                <a:spcPct val="100000"/>
              </a:lnSpc>
            </a:pPr>
            <a:r>
              <a:rPr b="0" lang="fr-FR" sz="1600" spc="-1" strike="noStrike">
                <a:solidFill>
                  <a:srgbClr val="000000"/>
                </a:solidFill>
                <a:latin typeface="Calibri"/>
              </a:rPr>
              <a:t>80% recyclé</a:t>
            </a:r>
            <a:endParaRPr b="0" lang="fr-FR" sz="1600" spc="-1" strike="noStrike">
              <a:solidFill>
                <a:srgbClr val="000000"/>
              </a:solidFill>
              <a:latin typeface="Arial"/>
            </a:endParaRPr>
          </a:p>
        </p:txBody>
      </p:sp>
      <p:pic>
        <p:nvPicPr>
          <p:cNvPr id="1087" name="Image 156" descr=""/>
          <p:cNvPicPr/>
          <p:nvPr/>
        </p:nvPicPr>
        <p:blipFill>
          <a:blip r:embed="rId3"/>
          <a:stretch/>
        </p:blipFill>
        <p:spPr>
          <a:xfrm>
            <a:off x="72000" y="2820600"/>
            <a:ext cx="1368000" cy="1508760"/>
          </a:xfrm>
          <a:prstGeom prst="rect">
            <a:avLst/>
          </a:prstGeom>
          <a:ln w="0">
            <a:noFill/>
          </a:ln>
        </p:spPr>
      </p:pic>
      <p:pic>
        <p:nvPicPr>
          <p:cNvPr id="1088" name="Image 157" descr=""/>
          <p:cNvPicPr/>
          <p:nvPr/>
        </p:nvPicPr>
        <p:blipFill>
          <a:blip r:embed="rId4"/>
          <a:stretch/>
        </p:blipFill>
        <p:spPr>
          <a:xfrm>
            <a:off x="108000" y="4586400"/>
            <a:ext cx="1152000" cy="1266120"/>
          </a:xfrm>
          <a:prstGeom prst="rect">
            <a:avLst/>
          </a:prstGeom>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6"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Plan du cours </a:t>
            </a:r>
            <a:endParaRPr b="0" lang="en-US" sz="2800" spc="-1" strike="noStrike">
              <a:solidFill>
                <a:srgbClr val="000000"/>
              </a:solidFill>
              <a:latin typeface="Calibri"/>
            </a:endParaRPr>
          </a:p>
        </p:txBody>
      </p:sp>
      <p:sp>
        <p:nvSpPr>
          <p:cNvPr id="417" name="PlaceHolder 2"/>
          <p:cNvSpPr>
            <a:spLocks noGrp="1"/>
          </p:cNvSpPr>
          <p:nvPr>
            <p:ph/>
          </p:nvPr>
        </p:nvSpPr>
        <p:spPr>
          <a:xfrm>
            <a:off x="1164240" y="1440000"/>
            <a:ext cx="10715760" cy="4766040"/>
          </a:xfrm>
          <a:prstGeom prst="rect">
            <a:avLst/>
          </a:prstGeom>
          <a:noFill/>
          <a:ln w="0">
            <a:noFill/>
          </a:ln>
        </p:spPr>
        <p:txBody>
          <a:bodyPr lIns="91440" rIns="91440" tIns="45720" bIns="45720" anchor="t">
            <a:noAutofit/>
          </a:bodyPr>
          <a:p>
            <a:pPr indent="0">
              <a:lnSpc>
                <a:spcPct val="90000"/>
              </a:lnSpc>
              <a:spcBef>
                <a:spcPts val="1001"/>
              </a:spcBef>
              <a:buNone/>
              <a:tabLst>
                <a:tab algn="l" pos="0"/>
                <a:tab algn="l" pos="82548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Introduction à l'ACV</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Objectifs et champs de l'étude</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L'inventaire de cycle de vie </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Évaluation des impacts</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Interprétation et esprit critique</a:t>
            </a:r>
            <a:endParaRPr b="0" lang="en-US" sz="3600" spc="-1" strike="noStrike">
              <a:solidFill>
                <a:srgbClr val="000000"/>
              </a:solidFill>
              <a:latin typeface="Calibri"/>
            </a:endParaRPr>
          </a:p>
          <a:p>
            <a:pPr indent="0">
              <a:lnSpc>
                <a:spcPct val="90000"/>
              </a:lnSpc>
              <a:spcBef>
                <a:spcPts val="1001"/>
              </a:spcBef>
              <a:buNone/>
              <a:tabLst>
                <a:tab algn="l" pos="0"/>
              </a:tabLst>
            </a:pPr>
            <a:endParaRPr b="0" lang="en-US" sz="3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9" name="Forme libre 16"/>
          <p:cNvSpPr/>
          <p:nvPr/>
        </p:nvSpPr>
        <p:spPr>
          <a:xfrm>
            <a:off x="7178760" y="513720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c4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Exigences relatives aux données</a:t>
            </a:r>
            <a:endParaRPr b="0" lang="fr-FR" sz="1600" spc="-1" strike="noStrike">
              <a:solidFill>
                <a:srgbClr val="000000"/>
              </a:solidFill>
              <a:latin typeface="Arial"/>
            </a:endParaRPr>
          </a:p>
        </p:txBody>
      </p:sp>
      <p:sp>
        <p:nvSpPr>
          <p:cNvPr id="1090" name="Forme libre 17"/>
          <p:cNvSpPr/>
          <p:nvPr/>
        </p:nvSpPr>
        <p:spPr>
          <a:xfrm>
            <a:off x="342252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80276c">
              <a:alpha val="90000"/>
            </a:srgbClr>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f2f2f2"/>
                </a:solidFill>
                <a:latin typeface="Calibri"/>
              </a:rPr>
              <a:t>Objectifs</a:t>
            </a:r>
            <a:endParaRPr b="0" lang="fr-FR" sz="1600" spc="-1" strike="noStrike">
              <a:solidFill>
                <a:srgbClr val="000000"/>
              </a:solidFill>
              <a:latin typeface="Arial"/>
            </a:endParaRPr>
          </a:p>
        </p:txBody>
      </p:sp>
      <p:sp>
        <p:nvSpPr>
          <p:cNvPr id="1091" name="Forme libre 54"/>
          <p:cNvSpPr/>
          <p:nvPr/>
        </p:nvSpPr>
        <p:spPr>
          <a:xfrm>
            <a:off x="567648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a13189">
              <a:alpha val="90000"/>
            </a:srgbClr>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f2f2f2"/>
                </a:solidFill>
                <a:latin typeface="Calibri"/>
              </a:rPr>
              <a:t>Champ de l’étude</a:t>
            </a:r>
            <a:endParaRPr b="0" lang="fr-FR" sz="1600" spc="-1" strike="noStrike">
              <a:solidFill>
                <a:srgbClr val="000000"/>
              </a:solidFill>
              <a:latin typeface="Arial"/>
            </a:endParaRPr>
          </a:p>
        </p:txBody>
      </p:sp>
      <p:sp>
        <p:nvSpPr>
          <p:cNvPr id="1092" name="Forme libre 55"/>
          <p:cNvSpPr/>
          <p:nvPr/>
        </p:nvSpPr>
        <p:spPr>
          <a:xfrm>
            <a:off x="4925160" y="38840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Unité </a:t>
            </a:r>
            <a:r>
              <a:rPr b="0" lang="fr-FR" sz="1600" spc="-18" strike="noStrike">
                <a:solidFill>
                  <a:srgbClr val="595959"/>
                </a:solidFill>
                <a:latin typeface="Calibri"/>
              </a:rPr>
              <a:t>Fonctionnelle</a:t>
            </a:r>
            <a:endParaRPr b="0" lang="fr-FR" sz="1600" spc="-1" strike="noStrike">
              <a:solidFill>
                <a:srgbClr val="000000"/>
              </a:solidFill>
              <a:latin typeface="Arial"/>
            </a:endParaRPr>
          </a:p>
        </p:txBody>
      </p:sp>
      <p:sp>
        <p:nvSpPr>
          <p:cNvPr id="1093" name="Forme libre 56"/>
          <p:cNvSpPr/>
          <p:nvPr/>
        </p:nvSpPr>
        <p:spPr>
          <a:xfrm>
            <a:off x="717876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Système de produits à étudier</a:t>
            </a:r>
            <a:endParaRPr b="0" lang="fr-FR" sz="1600" spc="-1" strike="noStrike">
              <a:solidFill>
                <a:srgbClr val="000000"/>
              </a:solidFill>
              <a:latin typeface="Arial"/>
            </a:endParaRPr>
          </a:p>
        </p:txBody>
      </p:sp>
      <p:sp>
        <p:nvSpPr>
          <p:cNvPr id="1094" name="Forme libre 57"/>
          <p:cNvSpPr/>
          <p:nvPr/>
        </p:nvSpPr>
        <p:spPr>
          <a:xfrm>
            <a:off x="6427440" y="38840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Hypothèses</a:t>
            </a:r>
            <a:endParaRPr b="0" lang="fr-FR" sz="1600" spc="-1" strike="noStrike">
              <a:solidFill>
                <a:srgbClr val="000000"/>
              </a:solidFill>
              <a:latin typeface="Arial"/>
            </a:endParaRPr>
          </a:p>
        </p:txBody>
      </p:sp>
      <p:sp>
        <p:nvSpPr>
          <p:cNvPr id="1095" name="Forme libre 58"/>
          <p:cNvSpPr/>
          <p:nvPr/>
        </p:nvSpPr>
        <p:spPr>
          <a:xfrm>
            <a:off x="642744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Fonctions du système</a:t>
            </a:r>
            <a:endParaRPr b="0" lang="fr-FR" sz="1600" spc="-1" strike="noStrike">
              <a:solidFill>
                <a:srgbClr val="000000"/>
              </a:solidFill>
              <a:latin typeface="Arial"/>
            </a:endParaRPr>
          </a:p>
        </p:txBody>
      </p:sp>
      <p:sp>
        <p:nvSpPr>
          <p:cNvPr id="1096" name="Forme libre 59"/>
          <p:cNvSpPr/>
          <p:nvPr/>
        </p:nvSpPr>
        <p:spPr>
          <a:xfrm>
            <a:off x="7929720" y="38840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Limitations</a:t>
            </a:r>
            <a:endParaRPr b="0" lang="fr-FR" sz="1600" spc="-1" strike="noStrike">
              <a:solidFill>
                <a:srgbClr val="000000"/>
              </a:solidFill>
              <a:latin typeface="Arial"/>
            </a:endParaRPr>
          </a:p>
        </p:txBody>
      </p:sp>
      <p:sp>
        <p:nvSpPr>
          <p:cNvPr id="1097" name="Forme libre 60"/>
          <p:cNvSpPr/>
          <p:nvPr/>
        </p:nvSpPr>
        <p:spPr>
          <a:xfrm>
            <a:off x="867744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Règles d’affectation</a:t>
            </a:r>
            <a:endParaRPr b="0" lang="fr-FR" sz="1600" spc="-1" strike="noStrike">
              <a:solidFill>
                <a:srgbClr val="000000"/>
              </a:solidFill>
              <a:latin typeface="Arial"/>
            </a:endParaRPr>
          </a:p>
        </p:txBody>
      </p:sp>
      <p:sp>
        <p:nvSpPr>
          <p:cNvPr id="1098" name="Forme libre 61"/>
          <p:cNvSpPr/>
          <p:nvPr/>
        </p:nvSpPr>
        <p:spPr>
          <a:xfrm>
            <a:off x="5676480" y="513720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Exigences initiales de qualité des données</a:t>
            </a:r>
            <a:endParaRPr b="0" lang="fr-FR" sz="1600" spc="-1" strike="noStrike">
              <a:solidFill>
                <a:srgbClr val="000000"/>
              </a:solidFill>
              <a:latin typeface="Arial"/>
            </a:endParaRPr>
          </a:p>
        </p:txBody>
      </p:sp>
      <p:sp>
        <p:nvSpPr>
          <p:cNvPr id="1099" name="Forme libre 62"/>
          <p:cNvSpPr/>
          <p:nvPr/>
        </p:nvSpPr>
        <p:spPr>
          <a:xfrm>
            <a:off x="792972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Type de revue critique</a:t>
            </a:r>
            <a:endParaRPr b="0" lang="fr-FR" sz="1600" spc="-1" strike="noStrike">
              <a:solidFill>
                <a:srgbClr val="000000"/>
              </a:solidFill>
              <a:latin typeface="Arial"/>
            </a:endParaRPr>
          </a:p>
        </p:txBody>
      </p:sp>
      <p:sp>
        <p:nvSpPr>
          <p:cNvPr id="1100" name="Forme libre 63"/>
          <p:cNvSpPr/>
          <p:nvPr/>
        </p:nvSpPr>
        <p:spPr>
          <a:xfrm>
            <a:off x="492336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Choix des indicateurs</a:t>
            </a:r>
            <a:endParaRPr b="0" lang="fr-FR" sz="1600" spc="-1" strike="noStrike">
              <a:solidFill>
                <a:srgbClr val="000000"/>
              </a:solidFill>
              <a:latin typeface="Arial"/>
            </a:endParaRPr>
          </a:p>
        </p:txBody>
      </p:sp>
      <p:sp>
        <p:nvSpPr>
          <p:cNvPr id="1101" name="Forme libre 64"/>
          <p:cNvSpPr/>
          <p:nvPr/>
        </p:nvSpPr>
        <p:spPr>
          <a:xfrm>
            <a:off x="417384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0080">
            <a:solidFill>
              <a:srgbClr val="ffffff"/>
            </a:solidFill>
            <a:miter/>
          </a:ln>
        </p:spPr>
        <p:style>
          <a:lnRef idx="0"/>
          <a:fillRef idx="0"/>
          <a:effectRef idx="0"/>
          <a:fontRef idx="minor"/>
        </p:style>
        <p:txBody>
          <a:bodyPr lIns="34560" rIns="34560" tIns="34560" bIns="34560" anchor="ctr">
            <a:noAutofit/>
          </a:bodyPr>
          <a:p>
            <a:pPr algn="ctr">
              <a:lnSpc>
                <a:spcPct val="90000"/>
              </a:lnSpc>
              <a:spcAft>
                <a:spcPts val="629"/>
              </a:spcAft>
            </a:pPr>
            <a:r>
              <a:rPr b="0" lang="fr-FR" sz="1600" spc="-1" strike="noStrike">
                <a:solidFill>
                  <a:srgbClr val="595959"/>
                </a:solidFill>
                <a:latin typeface="Calibri"/>
              </a:rPr>
              <a:t>Frontières de l’étude</a:t>
            </a:r>
            <a:endParaRPr b="0" lang="fr-FR" sz="1600" spc="-1" strike="noStrike">
              <a:solidFill>
                <a:srgbClr val="595959"/>
              </a:solidFill>
              <a:latin typeface="Arial"/>
            </a:endParaRPr>
          </a:p>
        </p:txBody>
      </p:sp>
      <p:sp>
        <p:nvSpPr>
          <p:cNvPr id="1102" name="Forme libre 65"/>
          <p:cNvSpPr/>
          <p:nvPr/>
        </p:nvSpPr>
        <p:spPr>
          <a:xfrm>
            <a:off x="2671560" y="263052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b633"/>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Application envisagée</a:t>
            </a:r>
            <a:endParaRPr b="0" lang="fr-FR" sz="1600" spc="-1" strike="noStrike">
              <a:solidFill>
                <a:srgbClr val="000000"/>
              </a:solidFill>
              <a:latin typeface="Arial"/>
            </a:endParaRPr>
          </a:p>
        </p:txBody>
      </p:sp>
      <p:sp>
        <p:nvSpPr>
          <p:cNvPr id="1103" name="Forme libre 66"/>
          <p:cNvSpPr/>
          <p:nvPr/>
        </p:nvSpPr>
        <p:spPr>
          <a:xfrm>
            <a:off x="2671200" y="12384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a300"/>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Motivations</a:t>
            </a:r>
            <a:endParaRPr b="0" lang="fr-FR" sz="1600" spc="-1" strike="noStrike">
              <a:solidFill>
                <a:srgbClr val="000000"/>
              </a:solidFill>
              <a:latin typeface="Arial"/>
            </a:endParaRPr>
          </a:p>
        </p:txBody>
      </p:sp>
      <p:sp>
        <p:nvSpPr>
          <p:cNvPr id="1104" name="Forme libre 67"/>
          <p:cNvSpPr/>
          <p:nvPr/>
        </p:nvSpPr>
        <p:spPr>
          <a:xfrm>
            <a:off x="1920240" y="1377360"/>
            <a:ext cx="1403640" cy="1523880"/>
          </a:xfrm>
          <a:custGeom>
            <a:avLst/>
            <a:gdLst>
              <a:gd name="textAreaLeft" fmla="*/ 0 w 1403640"/>
              <a:gd name="textAreaRight" fmla="*/ 1404000 w 1403640"/>
              <a:gd name="textAreaTop" fmla="*/ 0 h 1523880"/>
              <a:gd name="textAreaBottom" fmla="*/ 1524240 h 1523880"/>
            </a:gdLst>
            <a:ahLst/>
            <a:rect l="textAreaLeft" t="textAreaTop" r="textAreaRight" b="textAreaBottom"/>
            <a:pathLst>
              <a:path w="1524372" h="1326203">
                <a:moveTo>
                  <a:pt x="762185" y="0"/>
                </a:moveTo>
                <a:lnTo>
                  <a:pt x="1524371" y="288449"/>
                </a:lnTo>
                <a:lnTo>
                  <a:pt x="1524371" y="1037754"/>
                </a:lnTo>
                <a:lnTo>
                  <a:pt x="762185" y="1326203"/>
                </a:lnTo>
                <a:lnTo>
                  <a:pt x="1" y="1037754"/>
                </a:lnTo>
                <a:lnTo>
                  <a:pt x="1" y="288449"/>
                </a:lnTo>
                <a:lnTo>
                  <a:pt x="762185" y="0"/>
                </a:lnTo>
                <a:close/>
              </a:path>
            </a:pathLst>
          </a:custGeom>
          <a:solidFill>
            <a:srgbClr val="ffc55d"/>
          </a:solidFill>
          <a:ln w="12600">
            <a:solidFill>
              <a:srgbClr val="ffffff"/>
            </a:solidFill>
            <a:miter/>
          </a:ln>
        </p:spPr>
        <p:style>
          <a:lnRef idx="0"/>
          <a:fillRef idx="0"/>
          <a:effectRef idx="0"/>
          <a:fontRef idx="minor"/>
        </p:style>
        <p:txBody>
          <a:bodyPr lIns="36000" rIns="36000" tIns="36000" bIns="36000" anchor="ctr">
            <a:noAutofit/>
          </a:bodyPr>
          <a:p>
            <a:pPr algn="ctr">
              <a:lnSpc>
                <a:spcPct val="90000"/>
              </a:lnSpc>
              <a:spcAft>
                <a:spcPts val="629"/>
              </a:spcAft>
            </a:pPr>
            <a:r>
              <a:rPr b="0" lang="fr-FR" sz="1600" spc="-1" strike="noStrike">
                <a:solidFill>
                  <a:srgbClr val="595959"/>
                </a:solidFill>
                <a:latin typeface="Calibri"/>
              </a:rPr>
              <a:t>Public concerné</a:t>
            </a:r>
            <a:endParaRPr b="0" lang="fr-FR" sz="1600" spc="-1" strike="noStrike">
              <a:solidFill>
                <a:srgbClr val="000000"/>
              </a:solidFill>
              <a:latin typeface="Arial"/>
            </a:endParaRPr>
          </a:p>
        </p:txBody>
      </p:sp>
      <p:grpSp>
        <p:nvGrpSpPr>
          <p:cNvPr id="1105" name="Groupe 61"/>
          <p:cNvGrpSpPr/>
          <p:nvPr/>
        </p:nvGrpSpPr>
        <p:grpSpPr>
          <a:xfrm>
            <a:off x="4118760" y="1228680"/>
            <a:ext cx="1712520" cy="3086280"/>
            <a:chOff x="4118760" y="1228680"/>
            <a:chExt cx="1712520" cy="3086280"/>
          </a:xfrm>
        </p:grpSpPr>
        <p:sp>
          <p:nvSpPr>
            <p:cNvPr id="1106" name="Connecteur droit 54"/>
            <p:cNvSpPr/>
            <p:nvPr/>
          </p:nvSpPr>
          <p:spPr>
            <a:xfrm flipH="1">
              <a:off x="4861800" y="1228680"/>
              <a:ext cx="969480" cy="46800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sp>
          <p:nvSpPr>
            <p:cNvPr id="1107" name="Connecteur droit 55"/>
            <p:cNvSpPr/>
            <p:nvPr/>
          </p:nvSpPr>
          <p:spPr>
            <a:xfrm flipH="1">
              <a:off x="4870440" y="1692720"/>
              <a:ext cx="2160" cy="89532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sp>
          <p:nvSpPr>
            <p:cNvPr id="1108" name="Connecteur droit 56"/>
            <p:cNvSpPr/>
            <p:nvPr/>
          </p:nvSpPr>
          <p:spPr>
            <a:xfrm flipV="1">
              <a:off x="4118760" y="2585520"/>
              <a:ext cx="753840" cy="37188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sp>
          <p:nvSpPr>
            <p:cNvPr id="1109" name="Connecteur droit 57"/>
            <p:cNvSpPr/>
            <p:nvPr/>
          </p:nvSpPr>
          <p:spPr>
            <a:xfrm>
              <a:off x="4123080" y="2946960"/>
              <a:ext cx="0" cy="1368000"/>
            </a:xfrm>
            <a:prstGeom prst="line">
              <a:avLst/>
            </a:prstGeom>
            <a:ln w="25560">
              <a:solidFill>
                <a:srgbClr val="80276c"/>
              </a:solidFill>
              <a:prstDash val="sysDot"/>
              <a:miter/>
            </a:ln>
          </p:spPr>
          <p:style>
            <a:lnRef idx="0"/>
            <a:fillRef idx="0"/>
            <a:effectRef idx="0"/>
            <a:fontRef idx="minor"/>
          </p:style>
          <p:txBody>
            <a:bodyPr lIns="90000" rIns="90000" tIns="45000" bIns="45000" anchor="t" anchorCtr="1">
              <a:noAutofit/>
            </a:bodyPr>
            <a:p>
              <a:endParaRPr b="0" lang="fr-FR" sz="1600" spc="-1" strike="noStrike">
                <a:solidFill>
                  <a:srgbClr val="ffffff"/>
                </a:solidFill>
                <a:latin typeface="Arial"/>
              </a:endParaRPr>
            </a:p>
          </p:txBody>
        </p:sp>
      </p:grpSp>
      <p:sp>
        <p:nvSpPr>
          <p:cNvPr id="1110" name="PlaceHolder 1"/>
          <p:cNvSpPr>
            <a:spLocks noGrp="1"/>
          </p:cNvSpPr>
          <p:nvPr>
            <p:ph type="title"/>
          </p:nvPr>
        </p:nvSpPr>
        <p:spPr>
          <a:xfrm>
            <a:off x="683640" y="338760"/>
            <a:ext cx="7890840" cy="694080"/>
          </a:xfrm>
          <a:prstGeom prst="rect">
            <a:avLst/>
          </a:prstGeom>
          <a:noFill/>
          <a:ln w="0">
            <a:noFill/>
          </a:ln>
        </p:spPr>
        <p:txBody>
          <a:bodyPr lIns="91440" rIns="91440" tIns="45720" bIns="45720" anchor="t">
            <a:noAutofit/>
          </a:bodyPr>
          <a:p>
            <a:pPr indent="0">
              <a:lnSpc>
                <a:spcPct val="90000"/>
              </a:lnSpc>
              <a:buNone/>
              <a:tabLst>
                <a:tab algn="l" pos="3533040"/>
                <a:tab algn="l" pos="3772080"/>
              </a:tabLst>
            </a:pPr>
            <a:r>
              <a:rPr b="1" lang="fr-FR" sz="2800" spc="-1" strike="noStrike">
                <a:solidFill>
                  <a:srgbClr val="ffa300"/>
                </a:solidFill>
                <a:latin typeface="Calibri"/>
              </a:rPr>
              <a:t>Objectifs </a:t>
            </a:r>
            <a:r>
              <a:rPr b="1" lang="fr-FR" sz="2800" spc="-1" strike="noStrike">
                <a:solidFill>
                  <a:srgbClr val="ffa300"/>
                </a:solidFill>
                <a:latin typeface="Calibri"/>
              </a:rPr>
              <a:t>	</a:t>
            </a:r>
            <a:r>
              <a:rPr b="1" lang="fr-FR" sz="2800" spc="-1" strike="noStrike">
                <a:solidFill>
                  <a:srgbClr val="ffa300"/>
                </a:solidFill>
                <a:latin typeface="Calibri"/>
              </a:rPr>
              <a:t>&amp; champ </a:t>
            </a:r>
            <a:br>
              <a:rPr sz="2800"/>
            </a:br>
            <a:r>
              <a:rPr b="1" lang="fr-FR" sz="2800" spc="-1" strike="noStrike">
                <a:solidFill>
                  <a:srgbClr val="ffa300"/>
                </a:solidFill>
                <a:latin typeface="Calibri"/>
              </a:rPr>
              <a:t>	</a:t>
            </a:r>
            <a:r>
              <a:rPr b="1" lang="fr-FR" sz="2800" spc="-1" strike="noStrike">
                <a:solidFill>
                  <a:srgbClr val="ffa300"/>
                </a:solidFill>
                <a:latin typeface="Calibri"/>
              </a:rPr>
              <a:t>de l’étude</a:t>
            </a:r>
            <a:endParaRPr b="0" lang="en-US" sz="2800" spc="-1" strike="noStrike">
              <a:solidFill>
                <a:srgbClr val="000000"/>
              </a:solidFill>
              <a:latin typeface="Calibri"/>
            </a:endParaRPr>
          </a:p>
        </p:txBody>
      </p:sp>
      <p:pic>
        <p:nvPicPr>
          <p:cNvPr id="1111" name="Image 96" descr=""/>
          <p:cNvPicPr/>
          <p:nvPr/>
        </p:nvPicPr>
        <p:blipFill>
          <a:blip r:embed="rId1"/>
          <a:stretch/>
        </p:blipFill>
        <p:spPr>
          <a:xfrm>
            <a:off x="10647720" y="69840"/>
            <a:ext cx="1449000" cy="1079640"/>
          </a:xfrm>
          <a:prstGeom prst="rect">
            <a:avLst/>
          </a:prstGeom>
          <a:ln w="0">
            <a:noFill/>
          </a:ln>
        </p:spPr>
      </p:pic>
      <p:sp>
        <p:nvSpPr>
          <p:cNvPr id="1112" name="Étoile à 5 branches 17"/>
          <p:cNvSpPr/>
          <p:nvPr/>
        </p:nvSpPr>
        <p:spPr>
          <a:xfrm>
            <a:off x="3195000" y="271296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113" name="Étoile à 5 branches 18"/>
          <p:cNvSpPr/>
          <p:nvPr/>
        </p:nvSpPr>
        <p:spPr>
          <a:xfrm>
            <a:off x="2440440" y="145764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114" name="Étoile à 5 branches 19"/>
          <p:cNvSpPr/>
          <p:nvPr/>
        </p:nvSpPr>
        <p:spPr>
          <a:xfrm>
            <a:off x="3193200" y="22284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115" name="Étoile à 5 branches 20"/>
          <p:cNvSpPr/>
          <p:nvPr/>
        </p:nvSpPr>
        <p:spPr>
          <a:xfrm>
            <a:off x="7704000" y="271296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116" name="Étoile à 5 branches 21"/>
          <p:cNvSpPr/>
          <p:nvPr/>
        </p:nvSpPr>
        <p:spPr>
          <a:xfrm>
            <a:off x="5444280" y="395388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117" name="Étoile à 5 branches 22"/>
          <p:cNvSpPr/>
          <p:nvPr/>
        </p:nvSpPr>
        <p:spPr>
          <a:xfrm>
            <a:off x="4692960" y="271296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118" name="Étoile à 5 branches 23"/>
          <p:cNvSpPr/>
          <p:nvPr/>
        </p:nvSpPr>
        <p:spPr>
          <a:xfrm>
            <a:off x="7697520" y="5218920"/>
            <a:ext cx="359640" cy="359640"/>
          </a:xfrm>
          <a:prstGeom prst="star5">
            <a:avLst>
              <a:gd name="adj" fmla="val 19098"/>
              <a:gd name="hf" fmla="val 105146"/>
              <a:gd name="vf" fmla="val 110557"/>
            </a:avLst>
          </a:prstGeom>
          <a:solidFill>
            <a:srgbClr val="f38af6"/>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grpSp>
        <p:nvGrpSpPr>
          <p:cNvPr id="1119" name="Groupe 65"/>
          <p:cNvGrpSpPr/>
          <p:nvPr/>
        </p:nvGrpSpPr>
        <p:grpSpPr>
          <a:xfrm>
            <a:off x="6371640" y="3847320"/>
            <a:ext cx="3003120" cy="2863080"/>
            <a:chOff x="6371640" y="3847320"/>
            <a:chExt cx="3003120" cy="2863080"/>
          </a:xfrm>
        </p:grpSpPr>
        <p:sp>
          <p:nvSpPr>
            <p:cNvPr id="1120" name="Connecteur droit 58"/>
            <p:cNvSpPr/>
            <p:nvPr/>
          </p:nvSpPr>
          <p:spPr>
            <a:xfrm flipH="1" flipV="1">
              <a:off x="8613000" y="3857040"/>
              <a:ext cx="746280" cy="35352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21" name="Connecteur droit 59"/>
            <p:cNvSpPr/>
            <p:nvPr/>
          </p:nvSpPr>
          <p:spPr>
            <a:xfrm flipH="1" flipV="1">
              <a:off x="7115400" y="3847320"/>
              <a:ext cx="771480" cy="36036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22" name="Connecteur droit 60"/>
            <p:cNvSpPr/>
            <p:nvPr/>
          </p:nvSpPr>
          <p:spPr>
            <a:xfrm flipH="1" flipV="1">
              <a:off x="7136280" y="6350040"/>
              <a:ext cx="771480" cy="36036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23" name="Connecteur droit 61"/>
            <p:cNvSpPr/>
            <p:nvPr/>
          </p:nvSpPr>
          <p:spPr>
            <a:xfrm flipV="1">
              <a:off x="6371640" y="3847320"/>
              <a:ext cx="750600" cy="35676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24" name="Connecteur droit 62"/>
            <p:cNvSpPr/>
            <p:nvPr/>
          </p:nvSpPr>
          <p:spPr>
            <a:xfrm flipV="1">
              <a:off x="7878960" y="3850560"/>
              <a:ext cx="750600" cy="35676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25" name="Connecteur droit 63"/>
            <p:cNvSpPr/>
            <p:nvPr/>
          </p:nvSpPr>
          <p:spPr>
            <a:xfrm flipH="1" flipV="1">
              <a:off x="6374880" y="5083200"/>
              <a:ext cx="774000" cy="36720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26" name="Connecteur droit 64"/>
            <p:cNvSpPr/>
            <p:nvPr/>
          </p:nvSpPr>
          <p:spPr>
            <a:xfrm>
              <a:off x="7146000" y="5457600"/>
              <a:ext cx="0" cy="89244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27" name="Connecteur droit 65"/>
            <p:cNvSpPr/>
            <p:nvPr/>
          </p:nvSpPr>
          <p:spPr>
            <a:xfrm>
              <a:off x="6371640" y="4204080"/>
              <a:ext cx="0" cy="89820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28" name="Connecteur droit 66"/>
            <p:cNvSpPr/>
            <p:nvPr/>
          </p:nvSpPr>
          <p:spPr>
            <a:xfrm>
              <a:off x="9374400" y="4202640"/>
              <a:ext cx="0" cy="144000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29" name="Connecteur droit 67"/>
            <p:cNvSpPr/>
            <p:nvPr/>
          </p:nvSpPr>
          <p:spPr>
            <a:xfrm>
              <a:off x="7907760" y="6708600"/>
              <a:ext cx="430560" cy="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30" name="Arc 23"/>
            <p:cNvSpPr/>
            <p:nvPr/>
          </p:nvSpPr>
          <p:spPr>
            <a:xfrm rot="5400000">
              <a:off x="7215120" y="4548600"/>
              <a:ext cx="2159640" cy="2159640"/>
            </a:xfrm>
            <a:prstGeom prst="arc">
              <a:avLst>
                <a:gd name="adj1" fmla="val 16200000"/>
                <a:gd name="adj2" fmla="val 0"/>
              </a:avLst>
            </a:prstGeom>
            <a:noFill/>
            <a:ln w="28440">
              <a:solidFill>
                <a:srgbClr val="d77fc4"/>
              </a:solidFill>
              <a:prstDash val="sysDash"/>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
        <p:nvSpPr>
          <p:cNvPr id="1131" name="Connecteur droit avec flèche 25"/>
          <p:cNvSpPr/>
          <p:nvPr/>
        </p:nvSpPr>
        <p:spPr>
          <a:xfrm flipV="1">
            <a:off x="9374760" y="5205240"/>
            <a:ext cx="539640" cy="360"/>
          </a:xfrm>
          <a:prstGeom prst="straightConnector1">
            <a:avLst/>
          </a:prstGeom>
          <a:noFill/>
          <a:ln w="28440">
            <a:solidFill>
              <a:srgbClr val="d77fc4"/>
            </a:solidFill>
            <a:miter/>
            <a:tailEnd len="med" type="triangle" w="med"/>
          </a:ln>
        </p:spPr>
        <p:style>
          <a:lnRef idx="0"/>
          <a:fillRef idx="0"/>
          <a:effectRef idx="0"/>
          <a:fontRef idx="minor"/>
        </p:style>
        <p:txBody>
          <a:bodyPr lIns="90000" rIns="90000" tIns="-44640" bIns="-44640" anchor="t">
            <a:noAutofit/>
          </a:bodyPr>
          <a:p>
            <a:endParaRPr b="0" lang="fr-FR" sz="1800" spc="-1" strike="noStrike">
              <a:solidFill>
                <a:srgbClr val="ffffff"/>
              </a:solidFill>
              <a:latin typeface="Arial"/>
            </a:endParaRPr>
          </a:p>
        </p:txBody>
      </p:sp>
      <p:sp>
        <p:nvSpPr>
          <p:cNvPr id="1132" name="ZoneTexte 63"/>
          <p:cNvSpPr/>
          <p:nvPr/>
        </p:nvSpPr>
        <p:spPr>
          <a:xfrm>
            <a:off x="9914760" y="4491720"/>
            <a:ext cx="2124360" cy="1461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800" spc="-1" strike="noStrike">
                <a:solidFill>
                  <a:srgbClr val="d77fc4"/>
                </a:solidFill>
                <a:latin typeface="Calibri"/>
              </a:rPr>
              <a:t>À définir dans la phase I. </a:t>
            </a:r>
            <a:endParaRPr b="0" lang="fr-FR" sz="1800" spc="-1" strike="noStrike">
              <a:solidFill>
                <a:srgbClr val="ffffff"/>
              </a:solidFill>
              <a:latin typeface="Arial"/>
            </a:endParaRPr>
          </a:p>
          <a:p>
            <a:pPr>
              <a:lnSpc>
                <a:spcPct val="100000"/>
              </a:lnSpc>
            </a:pPr>
            <a:r>
              <a:rPr b="0" lang="fr-FR" sz="1800" spc="-1" strike="noStrike">
                <a:solidFill>
                  <a:srgbClr val="d77fc4"/>
                </a:solidFill>
                <a:latin typeface="Calibri"/>
              </a:rPr>
              <a:t>Précisions apportées dans les phases II. III. et IV.</a:t>
            </a:r>
            <a:endParaRPr b="0" lang="fr-FR" sz="1800" spc="-1" strike="noStrike">
              <a:solidFill>
                <a:srgbClr val="ffffff"/>
              </a:solidFill>
              <a:latin typeface="Arial"/>
            </a:endParaRPr>
          </a:p>
        </p:txBody>
      </p:sp>
      <p:grpSp>
        <p:nvGrpSpPr>
          <p:cNvPr id="1133" name="Groupe 66"/>
          <p:cNvGrpSpPr/>
          <p:nvPr/>
        </p:nvGrpSpPr>
        <p:grpSpPr>
          <a:xfrm>
            <a:off x="4860720" y="1326240"/>
            <a:ext cx="1517400" cy="1625400"/>
            <a:chOff x="4860720" y="1326240"/>
            <a:chExt cx="1517400" cy="1625400"/>
          </a:xfrm>
        </p:grpSpPr>
        <p:sp>
          <p:nvSpPr>
            <p:cNvPr id="1134" name="Connecteur droit 68"/>
            <p:cNvSpPr/>
            <p:nvPr/>
          </p:nvSpPr>
          <p:spPr>
            <a:xfrm flipH="1" flipV="1">
              <a:off x="5626800" y="1326240"/>
              <a:ext cx="751320" cy="35820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35" name="Connecteur droit 69"/>
            <p:cNvSpPr/>
            <p:nvPr/>
          </p:nvSpPr>
          <p:spPr>
            <a:xfrm flipH="1" flipV="1">
              <a:off x="4860720" y="2591280"/>
              <a:ext cx="771480" cy="36036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36" name="Connecteur droit 70"/>
            <p:cNvSpPr/>
            <p:nvPr/>
          </p:nvSpPr>
          <p:spPr>
            <a:xfrm flipV="1">
              <a:off x="4869360" y="1337400"/>
              <a:ext cx="750600" cy="35676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37" name="Connecteur droit 71"/>
            <p:cNvSpPr/>
            <p:nvPr/>
          </p:nvSpPr>
          <p:spPr>
            <a:xfrm flipV="1">
              <a:off x="5627520" y="2591280"/>
              <a:ext cx="750600" cy="35676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38" name="Connecteur droit 72"/>
            <p:cNvSpPr/>
            <p:nvPr/>
          </p:nvSpPr>
          <p:spPr>
            <a:xfrm>
              <a:off x="6378120" y="1686240"/>
              <a:ext cx="0" cy="89244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39" name="Connecteur droit 73"/>
            <p:cNvSpPr/>
            <p:nvPr/>
          </p:nvSpPr>
          <p:spPr>
            <a:xfrm>
              <a:off x="4868640" y="1684440"/>
              <a:ext cx="720" cy="881640"/>
            </a:xfrm>
            <a:prstGeom prst="line">
              <a:avLst/>
            </a:prstGeom>
            <a:ln w="28440">
              <a:solidFill>
                <a:srgbClr val="d77fc4"/>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grpSp>
      <p:sp>
        <p:nvSpPr>
          <p:cNvPr id="1140" name="Connecteur droit avec flèche 26"/>
          <p:cNvSpPr/>
          <p:nvPr/>
        </p:nvSpPr>
        <p:spPr>
          <a:xfrm flipV="1">
            <a:off x="9389880" y="2098080"/>
            <a:ext cx="563400" cy="360"/>
          </a:xfrm>
          <a:prstGeom prst="straightConnector1">
            <a:avLst/>
          </a:prstGeom>
          <a:noFill/>
          <a:ln w="28440">
            <a:solidFill>
              <a:srgbClr val="ffa300"/>
            </a:solidFill>
            <a:miter/>
            <a:tailEnd len="med" type="triangle" w="med"/>
          </a:ln>
        </p:spPr>
        <p:style>
          <a:lnRef idx="0"/>
          <a:fillRef idx="0"/>
          <a:effectRef idx="0"/>
          <a:fontRef idx="minor"/>
        </p:style>
        <p:txBody>
          <a:bodyPr lIns="90000" rIns="90000" tIns="-44640" bIns="-44640" anchor="t">
            <a:noAutofit/>
          </a:bodyPr>
          <a:p>
            <a:endParaRPr b="0" lang="fr-FR" sz="1800" spc="-1" strike="noStrike">
              <a:solidFill>
                <a:srgbClr val="ffffff"/>
              </a:solidFill>
              <a:latin typeface="Arial"/>
            </a:endParaRPr>
          </a:p>
        </p:txBody>
      </p:sp>
      <p:sp>
        <p:nvSpPr>
          <p:cNvPr id="1141" name="ZoneTexte 64"/>
          <p:cNvSpPr/>
          <p:nvPr/>
        </p:nvSpPr>
        <p:spPr>
          <a:xfrm>
            <a:off x="9953640" y="1913760"/>
            <a:ext cx="2124360" cy="6390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800" spc="-1" strike="noStrike">
                <a:solidFill>
                  <a:srgbClr val="ffa300"/>
                </a:solidFill>
                <a:latin typeface="Calibri"/>
              </a:rPr>
              <a:t>Non abordé aujourd’hui</a:t>
            </a:r>
            <a:endParaRPr b="0" lang="fr-FR" sz="1800" spc="-1" strike="noStrike">
              <a:solidFill>
                <a:srgbClr val="ffffff"/>
              </a:solidFill>
              <a:latin typeface="Arial"/>
            </a:endParaRPr>
          </a:p>
        </p:txBody>
      </p:sp>
      <p:sp>
        <p:nvSpPr>
          <p:cNvPr id="1142" name="Connecteur droit avec flèche 27"/>
          <p:cNvSpPr/>
          <p:nvPr/>
        </p:nvSpPr>
        <p:spPr>
          <a:xfrm flipV="1">
            <a:off x="5929560" y="1089360"/>
            <a:ext cx="694440" cy="346680"/>
          </a:xfrm>
          <a:prstGeom prst="straightConnector1">
            <a:avLst/>
          </a:prstGeom>
          <a:noFill/>
          <a:ln w="28440">
            <a:solidFill>
              <a:srgbClr val="d77fc4"/>
            </a:solidFill>
            <a:miter/>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1143" name="Étoile à 5 branches 24"/>
          <p:cNvSpPr/>
          <p:nvPr/>
        </p:nvSpPr>
        <p:spPr>
          <a:xfrm>
            <a:off x="6942240" y="3976920"/>
            <a:ext cx="359640" cy="359640"/>
          </a:xfrm>
          <a:prstGeom prst="star5">
            <a:avLst>
              <a:gd name="adj" fmla="val 19098"/>
              <a:gd name="hf" fmla="val 105146"/>
              <a:gd name="vf" fmla="val 110557"/>
            </a:avLst>
          </a:prstGeom>
          <a:solidFill>
            <a:srgbClr val="f38af6"/>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grpSp>
        <p:nvGrpSpPr>
          <p:cNvPr id="1144" name="Groupe 67"/>
          <p:cNvGrpSpPr/>
          <p:nvPr/>
        </p:nvGrpSpPr>
        <p:grpSpPr>
          <a:xfrm>
            <a:off x="7872480" y="1315440"/>
            <a:ext cx="2270880" cy="2895120"/>
            <a:chOff x="7872480" y="1315440"/>
            <a:chExt cx="2270880" cy="2895120"/>
          </a:xfrm>
        </p:grpSpPr>
        <p:sp>
          <p:nvSpPr>
            <p:cNvPr id="1145" name="Connecteur droit 74"/>
            <p:cNvSpPr/>
            <p:nvPr/>
          </p:nvSpPr>
          <p:spPr>
            <a:xfrm flipH="1" flipV="1">
              <a:off x="8624520" y="1315440"/>
              <a:ext cx="765000" cy="37332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46" name="Connecteur droit 75"/>
            <p:cNvSpPr/>
            <p:nvPr/>
          </p:nvSpPr>
          <p:spPr>
            <a:xfrm flipH="1" flipV="1">
              <a:off x="7872480" y="2595240"/>
              <a:ext cx="771120" cy="36036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47" name="Connecteur droit 76"/>
            <p:cNvSpPr/>
            <p:nvPr/>
          </p:nvSpPr>
          <p:spPr>
            <a:xfrm flipV="1">
              <a:off x="7880760" y="1315440"/>
              <a:ext cx="750600" cy="35676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48" name="Connecteur droit 77"/>
            <p:cNvSpPr/>
            <p:nvPr/>
          </p:nvSpPr>
          <p:spPr>
            <a:xfrm>
              <a:off x="9389520" y="1690200"/>
              <a:ext cx="0" cy="89244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49" name="Connecteur droit 78"/>
            <p:cNvSpPr/>
            <p:nvPr/>
          </p:nvSpPr>
          <p:spPr>
            <a:xfrm>
              <a:off x="7880760" y="1672200"/>
              <a:ext cx="0" cy="89784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50" name="Connecteur droit 79"/>
            <p:cNvSpPr/>
            <p:nvPr/>
          </p:nvSpPr>
          <p:spPr>
            <a:xfrm flipH="1" flipV="1">
              <a:off x="9378360" y="2573640"/>
              <a:ext cx="765000" cy="37332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51" name="Connecteur droit 80"/>
            <p:cNvSpPr/>
            <p:nvPr/>
          </p:nvSpPr>
          <p:spPr>
            <a:xfrm flipH="1" flipV="1">
              <a:off x="8619120" y="3832200"/>
              <a:ext cx="771480" cy="36036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52" name="Connecteur droit 81"/>
            <p:cNvSpPr/>
            <p:nvPr/>
          </p:nvSpPr>
          <p:spPr>
            <a:xfrm flipV="1">
              <a:off x="9392760" y="3853800"/>
              <a:ext cx="750600" cy="35676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53" name="Connecteur droit 82"/>
            <p:cNvSpPr/>
            <p:nvPr/>
          </p:nvSpPr>
          <p:spPr>
            <a:xfrm>
              <a:off x="10143360" y="2948400"/>
              <a:ext cx="0" cy="89244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54" name="Connecteur droit 83"/>
            <p:cNvSpPr/>
            <p:nvPr/>
          </p:nvSpPr>
          <p:spPr>
            <a:xfrm>
              <a:off x="8631360" y="2951640"/>
              <a:ext cx="3240" cy="87696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grpSp>
      <p:sp>
        <p:nvSpPr>
          <p:cNvPr id="1155" name="ZoneTexte 65"/>
          <p:cNvSpPr/>
          <p:nvPr/>
        </p:nvSpPr>
        <p:spPr>
          <a:xfrm>
            <a:off x="6732360" y="389160"/>
            <a:ext cx="2375640" cy="6390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800" spc="-1" strike="noStrike">
                <a:solidFill>
                  <a:srgbClr val="d77fc4"/>
                </a:solidFill>
                <a:latin typeface="Calibri"/>
              </a:rPr>
              <a:t>À définir dans la phase I. Explicité en phase III.</a:t>
            </a:r>
            <a:endParaRPr b="0" lang="fr-FR" sz="1800" spc="-1" strike="noStrike">
              <a:solidFill>
                <a:srgbClr val="ffffff"/>
              </a:solidFill>
              <a:latin typeface="Arial"/>
            </a:endParaRPr>
          </a:p>
        </p:txBody>
      </p:sp>
      <p:sp>
        <p:nvSpPr>
          <p:cNvPr id="1156" name="Étoile à 5 branches 25"/>
          <p:cNvSpPr/>
          <p:nvPr/>
        </p:nvSpPr>
        <p:spPr>
          <a:xfrm>
            <a:off x="6948000" y="1452960"/>
            <a:ext cx="359640" cy="359640"/>
          </a:xfrm>
          <a:prstGeom prst="star5">
            <a:avLst>
              <a:gd name="adj" fmla="val 19098"/>
              <a:gd name="hf" fmla="val 105146"/>
              <a:gd name="vf" fmla="val 110557"/>
            </a:avLst>
          </a:prstGeom>
          <a:solidFill>
            <a:srgbClr val="80276c"/>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grpSp>
        <p:nvGrpSpPr>
          <p:cNvPr id="1157" name="Groupe 6"/>
          <p:cNvGrpSpPr/>
          <p:nvPr/>
        </p:nvGrpSpPr>
        <p:grpSpPr>
          <a:xfrm>
            <a:off x="5616000" y="5101200"/>
            <a:ext cx="1512000" cy="1609200"/>
            <a:chOff x="5616000" y="5101200"/>
            <a:chExt cx="1512000" cy="1609200"/>
          </a:xfrm>
        </p:grpSpPr>
        <p:sp>
          <p:nvSpPr>
            <p:cNvPr id="1158" name="Connecteur droit 12"/>
            <p:cNvSpPr/>
            <p:nvPr/>
          </p:nvSpPr>
          <p:spPr>
            <a:xfrm flipH="1" flipV="1">
              <a:off x="6368040" y="5101200"/>
              <a:ext cx="759960" cy="37080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59" name="Connecteur droit 13"/>
            <p:cNvSpPr/>
            <p:nvPr/>
          </p:nvSpPr>
          <p:spPr>
            <a:xfrm flipH="1" flipV="1">
              <a:off x="5616000" y="6336000"/>
              <a:ext cx="747000" cy="37440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60" name="Connecteur droit 21"/>
            <p:cNvSpPr/>
            <p:nvPr/>
          </p:nvSpPr>
          <p:spPr>
            <a:xfrm flipV="1">
              <a:off x="5624280" y="5101200"/>
              <a:ext cx="750600" cy="35676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61" name="Connecteur droit 23"/>
            <p:cNvSpPr/>
            <p:nvPr/>
          </p:nvSpPr>
          <p:spPr>
            <a:xfrm>
              <a:off x="7113600" y="5475960"/>
              <a:ext cx="0" cy="89244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62" name="Connecteur droit 24"/>
            <p:cNvSpPr/>
            <p:nvPr/>
          </p:nvSpPr>
          <p:spPr>
            <a:xfrm>
              <a:off x="5624280" y="5457960"/>
              <a:ext cx="0" cy="89784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163" name="Connecteur droit 28"/>
            <p:cNvSpPr/>
            <p:nvPr/>
          </p:nvSpPr>
          <p:spPr>
            <a:xfrm flipV="1">
              <a:off x="6363000" y="6353640"/>
              <a:ext cx="750600" cy="356760"/>
            </a:xfrm>
            <a:prstGeom prst="line">
              <a:avLst/>
            </a:prstGeom>
            <a:ln w="28440">
              <a:solidFill>
                <a:srgbClr val="ffa300"/>
              </a:solidFill>
              <a:prstDash val="sysDash"/>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grpSp>
      <p:sp>
        <p:nvSpPr>
          <p:cNvPr id="1164" name="Connecteur droit avec flèche 6"/>
          <p:cNvSpPr/>
          <p:nvPr/>
        </p:nvSpPr>
        <p:spPr>
          <a:xfrm flipV="1" rot="10800000">
            <a:off x="5040000" y="5900760"/>
            <a:ext cx="563400" cy="360"/>
          </a:xfrm>
          <a:prstGeom prst="straightConnector1">
            <a:avLst/>
          </a:prstGeom>
          <a:noFill/>
          <a:ln w="28440">
            <a:solidFill>
              <a:srgbClr val="ffa300"/>
            </a:solidFill>
            <a:miter/>
            <a:tailEnd len="med" type="triangle" w="med"/>
          </a:ln>
        </p:spPr>
        <p:style>
          <a:lnRef idx="0"/>
          <a:fillRef idx="0"/>
          <a:effectRef idx="0"/>
          <a:fontRef idx="minor"/>
        </p:style>
        <p:txBody>
          <a:bodyPr lIns="90000" rIns="90000" tIns="-44640" bIns="-44640" anchor="t">
            <a:noAutofit/>
          </a:bodyPr>
          <a:p>
            <a:endParaRPr b="0" lang="fr-FR" sz="1800" spc="-1" strike="noStrike">
              <a:solidFill>
                <a:srgbClr val="ffffff"/>
              </a:solidFill>
              <a:latin typeface="Arial"/>
            </a:endParaRPr>
          </a:p>
        </p:txBody>
      </p:sp>
      <p:sp>
        <p:nvSpPr>
          <p:cNvPr id="1165" name="ZoneTexte 8"/>
          <p:cNvSpPr/>
          <p:nvPr/>
        </p:nvSpPr>
        <p:spPr>
          <a:xfrm>
            <a:off x="3551760" y="5625720"/>
            <a:ext cx="1560240" cy="6390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800" spc="-1" strike="noStrike">
                <a:solidFill>
                  <a:srgbClr val="ffa300"/>
                </a:solidFill>
                <a:latin typeface="Calibri"/>
              </a:rPr>
              <a:t>Non abordé aujourd’hui</a:t>
            </a:r>
            <a:endParaRPr b="0" lang="fr-FR" sz="18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403" dur="indefinite" restart="never" nodeType="tmRoot">
          <p:childTnLst>
            <p:seq>
              <p:cTn id="404" dur="indefinite" nodeType="mainSeq">
                <p:childTnLst>
                  <p:par>
                    <p:cTn id="405" fill="hold">
                      <p:stCondLst>
                        <p:cond delay="indefinite"/>
                      </p:stCondLst>
                      <p:childTnLst>
                        <p:par>
                          <p:cTn id="406" fill="hold">
                            <p:stCondLst>
                              <p:cond delay="0"/>
                            </p:stCondLst>
                            <p:childTnLst>
                              <p:par>
                                <p:cTn id="407" nodeType="clickEffect" fill="hold" presetClass="entr" presetID="1">
                                  <p:stCondLst>
                                    <p:cond delay="0"/>
                                  </p:stCondLst>
                                  <p:childTnLst>
                                    <p:set>
                                      <p:cBhvr>
                                        <p:cTn id="408" dur="1" fill="hold">
                                          <p:stCondLst>
                                            <p:cond delay="0"/>
                                          </p:stCondLst>
                                        </p:cTn>
                                        <p:tgtEl>
                                          <p:spTgt spid="1112"/>
                                        </p:tgtEl>
                                        <p:attrNameLst>
                                          <p:attrName>style.visibility</p:attrName>
                                        </p:attrNameLst>
                                      </p:cBhvr>
                                      <p:to>
                                        <p:strVal val="visible"/>
                                      </p:to>
                                    </p:set>
                                  </p:childTnLst>
                                </p:cTn>
                              </p:par>
                              <p:par>
                                <p:cTn id="409" nodeType="withEffect" fill="hold" presetClass="entr" presetID="1">
                                  <p:stCondLst>
                                    <p:cond delay="0"/>
                                  </p:stCondLst>
                                  <p:childTnLst>
                                    <p:set>
                                      <p:cBhvr>
                                        <p:cTn id="410" dur="1" fill="hold">
                                          <p:stCondLst>
                                            <p:cond delay="0"/>
                                          </p:stCondLst>
                                        </p:cTn>
                                        <p:tgtEl>
                                          <p:spTgt spid="1113"/>
                                        </p:tgtEl>
                                        <p:attrNameLst>
                                          <p:attrName>style.visibility</p:attrName>
                                        </p:attrNameLst>
                                      </p:cBhvr>
                                      <p:to>
                                        <p:strVal val="visible"/>
                                      </p:to>
                                    </p:set>
                                  </p:childTnLst>
                                </p:cTn>
                              </p:par>
                              <p:par>
                                <p:cTn id="411" nodeType="withEffect" fill="hold" presetClass="entr" presetID="1">
                                  <p:stCondLst>
                                    <p:cond delay="0"/>
                                  </p:stCondLst>
                                  <p:childTnLst>
                                    <p:set>
                                      <p:cBhvr>
                                        <p:cTn id="412" dur="1" fill="hold">
                                          <p:stCondLst>
                                            <p:cond delay="0"/>
                                          </p:stCondLst>
                                        </p:cTn>
                                        <p:tgtEl>
                                          <p:spTgt spid="1114"/>
                                        </p:tgtEl>
                                        <p:attrNameLst>
                                          <p:attrName>style.visibility</p:attrName>
                                        </p:attrNameLst>
                                      </p:cBhvr>
                                      <p:to>
                                        <p:strVal val="visible"/>
                                      </p:to>
                                    </p:set>
                                  </p:childTnLst>
                                </p:cTn>
                              </p:par>
                              <p:par>
                                <p:cTn id="413" nodeType="withEffect" fill="hold" presetClass="entr" presetID="1">
                                  <p:stCondLst>
                                    <p:cond delay="0"/>
                                  </p:stCondLst>
                                  <p:childTnLst>
                                    <p:set>
                                      <p:cBhvr>
                                        <p:cTn id="414" dur="1" fill="hold">
                                          <p:stCondLst>
                                            <p:cond delay="0"/>
                                          </p:stCondLst>
                                        </p:cTn>
                                        <p:tgtEl>
                                          <p:spTgt spid="1115"/>
                                        </p:tgtEl>
                                        <p:attrNameLst>
                                          <p:attrName>style.visibility</p:attrName>
                                        </p:attrNameLst>
                                      </p:cBhvr>
                                      <p:to>
                                        <p:strVal val="visible"/>
                                      </p:to>
                                    </p:set>
                                  </p:childTnLst>
                                </p:cTn>
                              </p:par>
                              <p:par>
                                <p:cTn id="415" nodeType="withEffect" fill="hold" presetClass="entr" presetID="1">
                                  <p:stCondLst>
                                    <p:cond delay="0"/>
                                  </p:stCondLst>
                                  <p:childTnLst>
                                    <p:set>
                                      <p:cBhvr>
                                        <p:cTn id="416" dur="1" fill="hold">
                                          <p:stCondLst>
                                            <p:cond delay="0"/>
                                          </p:stCondLst>
                                        </p:cTn>
                                        <p:tgtEl>
                                          <p:spTgt spid="1116"/>
                                        </p:tgtEl>
                                        <p:attrNameLst>
                                          <p:attrName>style.visibility</p:attrName>
                                        </p:attrNameLst>
                                      </p:cBhvr>
                                      <p:to>
                                        <p:strVal val="visible"/>
                                      </p:to>
                                    </p:set>
                                  </p:childTnLst>
                                </p:cTn>
                              </p:par>
                              <p:par>
                                <p:cTn id="417" nodeType="withEffect" fill="hold" presetClass="entr" presetID="1">
                                  <p:stCondLst>
                                    <p:cond delay="0"/>
                                  </p:stCondLst>
                                  <p:childTnLst>
                                    <p:set>
                                      <p:cBhvr>
                                        <p:cTn id="418" dur="1" fill="hold">
                                          <p:stCondLst>
                                            <p:cond delay="0"/>
                                          </p:stCondLst>
                                        </p:cTn>
                                        <p:tgtEl>
                                          <p:spTgt spid="1117"/>
                                        </p:tgtEl>
                                        <p:attrNameLst>
                                          <p:attrName>style.visibility</p:attrName>
                                        </p:attrNameLst>
                                      </p:cBhvr>
                                      <p:to>
                                        <p:strVal val="visible"/>
                                      </p:to>
                                    </p:set>
                                  </p:childTnLst>
                                </p:cTn>
                              </p:par>
                              <p:par>
                                <p:cTn id="419" nodeType="withEffect" fill="hold" presetClass="entr" presetID="1">
                                  <p:stCondLst>
                                    <p:cond delay="0"/>
                                  </p:stCondLst>
                                  <p:childTnLst>
                                    <p:set>
                                      <p:cBhvr>
                                        <p:cTn id="420" dur="1" fill="hold">
                                          <p:stCondLst>
                                            <p:cond delay="0"/>
                                          </p:stCondLst>
                                        </p:cTn>
                                        <p:tgtEl>
                                          <p:spTgt spid="1156"/>
                                        </p:tgtEl>
                                        <p:attrNameLst>
                                          <p:attrName>style.visibility</p:attrName>
                                        </p:attrNameLst>
                                      </p:cBhvr>
                                      <p:to>
                                        <p:strVal val="visible"/>
                                      </p:to>
                                    </p:set>
                                  </p:childTnLst>
                                </p:cTn>
                              </p:par>
                              <p:par>
                                <p:cTn id="421" nodeType="withEffect" fill="hold" presetClass="entr" presetID="1">
                                  <p:stCondLst>
                                    <p:cond delay="0"/>
                                  </p:stCondLst>
                                  <p:childTnLst>
                                    <p:set>
                                      <p:cBhvr>
                                        <p:cTn id="422" dur="1" fill="hold">
                                          <p:stCondLst>
                                            <p:cond delay="0"/>
                                          </p:stCondLst>
                                        </p:cTn>
                                        <p:tgtEl>
                                          <p:spTgt spid="1118"/>
                                        </p:tgtEl>
                                        <p:attrNameLst>
                                          <p:attrName>style.visibility</p:attrName>
                                        </p:attrNameLst>
                                      </p:cBhvr>
                                      <p:to>
                                        <p:strVal val="visible"/>
                                      </p:to>
                                    </p:set>
                                  </p:childTnLst>
                                </p:cTn>
                              </p:par>
                              <p:par>
                                <p:cTn id="423" nodeType="withEffect" fill="hold" presetClass="entr" presetID="1">
                                  <p:stCondLst>
                                    <p:cond delay="0"/>
                                  </p:stCondLst>
                                  <p:childTnLst>
                                    <p:set>
                                      <p:cBhvr>
                                        <p:cTn id="424" dur="1" fill="hold">
                                          <p:stCondLst>
                                            <p:cond delay="0"/>
                                          </p:stCondLst>
                                        </p:cTn>
                                        <p:tgtEl>
                                          <p:spTgt spid="1143"/>
                                        </p:tgtEl>
                                        <p:attrNameLst>
                                          <p:attrName>style.visibility</p:attrName>
                                        </p:attrNameLst>
                                      </p:cBhvr>
                                      <p:to>
                                        <p:strVal val="visible"/>
                                      </p:to>
                                    </p:set>
                                  </p:childTnLst>
                                </p:cTn>
                              </p:par>
                            </p:childTnLst>
                          </p:cTn>
                        </p:par>
                      </p:childTnLst>
                    </p:cTn>
                  </p:par>
                  <p:par>
                    <p:cTn id="425" fill="hold">
                      <p:stCondLst>
                        <p:cond delay="indefinite"/>
                      </p:stCondLst>
                      <p:childTnLst>
                        <p:par>
                          <p:cTn id="426" fill="hold">
                            <p:stCondLst>
                              <p:cond delay="0"/>
                            </p:stCondLst>
                            <p:childTnLst>
                              <p:par>
                                <p:cTn id="427" nodeType="clickEffect" fill="hold" presetClass="entr" presetID="1">
                                  <p:stCondLst>
                                    <p:cond delay="0"/>
                                  </p:stCondLst>
                                  <p:childTnLst>
                                    <p:set>
                                      <p:cBhvr>
                                        <p:cTn id="428" dur="1" fill="hold">
                                          <p:stCondLst>
                                            <p:cond delay="0"/>
                                          </p:stCondLst>
                                        </p:cTn>
                                        <p:tgtEl>
                                          <p:spTgt spid="1133"/>
                                        </p:tgtEl>
                                        <p:attrNameLst>
                                          <p:attrName>style.visibility</p:attrName>
                                        </p:attrNameLst>
                                      </p:cBhvr>
                                      <p:to>
                                        <p:strVal val="visible"/>
                                      </p:to>
                                    </p:set>
                                  </p:childTnLst>
                                </p:cTn>
                              </p:par>
                              <p:par>
                                <p:cTn id="429" nodeType="withEffect" fill="hold" presetClass="entr" presetID="1">
                                  <p:stCondLst>
                                    <p:cond delay="0"/>
                                  </p:stCondLst>
                                  <p:childTnLst>
                                    <p:set>
                                      <p:cBhvr>
                                        <p:cTn id="430" dur="1" fill="hold">
                                          <p:stCondLst>
                                            <p:cond delay="0"/>
                                          </p:stCondLst>
                                        </p:cTn>
                                        <p:tgtEl>
                                          <p:spTgt spid="1142"/>
                                        </p:tgtEl>
                                        <p:attrNameLst>
                                          <p:attrName>style.visibility</p:attrName>
                                        </p:attrNameLst>
                                      </p:cBhvr>
                                      <p:to>
                                        <p:strVal val="visible"/>
                                      </p:to>
                                    </p:set>
                                  </p:childTnLst>
                                </p:cTn>
                              </p:par>
                              <p:par>
                                <p:cTn id="431" nodeType="withEffect" fill="hold" presetClass="entr" presetID="1">
                                  <p:stCondLst>
                                    <p:cond delay="0"/>
                                  </p:stCondLst>
                                  <p:childTnLst>
                                    <p:set>
                                      <p:cBhvr>
                                        <p:cTn id="432" dur="1" fill="hold">
                                          <p:stCondLst>
                                            <p:cond delay="0"/>
                                          </p:stCondLst>
                                        </p:cTn>
                                        <p:tgtEl>
                                          <p:spTgt spid="1155"/>
                                        </p:tgtEl>
                                        <p:attrNameLst>
                                          <p:attrName>style.visibility</p:attrName>
                                        </p:attrNameLst>
                                      </p:cBhvr>
                                      <p:to>
                                        <p:strVal val="visible"/>
                                      </p:to>
                                    </p:set>
                                  </p:childTnLst>
                                </p:cTn>
                              </p:par>
                            </p:childTnLst>
                          </p:cTn>
                        </p:par>
                      </p:childTnLst>
                    </p:cTn>
                  </p:par>
                  <p:par>
                    <p:cTn id="433" fill="hold">
                      <p:stCondLst>
                        <p:cond delay="indefinite"/>
                      </p:stCondLst>
                      <p:childTnLst>
                        <p:par>
                          <p:cTn id="434" fill="hold">
                            <p:stCondLst>
                              <p:cond delay="0"/>
                            </p:stCondLst>
                            <p:childTnLst>
                              <p:par>
                                <p:cTn id="435" nodeType="clickEffect" fill="hold" presetClass="entr" presetID="1">
                                  <p:stCondLst>
                                    <p:cond delay="0"/>
                                  </p:stCondLst>
                                  <p:childTnLst>
                                    <p:set>
                                      <p:cBhvr>
                                        <p:cTn id="436" dur="1" fill="hold">
                                          <p:stCondLst>
                                            <p:cond delay="0"/>
                                          </p:stCondLst>
                                        </p:cTn>
                                        <p:tgtEl>
                                          <p:spTgt spid="1119"/>
                                        </p:tgtEl>
                                        <p:attrNameLst>
                                          <p:attrName>style.visibility</p:attrName>
                                        </p:attrNameLst>
                                      </p:cBhvr>
                                      <p:to>
                                        <p:strVal val="visible"/>
                                      </p:to>
                                    </p:set>
                                  </p:childTnLst>
                                </p:cTn>
                              </p:par>
                              <p:par>
                                <p:cTn id="437" nodeType="withEffect" fill="hold" presetClass="entr" presetID="1">
                                  <p:stCondLst>
                                    <p:cond delay="0"/>
                                  </p:stCondLst>
                                  <p:childTnLst>
                                    <p:set>
                                      <p:cBhvr>
                                        <p:cTn id="438" dur="1" fill="hold">
                                          <p:stCondLst>
                                            <p:cond delay="0"/>
                                          </p:stCondLst>
                                        </p:cTn>
                                        <p:tgtEl>
                                          <p:spTgt spid="1131"/>
                                        </p:tgtEl>
                                        <p:attrNameLst>
                                          <p:attrName>style.visibility</p:attrName>
                                        </p:attrNameLst>
                                      </p:cBhvr>
                                      <p:to>
                                        <p:strVal val="visible"/>
                                      </p:to>
                                    </p:set>
                                  </p:childTnLst>
                                </p:cTn>
                              </p:par>
                              <p:par>
                                <p:cTn id="439" nodeType="withEffect" fill="hold" presetClass="entr" presetID="1">
                                  <p:stCondLst>
                                    <p:cond delay="0"/>
                                  </p:stCondLst>
                                  <p:childTnLst>
                                    <p:set>
                                      <p:cBhvr>
                                        <p:cTn id="440" dur="1" fill="hold">
                                          <p:stCondLst>
                                            <p:cond delay="0"/>
                                          </p:stCondLst>
                                        </p:cTn>
                                        <p:tgtEl>
                                          <p:spTgt spid="1132"/>
                                        </p:tgtEl>
                                        <p:attrNameLst>
                                          <p:attrName>style.visibility</p:attrName>
                                        </p:attrNameLst>
                                      </p:cBhvr>
                                      <p:to>
                                        <p:strVal val="visible"/>
                                      </p:to>
                                    </p:set>
                                  </p:childTnLst>
                                </p:cTn>
                              </p:par>
                            </p:childTnLst>
                          </p:cTn>
                        </p:par>
                      </p:childTnLst>
                    </p:cTn>
                  </p:par>
                  <p:par>
                    <p:cTn id="441" fill="hold">
                      <p:stCondLst>
                        <p:cond delay="indefinite"/>
                      </p:stCondLst>
                      <p:childTnLst>
                        <p:par>
                          <p:cTn id="442" fill="hold">
                            <p:stCondLst>
                              <p:cond delay="0"/>
                            </p:stCondLst>
                            <p:childTnLst>
                              <p:par>
                                <p:cTn id="443" nodeType="clickEffect" fill="hold" presetClass="entr" presetID="1">
                                  <p:stCondLst>
                                    <p:cond delay="0"/>
                                  </p:stCondLst>
                                  <p:childTnLst>
                                    <p:set>
                                      <p:cBhvr>
                                        <p:cTn id="444" dur="1" fill="hold">
                                          <p:stCondLst>
                                            <p:cond delay="0"/>
                                          </p:stCondLst>
                                        </p:cTn>
                                        <p:tgtEl>
                                          <p:spTgt spid="1140"/>
                                        </p:tgtEl>
                                        <p:attrNameLst>
                                          <p:attrName>style.visibility</p:attrName>
                                        </p:attrNameLst>
                                      </p:cBhvr>
                                      <p:to>
                                        <p:strVal val="visible"/>
                                      </p:to>
                                    </p:set>
                                  </p:childTnLst>
                                </p:cTn>
                              </p:par>
                              <p:par>
                                <p:cTn id="445" nodeType="withEffect" fill="hold" presetClass="entr" presetID="1">
                                  <p:stCondLst>
                                    <p:cond delay="0"/>
                                  </p:stCondLst>
                                  <p:childTnLst>
                                    <p:set>
                                      <p:cBhvr>
                                        <p:cTn id="446" dur="1" fill="hold">
                                          <p:stCondLst>
                                            <p:cond delay="0"/>
                                          </p:stCondLst>
                                        </p:cTn>
                                        <p:tgtEl>
                                          <p:spTgt spid="1141"/>
                                        </p:tgtEl>
                                        <p:attrNameLst>
                                          <p:attrName>style.visibility</p:attrName>
                                        </p:attrNameLst>
                                      </p:cBhvr>
                                      <p:to>
                                        <p:strVal val="visible"/>
                                      </p:to>
                                    </p:set>
                                  </p:childTnLst>
                                </p:cTn>
                              </p:par>
                              <p:par>
                                <p:cTn id="447" nodeType="withEffect" fill="hold" presetClass="entr" presetID="1">
                                  <p:stCondLst>
                                    <p:cond delay="0"/>
                                  </p:stCondLst>
                                  <p:childTnLst>
                                    <p:set>
                                      <p:cBhvr>
                                        <p:cTn id="448" dur="1" fill="hold">
                                          <p:stCondLst>
                                            <p:cond delay="0"/>
                                          </p:stCondLst>
                                        </p:cTn>
                                        <p:tgtEl>
                                          <p:spTgt spid="1144"/>
                                        </p:tgtEl>
                                        <p:attrNameLst>
                                          <p:attrName>style.visibility</p:attrName>
                                        </p:attrNameLst>
                                      </p:cBhvr>
                                      <p:to>
                                        <p:strVal val="visible"/>
                                      </p:to>
                                    </p:set>
                                  </p:childTnLst>
                                </p:cTn>
                              </p:par>
                              <p:par>
                                <p:cTn id="449" nodeType="withEffect" fill="hold" presetClass="entr" presetID="1">
                                  <p:stCondLst>
                                    <p:cond delay="0"/>
                                  </p:stCondLst>
                                  <p:childTnLst>
                                    <p:set>
                                      <p:cBhvr>
                                        <p:cTn id="450" dur="1" fill="hold">
                                          <p:stCondLst>
                                            <p:cond delay="0"/>
                                          </p:stCondLst>
                                        </p:cTn>
                                        <p:tgtEl>
                                          <p:spTgt spid="1157"/>
                                        </p:tgtEl>
                                        <p:attrNameLst>
                                          <p:attrName>style.visibility</p:attrName>
                                        </p:attrNameLst>
                                      </p:cBhvr>
                                      <p:to>
                                        <p:strVal val="visible"/>
                                      </p:to>
                                    </p:set>
                                  </p:childTnLst>
                                </p:cTn>
                              </p:par>
                              <p:par>
                                <p:cTn id="451" nodeType="withEffect" fill="hold" presetClass="entr" presetID="1">
                                  <p:stCondLst>
                                    <p:cond delay="0"/>
                                  </p:stCondLst>
                                  <p:childTnLst>
                                    <p:set>
                                      <p:cBhvr>
                                        <p:cTn id="452" dur="1" fill="hold">
                                          <p:stCondLst>
                                            <p:cond delay="0"/>
                                          </p:stCondLst>
                                        </p:cTn>
                                        <p:tgtEl>
                                          <p:spTgt spid="1164"/>
                                        </p:tgtEl>
                                        <p:attrNameLst>
                                          <p:attrName>style.visibility</p:attrName>
                                        </p:attrNameLst>
                                      </p:cBhvr>
                                      <p:to>
                                        <p:strVal val="visible"/>
                                      </p:to>
                                    </p:set>
                                  </p:childTnLst>
                                </p:cTn>
                              </p:par>
                              <p:par>
                                <p:cTn id="453" nodeType="withEffect" fill="hold" presetClass="entr" presetID="1">
                                  <p:stCondLst>
                                    <p:cond delay="0"/>
                                  </p:stCondLst>
                                  <p:childTnLst>
                                    <p:set>
                                      <p:cBhvr>
                                        <p:cTn id="454" dur="1" fill="hold">
                                          <p:stCondLst>
                                            <p:cond delay="0"/>
                                          </p:stCondLst>
                                        </p:cTn>
                                        <p:tgtEl>
                                          <p:spTgt spid="116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6" name="PlaceHolder 1"/>
          <p:cNvSpPr>
            <a:spLocks noGrp="1"/>
          </p:cNvSpPr>
          <p:nvPr>
            <p:ph type="title"/>
          </p:nvPr>
        </p:nvSpPr>
        <p:spPr>
          <a:xfrm>
            <a:off x="683280" y="315000"/>
            <a:ext cx="8388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Travail de groupe sur le cas ‘bouteille’</a:t>
            </a:r>
            <a:br>
              <a:rPr sz="2800"/>
            </a:br>
            <a:r>
              <a:rPr b="1" lang="fr-FR" sz="2800" spc="-1" strike="noStrike">
                <a:solidFill>
                  <a:srgbClr val="ffa300"/>
                </a:solidFill>
                <a:latin typeface="Calibri"/>
              </a:rPr>
              <a:t>Définir : </a:t>
            </a:r>
            <a:br>
              <a:rPr sz="2800"/>
            </a:br>
            <a:endParaRPr b="0" lang="en-US" sz="2800" spc="-1" strike="noStrike">
              <a:solidFill>
                <a:srgbClr val="000000"/>
              </a:solidFill>
              <a:latin typeface="Calibri"/>
            </a:endParaRPr>
          </a:p>
        </p:txBody>
      </p:sp>
      <p:pic>
        <p:nvPicPr>
          <p:cNvPr id="1167" name="Image 58" descr=""/>
          <p:cNvPicPr/>
          <p:nvPr/>
        </p:nvPicPr>
        <p:blipFill>
          <a:blip r:embed="rId1"/>
          <a:stretch/>
        </p:blipFill>
        <p:spPr>
          <a:xfrm>
            <a:off x="10647720" y="69840"/>
            <a:ext cx="1449000" cy="1079640"/>
          </a:xfrm>
          <a:prstGeom prst="rect">
            <a:avLst/>
          </a:prstGeom>
          <a:ln w="0">
            <a:noFill/>
          </a:ln>
        </p:spPr>
      </p:pic>
      <p:pic>
        <p:nvPicPr>
          <p:cNvPr id="1168" name="Image 59" descr=""/>
          <p:cNvPicPr/>
          <p:nvPr/>
        </p:nvPicPr>
        <p:blipFill>
          <a:blip r:embed="rId2"/>
          <a:stretch/>
        </p:blipFill>
        <p:spPr>
          <a:xfrm>
            <a:off x="10409040" y="1261440"/>
            <a:ext cx="1782720" cy="1427400"/>
          </a:xfrm>
          <a:prstGeom prst="rect">
            <a:avLst/>
          </a:prstGeom>
          <a:ln w="0">
            <a:noFill/>
          </a:ln>
        </p:spPr>
      </p:pic>
      <p:sp>
        <p:nvSpPr>
          <p:cNvPr id="1169" name="ZoneTexte 48"/>
          <p:cNvSpPr/>
          <p:nvPr/>
        </p:nvSpPr>
        <p:spPr>
          <a:xfrm>
            <a:off x="936000" y="1656000"/>
            <a:ext cx="9753480" cy="3917160"/>
          </a:xfrm>
          <a:prstGeom prst="rect">
            <a:avLst/>
          </a:prstGeom>
          <a:noFill/>
          <a:ln w="0">
            <a:noFill/>
          </a:ln>
        </p:spPr>
        <p:style>
          <a:lnRef idx="0"/>
          <a:fillRef idx="0"/>
          <a:effectRef idx="0"/>
          <a:fontRef idx="minor"/>
        </p:style>
        <p:txBody>
          <a:bodyPr wrap="none" lIns="90000" rIns="90000" tIns="45000" bIns="45000" anchor="t">
            <a:spAutoFit/>
          </a:bodyPr>
          <a:p>
            <a:pPr marL="285840" indent="-285480">
              <a:lnSpc>
                <a:spcPct val="100000"/>
              </a:lnSpc>
              <a:spcAft>
                <a:spcPts val="1417"/>
              </a:spcAft>
              <a:buClr>
                <a:srgbClr val="999999"/>
              </a:buClr>
              <a:buFont typeface="Wingdings" charset="2"/>
              <a:buChar char=""/>
            </a:pPr>
            <a:r>
              <a:rPr b="0" lang="fr-FR" sz="3200" spc="-1" strike="noStrike">
                <a:solidFill>
                  <a:srgbClr val="808080"/>
                </a:solidFill>
                <a:latin typeface="Verdana"/>
                <a:ea typeface="Verdana"/>
              </a:rPr>
              <a:t> </a:t>
            </a:r>
            <a:r>
              <a:rPr b="0" lang="fr-FR" sz="3200" spc="-1" strike="noStrike">
                <a:solidFill>
                  <a:srgbClr val="808080"/>
                </a:solidFill>
                <a:latin typeface="Verdana"/>
                <a:ea typeface="Verdana"/>
              </a:rPr>
              <a:t>Fonction principale</a:t>
            </a:r>
            <a:endParaRPr b="0" lang="fr-FR" sz="3200" spc="-1" strike="noStrike">
              <a:solidFill>
                <a:srgbClr val="ffffff"/>
              </a:solidFill>
              <a:latin typeface="Arial"/>
            </a:endParaRPr>
          </a:p>
          <a:p>
            <a:pPr marL="285840" indent="-285480">
              <a:lnSpc>
                <a:spcPct val="100000"/>
              </a:lnSpc>
              <a:spcAft>
                <a:spcPts val="1417"/>
              </a:spcAft>
              <a:buClr>
                <a:srgbClr val="999999"/>
              </a:buClr>
              <a:buFont typeface="Wingdings" charset="2"/>
              <a:buChar char=""/>
            </a:pPr>
            <a:r>
              <a:rPr b="0" lang="fr-FR" sz="3200" spc="-1" strike="noStrike">
                <a:solidFill>
                  <a:srgbClr val="808080"/>
                </a:solidFill>
                <a:latin typeface="Verdana"/>
                <a:ea typeface="Verdana"/>
              </a:rPr>
              <a:t> </a:t>
            </a:r>
            <a:r>
              <a:rPr b="0" lang="fr-FR" sz="3200" spc="-1" strike="noStrike">
                <a:solidFill>
                  <a:srgbClr val="808080"/>
                </a:solidFill>
                <a:latin typeface="Verdana"/>
                <a:ea typeface="Verdana"/>
              </a:rPr>
              <a:t>Fonctions secondaires</a:t>
            </a:r>
            <a:endParaRPr b="0" lang="fr-FR" sz="3200" spc="-1" strike="noStrike">
              <a:solidFill>
                <a:srgbClr val="ffffff"/>
              </a:solidFill>
              <a:latin typeface="Arial"/>
            </a:endParaRPr>
          </a:p>
          <a:p>
            <a:pPr marL="285840" indent="-285480">
              <a:lnSpc>
                <a:spcPct val="100000"/>
              </a:lnSpc>
              <a:spcAft>
                <a:spcPts val="1417"/>
              </a:spcAft>
              <a:buClr>
                <a:srgbClr val="999999"/>
              </a:buClr>
              <a:buFont typeface="Wingdings" charset="2"/>
              <a:buChar char=""/>
            </a:pPr>
            <a:r>
              <a:rPr b="0" lang="fr-FR" sz="3200" spc="-1" strike="noStrike">
                <a:solidFill>
                  <a:srgbClr val="808080"/>
                </a:solidFill>
                <a:latin typeface="Verdana"/>
                <a:ea typeface="Verdana"/>
              </a:rPr>
              <a:t> </a:t>
            </a:r>
            <a:r>
              <a:rPr b="0" lang="fr-FR" sz="3200" spc="-1" strike="noStrike">
                <a:solidFill>
                  <a:srgbClr val="808080"/>
                </a:solidFill>
                <a:latin typeface="Verdana"/>
                <a:ea typeface="Verdana"/>
              </a:rPr>
              <a:t>Objectifs</a:t>
            </a:r>
            <a:endParaRPr b="0" lang="fr-FR" sz="3200" spc="-1" strike="noStrike">
              <a:solidFill>
                <a:srgbClr val="ffffff"/>
              </a:solidFill>
              <a:latin typeface="Arial"/>
            </a:endParaRPr>
          </a:p>
          <a:p>
            <a:pPr marL="285840" indent="-285480">
              <a:lnSpc>
                <a:spcPct val="100000"/>
              </a:lnSpc>
              <a:spcAft>
                <a:spcPts val="1417"/>
              </a:spcAft>
              <a:buClr>
                <a:srgbClr val="999999"/>
              </a:buClr>
              <a:buFont typeface="Wingdings" charset="2"/>
              <a:buChar char=""/>
            </a:pPr>
            <a:r>
              <a:rPr b="0" lang="fr-FR" sz="3200" spc="-1" strike="noStrike">
                <a:solidFill>
                  <a:srgbClr val="808080"/>
                </a:solidFill>
                <a:latin typeface="Verdana"/>
                <a:ea typeface="Verdana"/>
              </a:rPr>
              <a:t> </a:t>
            </a:r>
            <a:r>
              <a:rPr b="0" lang="fr-FR" sz="3200" spc="-1" strike="noStrike">
                <a:solidFill>
                  <a:srgbClr val="808080"/>
                </a:solidFill>
                <a:latin typeface="Verdana"/>
                <a:ea typeface="Verdana"/>
              </a:rPr>
              <a:t>Unité fonctionnelle</a:t>
            </a:r>
            <a:endParaRPr b="0" lang="fr-FR" sz="3200" spc="-1" strike="noStrike">
              <a:solidFill>
                <a:srgbClr val="ffffff"/>
              </a:solidFill>
              <a:latin typeface="Arial"/>
            </a:endParaRPr>
          </a:p>
          <a:p>
            <a:pPr marL="285840" indent="-285480">
              <a:lnSpc>
                <a:spcPct val="100000"/>
              </a:lnSpc>
              <a:spcAft>
                <a:spcPts val="1417"/>
              </a:spcAft>
              <a:buClr>
                <a:srgbClr val="999999"/>
              </a:buClr>
              <a:buFont typeface="Wingdings" charset="2"/>
              <a:buChar char=""/>
            </a:pPr>
            <a:r>
              <a:rPr b="0" lang="fr-FR" sz="3200" spc="-1" strike="noStrike">
                <a:solidFill>
                  <a:srgbClr val="808080"/>
                </a:solidFill>
                <a:latin typeface="Verdana"/>
                <a:ea typeface="Verdana"/>
              </a:rPr>
              <a:t> </a:t>
            </a:r>
            <a:r>
              <a:rPr b="0" lang="fr-FR" sz="3200" spc="-1" strike="noStrike">
                <a:solidFill>
                  <a:srgbClr val="808080"/>
                </a:solidFill>
                <a:latin typeface="Verdana"/>
                <a:ea typeface="Verdana"/>
              </a:rPr>
              <a:t>Flux de référence</a:t>
            </a:r>
            <a:endParaRPr b="0" lang="fr-FR" sz="3200" spc="-1" strike="noStrike">
              <a:solidFill>
                <a:srgbClr val="ffffff"/>
              </a:solidFill>
              <a:latin typeface="Arial"/>
            </a:endParaRPr>
          </a:p>
          <a:p>
            <a:pPr marL="285840" indent="-285480">
              <a:lnSpc>
                <a:spcPct val="100000"/>
              </a:lnSpc>
              <a:spcAft>
                <a:spcPts val="1417"/>
              </a:spcAft>
              <a:buClr>
                <a:srgbClr val="ffffff"/>
              </a:buClr>
              <a:buFont typeface="Wingdings" charset="2"/>
              <a:buChar char=""/>
            </a:pPr>
            <a:r>
              <a:rPr b="0" lang="fr-FR" sz="3200" spc="-1" strike="noStrike">
                <a:solidFill>
                  <a:srgbClr val="ffffff"/>
                </a:solidFill>
                <a:latin typeface="Verdana"/>
                <a:ea typeface="Verdana"/>
              </a:rPr>
              <a:t> </a:t>
            </a:r>
            <a:r>
              <a:rPr b="0" lang="fr-FR" sz="3200" spc="-1" strike="noStrike">
                <a:solidFill>
                  <a:srgbClr val="ffffff"/>
                </a:solidFill>
                <a:latin typeface="Verdana"/>
                <a:ea typeface="Verdana"/>
              </a:rPr>
              <a:t>Proposez et justifiez les frontières de l’étude</a:t>
            </a:r>
            <a:endParaRPr b="0" lang="fr-FR" sz="3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0"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Frontières – Exemple bouteille</a:t>
            </a:r>
            <a:endParaRPr b="0" lang="en-US" sz="2800" spc="-1" strike="noStrike">
              <a:solidFill>
                <a:srgbClr val="000000"/>
              </a:solidFill>
              <a:latin typeface="Calibri"/>
            </a:endParaRPr>
          </a:p>
        </p:txBody>
      </p:sp>
      <p:pic>
        <p:nvPicPr>
          <p:cNvPr id="1171" name="Image 87" descr=""/>
          <p:cNvPicPr/>
          <p:nvPr/>
        </p:nvPicPr>
        <p:blipFill>
          <a:blip r:embed="rId1"/>
          <a:stretch/>
        </p:blipFill>
        <p:spPr>
          <a:xfrm>
            <a:off x="10647720" y="69840"/>
            <a:ext cx="1449000" cy="1079640"/>
          </a:xfrm>
          <a:prstGeom prst="rect">
            <a:avLst/>
          </a:prstGeom>
          <a:ln w="0">
            <a:noFill/>
          </a:ln>
        </p:spPr>
      </p:pic>
      <p:pic>
        <p:nvPicPr>
          <p:cNvPr id="1172" name="Image 91" descr=""/>
          <p:cNvPicPr/>
          <p:nvPr/>
        </p:nvPicPr>
        <p:blipFill>
          <a:blip r:embed="rId2"/>
          <a:stretch/>
        </p:blipFill>
        <p:spPr>
          <a:xfrm>
            <a:off x="10409400" y="1261440"/>
            <a:ext cx="1782360" cy="1422720"/>
          </a:xfrm>
          <a:prstGeom prst="rect">
            <a:avLst/>
          </a:prstGeom>
          <a:ln w="0">
            <a:noFill/>
          </a:ln>
        </p:spPr>
      </p:pic>
      <p:sp>
        <p:nvSpPr>
          <p:cNvPr id="1173" name="Rectangle à coins arrondis 71"/>
          <p:cNvSpPr/>
          <p:nvPr/>
        </p:nvSpPr>
        <p:spPr>
          <a:xfrm>
            <a:off x="739800" y="1962000"/>
            <a:ext cx="1799640" cy="3851640"/>
          </a:xfrm>
          <a:prstGeom prst="roundRect">
            <a:avLst>
              <a:gd name="adj" fmla="val 16667"/>
            </a:avLst>
          </a:prstGeom>
          <a:solidFill>
            <a:srgbClr val="d77fc4"/>
          </a:solidFill>
          <a:ln w="12600">
            <a:noFill/>
          </a:ln>
        </p:spPr>
        <p:style>
          <a:lnRef idx="0"/>
          <a:fillRef idx="0"/>
          <a:effectRef idx="0"/>
          <a:fontRef idx="minor"/>
        </p:style>
        <p:txBody>
          <a:bodyPr lIns="90000" rIns="90000" tIns="45000" bIns="45000" anchor="t">
            <a:noAutofit/>
          </a:bodyPr>
          <a:p>
            <a:pPr algn="ctr">
              <a:lnSpc>
                <a:spcPct val="100000"/>
              </a:lnSpc>
            </a:pPr>
            <a:r>
              <a:rPr b="1" lang="fr-FR" sz="1500" spc="-1" strike="noStrike">
                <a:solidFill>
                  <a:srgbClr val="000000"/>
                </a:solidFill>
                <a:latin typeface="DejaVu Sans"/>
              </a:rPr>
              <a:t>Extraction et transforma-tion des MP</a:t>
            </a:r>
            <a:endParaRPr b="0" lang="fr-FR" sz="1500" spc="-1" strike="noStrike">
              <a:solidFill>
                <a:srgbClr val="000000"/>
              </a:solidFill>
              <a:latin typeface="DejaVu Sans"/>
            </a:endParaRPr>
          </a:p>
          <a:p>
            <a:pPr algn="ctr">
              <a:lnSpc>
                <a:spcPct val="100000"/>
              </a:lnSpc>
            </a:pPr>
            <a:endParaRPr b="0" lang="fr-FR" sz="1800" spc="-1" strike="noStrike">
              <a:solidFill>
                <a:srgbClr val="000000"/>
              </a:solidFill>
              <a:latin typeface="DejaVu Sans"/>
            </a:endParaRPr>
          </a:p>
          <a:p>
            <a:pPr>
              <a:lnSpc>
                <a:spcPct val="100000"/>
              </a:lnSpc>
            </a:pPr>
            <a:r>
              <a:rPr b="0" lang="fr-FR" sz="1600" spc="-1" strike="noStrike">
                <a:solidFill>
                  <a:srgbClr val="000000"/>
                </a:solidFill>
                <a:latin typeface="DejaVu Sans"/>
              </a:rPr>
              <a:t>PET (corps)</a:t>
            </a: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PP (bouchon)</a:t>
            </a:r>
            <a:endParaRPr b="0" lang="fr-FR" sz="1600" spc="-1" strike="noStrike">
              <a:solidFill>
                <a:srgbClr val="000000"/>
              </a:solidFill>
              <a:latin typeface="DejaVu Sans"/>
            </a:endParaRPr>
          </a:p>
          <a:p>
            <a:pPr>
              <a:lnSpc>
                <a:spcPct val="100000"/>
              </a:lnSpc>
            </a:pPr>
            <a:endParaRPr b="0" lang="fr-FR" sz="1800" spc="-1" strike="noStrike">
              <a:solidFill>
                <a:srgbClr val="000000"/>
              </a:solidFill>
              <a:latin typeface="DejaVu Sans"/>
            </a:endParaRPr>
          </a:p>
          <a:p>
            <a:pPr>
              <a:lnSpc>
                <a:spcPct val="100000"/>
              </a:lnSpc>
            </a:pPr>
            <a:endParaRPr b="0" lang="fr-FR" sz="1800" spc="-1" strike="noStrike">
              <a:solidFill>
                <a:srgbClr val="000000"/>
              </a:solidFill>
              <a:latin typeface="DejaVu Sans"/>
            </a:endParaRPr>
          </a:p>
          <a:p>
            <a:pPr>
              <a:lnSpc>
                <a:spcPct val="100000"/>
              </a:lnSpc>
            </a:pPr>
            <a:r>
              <a:rPr b="0" lang="fr-FR" sz="1600" spc="-1" strike="noStrike">
                <a:solidFill>
                  <a:srgbClr val="000000"/>
                </a:solidFill>
                <a:latin typeface="DejaVu Sans"/>
              </a:rPr>
              <a:t>Verre (corps)</a:t>
            </a: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Alliage d'aluminium + BPA</a:t>
            </a: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(bouchon)</a:t>
            </a:r>
            <a:endParaRPr b="0" lang="fr-FR" sz="1600" spc="-1" strike="noStrike">
              <a:solidFill>
                <a:srgbClr val="000000"/>
              </a:solidFill>
              <a:latin typeface="DejaVu Sans"/>
            </a:endParaRPr>
          </a:p>
        </p:txBody>
      </p:sp>
      <p:sp>
        <p:nvSpPr>
          <p:cNvPr id="1174" name="Rectangle à coins arrondis 77"/>
          <p:cNvSpPr/>
          <p:nvPr/>
        </p:nvSpPr>
        <p:spPr>
          <a:xfrm>
            <a:off x="2742480" y="1908720"/>
            <a:ext cx="1799640" cy="3851640"/>
          </a:xfrm>
          <a:prstGeom prst="roundRect">
            <a:avLst>
              <a:gd name="adj" fmla="val 16667"/>
            </a:avLst>
          </a:prstGeom>
          <a:solidFill>
            <a:srgbClr val="d77fc4"/>
          </a:solidFill>
          <a:ln w="12600">
            <a:noFill/>
          </a:ln>
        </p:spPr>
        <p:style>
          <a:lnRef idx="0"/>
          <a:fillRef idx="0"/>
          <a:effectRef idx="0"/>
          <a:fontRef idx="minor"/>
        </p:style>
        <p:txBody>
          <a:bodyPr lIns="90000" rIns="90000" tIns="45000" bIns="45000" anchor="t">
            <a:noAutofit/>
          </a:bodyPr>
          <a:p>
            <a:pPr algn="ctr">
              <a:lnSpc>
                <a:spcPct val="100000"/>
              </a:lnSpc>
            </a:pPr>
            <a:r>
              <a:rPr b="1" lang="fr-FR" sz="1600" spc="-1" strike="noStrike">
                <a:solidFill>
                  <a:srgbClr val="000000"/>
                </a:solidFill>
                <a:latin typeface="DejaVu Sans"/>
              </a:rPr>
              <a:t>Fabrication</a:t>
            </a:r>
            <a:endParaRPr b="0" lang="fr-FR" sz="1600" spc="-1" strike="noStrike">
              <a:solidFill>
                <a:srgbClr val="000000"/>
              </a:solidFill>
              <a:latin typeface="DejaVu Sans"/>
            </a:endParaRPr>
          </a:p>
          <a:p>
            <a:pPr algn="ctr">
              <a:lnSpc>
                <a:spcPct val="100000"/>
              </a:lnSpc>
            </a:pPr>
            <a:endParaRPr b="0" lang="fr-FR" sz="1800" spc="-1" strike="noStrike">
              <a:solidFill>
                <a:srgbClr val="000000"/>
              </a:solidFill>
              <a:latin typeface="DejaVu Sans"/>
            </a:endParaRPr>
          </a:p>
          <a:p>
            <a:pPr algn="ctr">
              <a:lnSpc>
                <a:spcPct val="100000"/>
              </a:lnSpc>
            </a:pPr>
            <a:endParaRPr b="0" lang="fr-FR" sz="1800" spc="-1" strike="noStrike">
              <a:solidFill>
                <a:srgbClr val="000000"/>
              </a:solidFill>
              <a:latin typeface="DejaVu Sans"/>
            </a:endParaRPr>
          </a:p>
          <a:p>
            <a:pPr algn="ctr">
              <a:lnSpc>
                <a:spcPct val="100000"/>
              </a:lnSpc>
            </a:pPr>
            <a:endParaRPr b="0" lang="fr-FR" sz="1800" spc="-1" strike="noStrike">
              <a:solidFill>
                <a:srgbClr val="000000"/>
              </a:solidFill>
              <a:latin typeface="DejaVu Sans"/>
            </a:endParaRPr>
          </a:p>
          <a:p>
            <a:pPr>
              <a:lnSpc>
                <a:spcPct val="100000"/>
              </a:lnSpc>
            </a:pPr>
            <a:r>
              <a:rPr b="0" lang="fr-FR" sz="1600" spc="-1" strike="noStrike">
                <a:solidFill>
                  <a:srgbClr val="000000"/>
                </a:solidFill>
                <a:latin typeface="DejaVu Sans"/>
              </a:rPr>
              <a:t>Extr. + Souffl.</a:t>
            </a:r>
            <a:endParaRPr b="0" lang="fr-FR" sz="1600" spc="-1" strike="noStrike">
              <a:solidFill>
                <a:srgbClr val="000000"/>
              </a:solidFill>
              <a:latin typeface="DejaVu Sans"/>
            </a:endParaRPr>
          </a:p>
          <a:p>
            <a:pPr>
              <a:lnSpc>
                <a:spcPct val="100000"/>
              </a:lnSpc>
            </a:pPr>
            <a:r>
              <a:rPr b="0" lang="fr-FR" sz="1600" spc="-1" strike="noStrike">
                <a:solidFill>
                  <a:srgbClr val="000000"/>
                </a:solidFill>
                <a:latin typeface="DejaVu Sans"/>
              </a:rPr>
              <a:t>Injection</a:t>
            </a:r>
            <a:endParaRPr b="0" lang="fr-FR" sz="1600" spc="-1" strike="noStrike">
              <a:solidFill>
                <a:srgbClr val="000000"/>
              </a:solidFill>
              <a:latin typeface="DejaVu Sans"/>
            </a:endParaRPr>
          </a:p>
          <a:p>
            <a:pPr>
              <a:lnSpc>
                <a:spcPct val="100000"/>
              </a:lnSpc>
            </a:pPr>
            <a:endParaRPr b="0" lang="fr-FR" sz="1800" spc="-1" strike="noStrike">
              <a:solidFill>
                <a:srgbClr val="000000"/>
              </a:solidFill>
              <a:latin typeface="DejaVu Sans"/>
            </a:endParaRPr>
          </a:p>
          <a:p>
            <a:pPr>
              <a:lnSpc>
                <a:spcPct val="100000"/>
              </a:lnSpc>
            </a:pPr>
            <a:endParaRPr b="0" lang="fr-FR" sz="1800" spc="-1" strike="noStrike">
              <a:solidFill>
                <a:srgbClr val="000000"/>
              </a:solidFill>
              <a:latin typeface="DejaVu Sans"/>
            </a:endParaRPr>
          </a:p>
          <a:p>
            <a:pPr>
              <a:lnSpc>
                <a:spcPct val="100000"/>
              </a:lnSpc>
            </a:pPr>
            <a:r>
              <a:rPr b="0" lang="fr-FR" sz="1600" spc="-1" strike="noStrike">
                <a:solidFill>
                  <a:srgbClr val="000000"/>
                </a:solidFill>
                <a:latin typeface="DejaVu Sans"/>
              </a:rPr>
              <a:t>Soufflage</a:t>
            </a:r>
            <a:endParaRPr b="0" lang="fr-FR" sz="1600" spc="-1" strike="noStrike">
              <a:solidFill>
                <a:srgbClr val="000000"/>
              </a:solidFill>
              <a:latin typeface="DejaVu Sans"/>
            </a:endParaRPr>
          </a:p>
          <a:p>
            <a:pPr>
              <a:lnSpc>
                <a:spcPct val="100000"/>
              </a:lnSpc>
            </a:pPr>
            <a:endParaRPr b="0" lang="fr-FR" sz="1800" spc="-1" strike="noStrike">
              <a:solidFill>
                <a:srgbClr val="000000"/>
              </a:solidFill>
              <a:latin typeface="DejaVu Sans"/>
            </a:endParaRPr>
          </a:p>
        </p:txBody>
      </p:sp>
      <p:sp>
        <p:nvSpPr>
          <p:cNvPr id="1175" name="Rectangle à coins arrondis 78"/>
          <p:cNvSpPr/>
          <p:nvPr/>
        </p:nvSpPr>
        <p:spPr>
          <a:xfrm>
            <a:off x="4744800" y="1908720"/>
            <a:ext cx="1799640" cy="3851640"/>
          </a:xfrm>
          <a:prstGeom prst="roundRect">
            <a:avLst>
              <a:gd name="adj" fmla="val 16667"/>
            </a:avLst>
          </a:prstGeom>
          <a:solidFill>
            <a:srgbClr val="d77fc4"/>
          </a:solidFill>
          <a:ln w="12600">
            <a:noFill/>
          </a:ln>
        </p:spPr>
        <p:style>
          <a:lnRef idx="0"/>
          <a:fillRef idx="0"/>
          <a:effectRef idx="0"/>
          <a:fontRef idx="minor"/>
        </p:style>
        <p:txBody>
          <a:bodyPr lIns="90000" rIns="90000" tIns="45000" bIns="45000" anchor="t">
            <a:noAutofit/>
          </a:bodyPr>
          <a:p>
            <a:pPr algn="ctr">
              <a:lnSpc>
                <a:spcPct val="100000"/>
              </a:lnSpc>
            </a:pPr>
            <a:r>
              <a:rPr b="1" lang="fr-FR" sz="1600" spc="-1" strike="noStrike">
                <a:solidFill>
                  <a:srgbClr val="000000"/>
                </a:solidFill>
                <a:latin typeface="Calibri"/>
              </a:rPr>
              <a:t>Transport et distribution</a:t>
            </a:r>
            <a:endParaRPr b="0" lang="fr-FR" sz="16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nSpc>
                <a:spcPct val="100000"/>
              </a:lnSpc>
            </a:pPr>
            <a:r>
              <a:rPr b="0" lang="fr-FR" sz="1600" spc="-1" strike="noStrike">
                <a:solidFill>
                  <a:srgbClr val="000000"/>
                </a:solidFill>
                <a:latin typeface="Calibri"/>
              </a:rPr>
              <a:t>1000 km camion 33t</a:t>
            </a:r>
            <a:endParaRPr b="0" lang="fr-FR" sz="16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r>
              <a:rPr b="0" lang="fr-FR" sz="1600" spc="-1" strike="noStrike">
                <a:solidFill>
                  <a:srgbClr val="000000"/>
                </a:solidFill>
                <a:latin typeface="Calibri"/>
              </a:rPr>
              <a:t>300 km camion 33t</a:t>
            </a:r>
            <a:endParaRPr b="0" lang="fr-FR" sz="1600" spc="-1" strike="noStrike">
              <a:solidFill>
                <a:srgbClr val="000000"/>
              </a:solidFill>
              <a:latin typeface="Arial"/>
            </a:endParaRPr>
          </a:p>
        </p:txBody>
      </p:sp>
      <p:sp>
        <p:nvSpPr>
          <p:cNvPr id="1176" name="Rectangle à coins arrondis 79"/>
          <p:cNvSpPr/>
          <p:nvPr/>
        </p:nvSpPr>
        <p:spPr>
          <a:xfrm>
            <a:off x="6747480" y="1908720"/>
            <a:ext cx="1799640" cy="3851640"/>
          </a:xfrm>
          <a:prstGeom prst="roundRect">
            <a:avLst>
              <a:gd name="adj" fmla="val 16667"/>
            </a:avLst>
          </a:prstGeom>
          <a:solidFill>
            <a:srgbClr val="d77fc4"/>
          </a:solidFill>
          <a:ln w="12600">
            <a:noFill/>
          </a:ln>
        </p:spPr>
        <p:style>
          <a:lnRef idx="0"/>
          <a:fillRef idx="0"/>
          <a:effectRef idx="0"/>
          <a:fontRef idx="minor"/>
        </p:style>
        <p:txBody>
          <a:bodyPr lIns="90000" rIns="90000" tIns="45000" bIns="45000" anchor="t">
            <a:noAutofit/>
          </a:bodyPr>
          <a:p>
            <a:pPr algn="ctr">
              <a:lnSpc>
                <a:spcPct val="100000"/>
              </a:lnSpc>
            </a:pPr>
            <a:r>
              <a:rPr b="1" lang="fr-FR" sz="1600" spc="-1" strike="noStrike">
                <a:solidFill>
                  <a:srgbClr val="000000"/>
                </a:solidFill>
                <a:latin typeface="Calibri"/>
              </a:rPr>
              <a:t>Utilisation</a:t>
            </a:r>
            <a:endParaRPr b="0" lang="fr-FR" sz="16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r>
              <a:rPr b="0" lang="fr-FR" sz="1600" spc="-1" strike="noStrike">
                <a:solidFill>
                  <a:srgbClr val="000000"/>
                </a:solidFill>
                <a:latin typeface="Calibri"/>
              </a:rPr>
              <a:t>33 l d'eau (pertes + lavage)</a:t>
            </a:r>
            <a:endParaRPr b="0" lang="fr-FR" sz="1600" spc="-1" strike="noStrike">
              <a:solidFill>
                <a:srgbClr val="000000"/>
              </a:solidFill>
              <a:latin typeface="Arial"/>
            </a:endParaRPr>
          </a:p>
          <a:p>
            <a:pPr>
              <a:lnSpc>
                <a:spcPct val="100000"/>
              </a:lnSpc>
            </a:pPr>
            <a:r>
              <a:rPr b="0" lang="fr-FR" sz="1600" spc="-1" strike="noStrike">
                <a:solidFill>
                  <a:srgbClr val="000000"/>
                </a:solidFill>
                <a:latin typeface="Calibri"/>
              </a:rPr>
              <a:t>50g de savon</a:t>
            </a:r>
            <a:endParaRPr b="0" lang="fr-FR" sz="1600" spc="-1" strike="noStrike">
              <a:solidFill>
                <a:srgbClr val="000000"/>
              </a:solidFill>
              <a:latin typeface="Arial"/>
            </a:endParaRPr>
          </a:p>
        </p:txBody>
      </p:sp>
      <p:sp>
        <p:nvSpPr>
          <p:cNvPr id="1177" name="Rectangle à coins arrondis 80"/>
          <p:cNvSpPr/>
          <p:nvPr/>
        </p:nvSpPr>
        <p:spPr>
          <a:xfrm>
            <a:off x="8750160" y="1908720"/>
            <a:ext cx="1799640" cy="3851640"/>
          </a:xfrm>
          <a:prstGeom prst="roundRect">
            <a:avLst>
              <a:gd name="adj" fmla="val 16667"/>
            </a:avLst>
          </a:prstGeom>
          <a:solidFill>
            <a:srgbClr val="d77fc4"/>
          </a:solidFill>
          <a:ln w="12600">
            <a:noFill/>
          </a:ln>
        </p:spPr>
        <p:style>
          <a:lnRef idx="0"/>
          <a:fillRef idx="0"/>
          <a:effectRef idx="0"/>
          <a:fontRef idx="minor"/>
        </p:style>
        <p:txBody>
          <a:bodyPr lIns="90000" rIns="90000" tIns="45000" bIns="45000" anchor="t">
            <a:noAutofit/>
          </a:bodyPr>
          <a:p>
            <a:pPr algn="ctr">
              <a:lnSpc>
                <a:spcPct val="100000"/>
              </a:lnSpc>
            </a:pPr>
            <a:r>
              <a:rPr b="1" lang="fr-FR" sz="1600" spc="-1" strike="noStrike">
                <a:solidFill>
                  <a:srgbClr val="000000"/>
                </a:solidFill>
                <a:latin typeface="Calibri"/>
              </a:rPr>
              <a:t>Fin de vie</a:t>
            </a:r>
            <a:endParaRPr b="0" lang="fr-FR" sz="16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nSpc>
                <a:spcPct val="100000"/>
              </a:lnSpc>
            </a:pPr>
            <a:r>
              <a:rPr b="0" lang="fr-FR" sz="1600" spc="-1" strike="noStrike">
                <a:solidFill>
                  <a:srgbClr val="000000"/>
                </a:solidFill>
                <a:latin typeface="Calibri"/>
              </a:rPr>
              <a:t>25% incinéré</a:t>
            </a:r>
            <a:endParaRPr b="0" lang="fr-FR" sz="1600" spc="-1" strike="noStrike">
              <a:solidFill>
                <a:srgbClr val="000000"/>
              </a:solidFill>
              <a:latin typeface="Arial"/>
            </a:endParaRPr>
          </a:p>
          <a:p>
            <a:pPr>
              <a:lnSpc>
                <a:spcPct val="100000"/>
              </a:lnSpc>
            </a:pPr>
            <a:r>
              <a:rPr b="0" lang="fr-FR" sz="1600" spc="-1" strike="noStrike">
                <a:solidFill>
                  <a:srgbClr val="000000"/>
                </a:solidFill>
                <a:latin typeface="Calibri"/>
              </a:rPr>
              <a:t>25% enfoui</a:t>
            </a:r>
            <a:endParaRPr b="0" lang="fr-FR" sz="1600" spc="-1" strike="noStrike">
              <a:solidFill>
                <a:srgbClr val="000000"/>
              </a:solidFill>
              <a:latin typeface="Arial"/>
            </a:endParaRPr>
          </a:p>
          <a:p>
            <a:pPr>
              <a:lnSpc>
                <a:spcPct val="100000"/>
              </a:lnSpc>
            </a:pPr>
            <a:r>
              <a:rPr b="0" lang="fr-FR" sz="1600" spc="-1" strike="noStrike">
                <a:solidFill>
                  <a:srgbClr val="000000"/>
                </a:solidFill>
                <a:latin typeface="Calibri"/>
              </a:rPr>
              <a:t>50% recyclé</a:t>
            </a:r>
            <a:endParaRPr b="0" lang="fr-FR" sz="1600" spc="-1" strike="noStrike">
              <a:solidFill>
                <a:srgbClr val="000000"/>
              </a:solidFill>
              <a:latin typeface="Arial"/>
            </a:endParaRPr>
          </a:p>
          <a:p>
            <a:pPr>
              <a:lnSpc>
                <a:spcPct val="100000"/>
              </a:lnSpc>
            </a:pPr>
            <a:endParaRPr b="0" lang="fr-FR" sz="1800" spc="-1" strike="noStrike">
              <a:solidFill>
                <a:srgbClr val="000000"/>
              </a:solidFill>
              <a:latin typeface="Arial"/>
            </a:endParaRPr>
          </a:p>
          <a:p>
            <a:pPr>
              <a:lnSpc>
                <a:spcPct val="100000"/>
              </a:lnSpc>
            </a:pPr>
            <a:r>
              <a:rPr b="0" lang="fr-FR" sz="1600" spc="-1" strike="noStrike">
                <a:solidFill>
                  <a:srgbClr val="000000"/>
                </a:solidFill>
                <a:latin typeface="Calibri"/>
              </a:rPr>
              <a:t>10% incinéré</a:t>
            </a:r>
            <a:endParaRPr b="0" lang="fr-FR" sz="1600" spc="-1" strike="noStrike">
              <a:solidFill>
                <a:srgbClr val="000000"/>
              </a:solidFill>
              <a:latin typeface="Arial"/>
            </a:endParaRPr>
          </a:p>
          <a:p>
            <a:pPr>
              <a:lnSpc>
                <a:spcPct val="100000"/>
              </a:lnSpc>
            </a:pPr>
            <a:r>
              <a:rPr b="0" lang="fr-FR" sz="1600" spc="-1" strike="noStrike">
                <a:solidFill>
                  <a:srgbClr val="000000"/>
                </a:solidFill>
                <a:latin typeface="Calibri"/>
              </a:rPr>
              <a:t>10% enfoui</a:t>
            </a:r>
            <a:endParaRPr b="0" lang="fr-FR" sz="1600" spc="-1" strike="noStrike">
              <a:solidFill>
                <a:srgbClr val="000000"/>
              </a:solidFill>
              <a:latin typeface="Arial"/>
            </a:endParaRPr>
          </a:p>
          <a:p>
            <a:pPr>
              <a:lnSpc>
                <a:spcPct val="100000"/>
              </a:lnSpc>
            </a:pPr>
            <a:r>
              <a:rPr b="0" lang="fr-FR" sz="1600" spc="-1" strike="noStrike">
                <a:solidFill>
                  <a:srgbClr val="000000"/>
                </a:solidFill>
                <a:latin typeface="Calibri"/>
              </a:rPr>
              <a:t>80% recyclé</a:t>
            </a:r>
            <a:endParaRPr b="0" lang="fr-FR" sz="1600" spc="-1" strike="noStrike">
              <a:solidFill>
                <a:srgbClr val="000000"/>
              </a:solidFill>
              <a:latin typeface="Arial"/>
            </a:endParaRPr>
          </a:p>
        </p:txBody>
      </p:sp>
      <p:sp>
        <p:nvSpPr>
          <p:cNvPr id="1178" name="PlaceHolder 2"/>
          <p:cNvSpPr>
            <a:spLocks noGrp="1"/>
          </p:cNvSpPr>
          <p:nvPr>
            <p:ph/>
          </p:nvPr>
        </p:nvSpPr>
        <p:spPr>
          <a:xfrm>
            <a:off x="2010600" y="5976000"/>
            <a:ext cx="3713400" cy="882000"/>
          </a:xfrm>
          <a:prstGeom prst="rect">
            <a:avLst/>
          </a:prstGeom>
          <a:noFill/>
          <a:ln w="0">
            <a:noFill/>
          </a:ln>
        </p:spPr>
        <p:txBody>
          <a:bodyPr lIns="91440" rIns="91440" tIns="45720" bIns="45720" anchor="t">
            <a:normAutofit/>
          </a:bodyPr>
          <a:p>
            <a:pPr indent="0">
              <a:lnSpc>
                <a:spcPct val="90000"/>
              </a:lnSpc>
              <a:spcBef>
                <a:spcPts val="1001"/>
              </a:spcBef>
              <a:buNone/>
              <a:tabLst>
                <a:tab algn="l" pos="0"/>
              </a:tabLst>
            </a:pPr>
            <a:r>
              <a:rPr b="0" lang="fr-FR" sz="2200" spc="-1" strike="noStrike">
                <a:solidFill>
                  <a:srgbClr val="d77fc4"/>
                </a:solidFill>
                <a:latin typeface="DejaVu Sans"/>
              </a:rPr>
              <a:t>+ Quantités à préciser</a:t>
            </a:r>
            <a:endParaRPr b="0" lang="en-US" sz="2200" spc="-1" strike="noStrike">
              <a:solidFill>
                <a:srgbClr val="000000"/>
              </a:solidFill>
              <a:latin typeface="Calibri"/>
            </a:endParaRPr>
          </a:p>
        </p:txBody>
      </p:sp>
      <p:pic>
        <p:nvPicPr>
          <p:cNvPr id="1179" name="" descr=""/>
          <p:cNvPicPr/>
          <p:nvPr/>
        </p:nvPicPr>
        <p:blipFill>
          <a:blip r:embed="rId3"/>
          <a:stretch/>
        </p:blipFill>
        <p:spPr>
          <a:xfrm>
            <a:off x="36000" y="2592000"/>
            <a:ext cx="667800" cy="1335600"/>
          </a:xfrm>
          <a:prstGeom prst="rect">
            <a:avLst/>
          </a:prstGeom>
          <a:ln w="0">
            <a:noFill/>
          </a:ln>
        </p:spPr>
      </p:pic>
      <p:pic>
        <p:nvPicPr>
          <p:cNvPr id="1180" name="" descr=""/>
          <p:cNvPicPr/>
          <p:nvPr/>
        </p:nvPicPr>
        <p:blipFill>
          <a:blip r:embed="rId4"/>
          <a:stretch/>
        </p:blipFill>
        <p:spPr>
          <a:xfrm>
            <a:off x="-36000" y="4176000"/>
            <a:ext cx="792000" cy="1583640"/>
          </a:xfrm>
          <a:prstGeom prst="rect">
            <a:avLst/>
          </a:prstGeom>
          <a:ln w="0">
            <a:noFill/>
          </a:ln>
        </p:spPr>
      </p:pic>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1" name="PlaceHolder 1"/>
          <p:cNvSpPr>
            <a:spLocks noGrp="1"/>
          </p:cNvSpPr>
          <p:nvPr>
            <p:ph/>
          </p:nvPr>
        </p:nvSpPr>
        <p:spPr>
          <a:xfrm>
            <a:off x="1852560" y="1425960"/>
            <a:ext cx="8487000" cy="1255680"/>
          </a:xfrm>
          <a:prstGeom prst="rect">
            <a:avLst/>
          </a:prstGeom>
          <a:noFill/>
          <a:ln w="0">
            <a:noFill/>
          </a:ln>
        </p:spPr>
        <p:txBody>
          <a:bodyPr lIns="91440" rIns="91440" tIns="45720" bIns="45720" anchor="t">
            <a:noAutofit/>
          </a:bodyPr>
          <a:p>
            <a:pPr indent="0" algn="ctr">
              <a:lnSpc>
                <a:spcPct val="90000"/>
              </a:lnSpc>
              <a:spcBef>
                <a:spcPts val="1001"/>
              </a:spcBef>
              <a:buNone/>
              <a:tabLst>
                <a:tab algn="l" pos="0"/>
              </a:tabLst>
            </a:pPr>
            <a:r>
              <a:rPr b="1" lang="fr-FR" sz="3600" spc="-1" strike="noStrike">
                <a:solidFill>
                  <a:srgbClr val="ffa300"/>
                </a:solidFill>
                <a:latin typeface="Calibri"/>
                <a:ea typeface="Verdana"/>
              </a:rPr>
              <a:t>Livres de chevet de l’ACViste :</a:t>
            </a:r>
            <a:endParaRPr b="0" lang="en-US" sz="3600" spc="-1" strike="noStrike">
              <a:solidFill>
                <a:srgbClr val="000000"/>
              </a:solidFill>
              <a:latin typeface="Calibri"/>
            </a:endParaRPr>
          </a:p>
          <a:p>
            <a:pPr indent="0" algn="ctr">
              <a:lnSpc>
                <a:spcPct val="90000"/>
              </a:lnSpc>
              <a:spcBef>
                <a:spcPts val="1001"/>
              </a:spcBef>
              <a:buNone/>
              <a:tabLst>
                <a:tab algn="l" pos="0"/>
              </a:tabLst>
            </a:pPr>
            <a:endParaRPr b="0" lang="en-US" sz="3600" spc="-1" strike="noStrike">
              <a:solidFill>
                <a:srgbClr val="000000"/>
              </a:solidFill>
              <a:latin typeface="Calibri"/>
            </a:endParaRPr>
          </a:p>
          <a:p>
            <a:pPr indent="0" algn="ctr">
              <a:lnSpc>
                <a:spcPct val="90000"/>
              </a:lnSpc>
              <a:spcBef>
                <a:spcPts val="1001"/>
              </a:spcBef>
              <a:buNone/>
              <a:tabLst>
                <a:tab algn="l" pos="0"/>
              </a:tabLst>
            </a:pPr>
            <a:endParaRPr b="0" lang="en-US" sz="3600" spc="-1" strike="noStrike">
              <a:solidFill>
                <a:srgbClr val="000000"/>
              </a:solidFill>
              <a:latin typeface="Calibri"/>
            </a:endParaRPr>
          </a:p>
        </p:txBody>
      </p:sp>
      <p:sp>
        <p:nvSpPr>
          <p:cNvPr id="1182" name="Rectangle 27"/>
          <p:cNvSpPr/>
          <p:nvPr/>
        </p:nvSpPr>
        <p:spPr>
          <a:xfrm>
            <a:off x="172080" y="3168000"/>
            <a:ext cx="5659920" cy="25441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3200" spc="-1" strike="noStrike">
                <a:solidFill>
                  <a:srgbClr val="ffa300"/>
                </a:solidFill>
                <a:latin typeface="Calibri"/>
                <a:ea typeface="Verdana"/>
              </a:rPr>
              <a:t>ILCD Handbook, 2010</a:t>
            </a:r>
            <a:endParaRPr b="0" lang="fr-FR" sz="3200" spc="-1" strike="noStrike">
              <a:solidFill>
                <a:srgbClr val="000000"/>
              </a:solidFill>
              <a:latin typeface="Arial"/>
            </a:endParaRPr>
          </a:p>
          <a:p>
            <a:pPr algn="ctr">
              <a:lnSpc>
                <a:spcPct val="100000"/>
              </a:lnSpc>
            </a:pPr>
            <a:r>
              <a:rPr b="1" lang="fr-FR" sz="2100" spc="-1" strike="noStrike">
                <a:solidFill>
                  <a:srgbClr val="ffa300"/>
                </a:solidFill>
                <a:latin typeface="Calibri"/>
                <a:ea typeface="Verdana"/>
              </a:rPr>
              <a:t>(Guide méthodologique)</a:t>
            </a:r>
            <a:endParaRPr b="0" lang="fr-FR" sz="2100" spc="-1" strike="noStrike">
              <a:solidFill>
                <a:srgbClr val="000000"/>
              </a:solidFill>
              <a:latin typeface="Arial"/>
            </a:endParaRPr>
          </a:p>
          <a:p>
            <a:pPr algn="ctr">
              <a:lnSpc>
                <a:spcPct val="100000"/>
              </a:lnSpc>
            </a:pPr>
            <a:endParaRPr b="0" lang="fr-FR" sz="36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r>
              <a:rPr b="0" lang="fr-FR" sz="1800" spc="-1" strike="noStrike">
                <a:solidFill>
                  <a:srgbClr val="ffffff"/>
                </a:solidFill>
                <a:latin typeface="Calibri"/>
              </a:rPr>
              <a:t>[https://eplca.jrc.ec.europa.eu/uploads/ILCD-Handbook-General-guide-for-LCA-DETAILED-GUIDANCE-12March2010-ISBN-fin-v1.0-EN.pdf]</a:t>
            </a:r>
            <a:endParaRPr b="0" lang="fr-FR" sz="1800" spc="-1" strike="noStrike">
              <a:solidFill>
                <a:srgbClr val="000000"/>
              </a:solidFill>
              <a:latin typeface="Arial"/>
            </a:endParaRPr>
          </a:p>
        </p:txBody>
      </p:sp>
      <p:sp>
        <p:nvSpPr>
          <p:cNvPr id="1183" name="Rectangle 29"/>
          <p:cNvSpPr/>
          <p:nvPr/>
        </p:nvSpPr>
        <p:spPr>
          <a:xfrm>
            <a:off x="6192000" y="3168000"/>
            <a:ext cx="5868000" cy="24832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3200" spc="-1" strike="noStrike">
                <a:solidFill>
                  <a:srgbClr val="ffa300"/>
                </a:solidFill>
                <a:latin typeface="Calibri"/>
                <a:ea typeface="Verdana"/>
              </a:rPr>
              <a:t>Life Cycle Assessment – Theory &amp; Practice, 2018</a:t>
            </a:r>
            <a:endParaRPr b="0" lang="fr-FR" sz="3200" spc="-1" strike="noStrike">
              <a:solidFill>
                <a:srgbClr val="000000"/>
              </a:solidFill>
              <a:latin typeface="Arial"/>
            </a:endParaRPr>
          </a:p>
          <a:p>
            <a:pPr algn="ctr">
              <a:lnSpc>
                <a:spcPct val="100000"/>
              </a:lnSpc>
            </a:pPr>
            <a:r>
              <a:rPr b="1" lang="fr-FR" sz="2100" spc="-1" strike="noStrike">
                <a:solidFill>
                  <a:srgbClr val="ffa300"/>
                </a:solidFill>
                <a:latin typeface="Calibri"/>
                <a:ea typeface="Verdana"/>
              </a:rPr>
              <a:t>(Méthodologie &amp; exples sectoriels)</a:t>
            </a:r>
            <a:endParaRPr b="0" lang="fr-FR" sz="2100" spc="-1" strike="noStrike">
              <a:solidFill>
                <a:srgbClr val="000000"/>
              </a:solidFill>
              <a:latin typeface="Arial"/>
            </a:endParaRPr>
          </a:p>
          <a:p>
            <a:pPr algn="ctr">
              <a:lnSpc>
                <a:spcPct val="100000"/>
              </a:lnSpc>
            </a:pPr>
            <a:endParaRPr b="0" lang="fr-FR" sz="1800" spc="-1" strike="noStrike">
              <a:solidFill>
                <a:srgbClr val="000000"/>
              </a:solidFill>
              <a:latin typeface="Arial"/>
            </a:endParaRPr>
          </a:p>
          <a:p>
            <a:pPr algn="ctr">
              <a:lnSpc>
                <a:spcPct val="100000"/>
              </a:lnSpc>
            </a:pPr>
            <a:r>
              <a:rPr b="0" lang="fr-FR" sz="1800" spc="-1" strike="noStrike">
                <a:solidFill>
                  <a:srgbClr val="ffffff"/>
                </a:solidFill>
                <a:latin typeface="Calibri"/>
              </a:rPr>
              <a:t>Hauschild, Rosenbaum &amp; Olsen [https://link.springer.com/book/10.1007/978-3-319-56475-3]</a:t>
            </a:r>
            <a:endParaRPr b="0" lang="fr-FR"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4" name="PlaceHolder 1"/>
          <p:cNvSpPr>
            <a:spLocks noGrp="1"/>
          </p:cNvSpPr>
          <p:nvPr>
            <p:ph/>
          </p:nvPr>
        </p:nvSpPr>
        <p:spPr>
          <a:xfrm>
            <a:off x="1164240" y="1440360"/>
            <a:ext cx="10715760" cy="4766040"/>
          </a:xfrm>
          <a:prstGeom prst="rect">
            <a:avLst/>
          </a:prstGeom>
          <a:noFill/>
          <a:ln w="0">
            <a:noFill/>
          </a:ln>
        </p:spPr>
        <p:txBody>
          <a:bodyPr lIns="91440" rIns="91440" tIns="45720" bIns="45720" anchor="t">
            <a:noAutofit/>
          </a:bodyPr>
          <a:p>
            <a:pPr indent="0">
              <a:lnSpc>
                <a:spcPct val="90000"/>
              </a:lnSpc>
              <a:spcBef>
                <a:spcPts val="1001"/>
              </a:spcBef>
              <a:buNone/>
              <a:tabLst>
                <a:tab algn="l" pos="0"/>
                <a:tab algn="l" pos="82548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Introduction à l'ACV</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Objectifs et champs de l'étude</a:t>
            </a:r>
            <a:endParaRPr b="0" lang="en-US" sz="3600" spc="-1" strike="noStrike">
              <a:solidFill>
                <a:srgbClr val="000000"/>
              </a:solidFill>
              <a:latin typeface="Calibri"/>
            </a:endParaRPr>
          </a:p>
          <a:p>
            <a:pPr marL="623880" indent="-623520">
              <a:lnSpc>
                <a:spcPct val="120000"/>
              </a:lnSpc>
              <a:spcBef>
                <a:spcPts val="601"/>
              </a:spcBef>
              <a:buClr>
                <a:srgbClr val="ffa300"/>
              </a:buClr>
              <a:buFont typeface="OpenSymbol"/>
              <a:buAutoNum type="romanUcPeriod"/>
              <a:tabLst>
                <a:tab algn="l" pos="0"/>
                <a:tab algn="l" pos="891720"/>
              </a:tabLst>
            </a:pPr>
            <a:r>
              <a:rPr b="1" lang="fr-FR" sz="3600" spc="-1" strike="noStrike">
                <a:solidFill>
                  <a:srgbClr val="ffa300"/>
                </a:solidFill>
                <a:latin typeface="Calibri"/>
                <a:ea typeface="Verdana"/>
              </a:rPr>
              <a:t> </a:t>
            </a:r>
            <a:r>
              <a:rPr b="1" lang="fr-FR" sz="3600" spc="-1" strike="noStrike">
                <a:solidFill>
                  <a:srgbClr val="ffa300"/>
                </a:solidFill>
                <a:latin typeface="Calibri"/>
                <a:ea typeface="Verdana"/>
              </a:rPr>
              <a:t>L'inventaire de cycle de vie </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Évaluation des impacts</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Interprétation et esprit critique</a:t>
            </a:r>
            <a:endParaRPr b="0" lang="en-US" sz="3600" spc="-1" strike="noStrike">
              <a:solidFill>
                <a:srgbClr val="000000"/>
              </a:solidFill>
              <a:latin typeface="Calibri"/>
            </a:endParaRPr>
          </a:p>
          <a:p>
            <a:pPr indent="0">
              <a:lnSpc>
                <a:spcPct val="90000"/>
              </a:lnSpc>
              <a:spcBef>
                <a:spcPts val="1001"/>
              </a:spcBef>
              <a:buNone/>
              <a:tabLst>
                <a:tab algn="l" pos="0"/>
              </a:tabLst>
            </a:pPr>
            <a:endParaRPr b="0" lang="en-US" sz="3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185" name="Groupe 2"/>
          <p:cNvGrpSpPr/>
          <p:nvPr/>
        </p:nvGrpSpPr>
        <p:grpSpPr>
          <a:xfrm>
            <a:off x="3731400" y="1518120"/>
            <a:ext cx="4788000" cy="3564000"/>
            <a:chOff x="3731400" y="1518120"/>
            <a:chExt cx="4788000" cy="3564000"/>
          </a:xfrm>
        </p:grpSpPr>
        <p:sp>
          <p:nvSpPr>
            <p:cNvPr id="1186" name="Rectangle à coins arrondis 3"/>
            <p:cNvSpPr/>
            <p:nvPr/>
          </p:nvSpPr>
          <p:spPr>
            <a:xfrm>
              <a:off x="3731400" y="151812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 Définition des objectifs et champ de l’étude</a:t>
              </a:r>
              <a:endParaRPr b="0" lang="fr-FR" sz="1400" spc="-1" strike="noStrike">
                <a:solidFill>
                  <a:srgbClr val="000000"/>
                </a:solidFill>
                <a:latin typeface="Arial"/>
              </a:endParaRPr>
            </a:p>
          </p:txBody>
        </p:sp>
        <p:sp>
          <p:nvSpPr>
            <p:cNvPr id="1187" name="Rectangle à coins arrondis 4"/>
            <p:cNvSpPr/>
            <p:nvPr/>
          </p:nvSpPr>
          <p:spPr>
            <a:xfrm>
              <a:off x="3731400" y="2850480"/>
              <a:ext cx="2159640" cy="899640"/>
            </a:xfrm>
            <a:prstGeom prst="roundRect">
              <a:avLst>
                <a:gd name="adj" fmla="val 16667"/>
              </a:avLst>
            </a:prstGeom>
            <a:solidFill>
              <a:srgbClr val="ffa300"/>
            </a:solidFill>
            <a:ln w="38160">
              <a:solidFill>
                <a:srgbClr val="d77fc4"/>
              </a:solidFill>
              <a:round/>
            </a:ln>
          </p:spPr>
          <p:style>
            <a:lnRef idx="0"/>
            <a:fillRef idx="0"/>
            <a:effectRef idx="0"/>
            <a:fontRef idx="minor"/>
          </p:style>
          <p:txBody>
            <a:bodyPr anchor="ctr">
              <a:noAutofit/>
            </a:bodyPr>
            <a:p>
              <a:pPr algn="ctr">
                <a:lnSpc>
                  <a:spcPct val="100000"/>
                </a:lnSpc>
              </a:pPr>
              <a:r>
                <a:rPr b="1" lang="fr-FR" sz="1400" spc="-1" strike="noStrike">
                  <a:solidFill>
                    <a:srgbClr val="80276c"/>
                  </a:solidFill>
                  <a:latin typeface="Verdana"/>
                  <a:ea typeface="Verdana"/>
                </a:rPr>
                <a:t>II. Inventaire de Cycle de Vie</a:t>
              </a:r>
              <a:endParaRPr b="0" lang="fr-FR" sz="1400" spc="-1" strike="noStrike">
                <a:solidFill>
                  <a:srgbClr val="000000"/>
                </a:solidFill>
                <a:latin typeface="Arial"/>
              </a:endParaRPr>
            </a:p>
          </p:txBody>
        </p:sp>
        <p:sp>
          <p:nvSpPr>
            <p:cNvPr id="1188" name="Rectangle à coins arrondis 5"/>
            <p:cNvSpPr/>
            <p:nvPr/>
          </p:nvSpPr>
          <p:spPr>
            <a:xfrm>
              <a:off x="3731400" y="418248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III. Évaluation </a:t>
              </a:r>
              <a:br>
                <a:rPr sz="1400"/>
              </a:br>
              <a:r>
                <a:rPr b="1" lang="fr-FR" sz="1400" spc="-1" strike="noStrike">
                  <a:solidFill>
                    <a:srgbClr val="ffffff"/>
                  </a:solidFill>
                  <a:latin typeface="Verdana"/>
                  <a:ea typeface="Verdana"/>
                </a:rPr>
                <a:t>des impacts</a:t>
              </a:r>
              <a:endParaRPr b="0" lang="fr-FR" sz="1400" spc="-1" strike="noStrike">
                <a:solidFill>
                  <a:srgbClr val="000000"/>
                </a:solidFill>
                <a:latin typeface="Arial"/>
              </a:endParaRPr>
            </a:p>
          </p:txBody>
        </p:sp>
        <p:sp>
          <p:nvSpPr>
            <p:cNvPr id="1189" name="Rectangle à coins arrondis 6"/>
            <p:cNvSpPr/>
            <p:nvPr/>
          </p:nvSpPr>
          <p:spPr>
            <a:xfrm>
              <a:off x="6359760" y="1518120"/>
              <a:ext cx="2159640" cy="356400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IV. Interprétation</a:t>
              </a:r>
              <a:endParaRPr b="0" lang="fr-FR" sz="1400" spc="-1" strike="noStrike">
                <a:solidFill>
                  <a:srgbClr val="000000"/>
                </a:solidFill>
                <a:latin typeface="Arial"/>
              </a:endParaRPr>
            </a:p>
          </p:txBody>
        </p:sp>
        <p:sp>
          <p:nvSpPr>
            <p:cNvPr id="1190" name="Connecteur droit avec flèche 7"/>
            <p:cNvSpPr/>
            <p:nvPr/>
          </p:nvSpPr>
          <p:spPr>
            <a:xfrm>
              <a:off x="4811760" y="241812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191" name="Connecteur droit avec flèche 8"/>
            <p:cNvSpPr/>
            <p:nvPr/>
          </p:nvSpPr>
          <p:spPr>
            <a:xfrm>
              <a:off x="4811760" y="375048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192" name="Connecteur droit avec flèche 9"/>
            <p:cNvSpPr/>
            <p:nvPr/>
          </p:nvSpPr>
          <p:spPr>
            <a:xfrm>
              <a:off x="5891760" y="1948320"/>
              <a:ext cx="46764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193" name="Connecteur droit avec flèche 10"/>
            <p:cNvSpPr/>
            <p:nvPr/>
          </p:nvSpPr>
          <p:spPr>
            <a:xfrm>
              <a:off x="5891760" y="4612680"/>
              <a:ext cx="46764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194" name="Connecteur droit avec flèche 11"/>
            <p:cNvSpPr/>
            <p:nvPr/>
          </p:nvSpPr>
          <p:spPr>
            <a:xfrm>
              <a:off x="5891760" y="3280320"/>
              <a:ext cx="46872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grpSp>
      <p:grpSp>
        <p:nvGrpSpPr>
          <p:cNvPr id="1195" name="Groupe 15"/>
          <p:cNvGrpSpPr/>
          <p:nvPr/>
        </p:nvGrpSpPr>
        <p:grpSpPr>
          <a:xfrm>
            <a:off x="12643200" y="1559880"/>
            <a:ext cx="4788000" cy="3564000"/>
            <a:chOff x="12643200" y="1559880"/>
            <a:chExt cx="4788000" cy="3564000"/>
          </a:xfrm>
        </p:grpSpPr>
        <p:sp>
          <p:nvSpPr>
            <p:cNvPr id="1196" name="Rectangle à coins arrondis 16"/>
            <p:cNvSpPr/>
            <p:nvPr/>
          </p:nvSpPr>
          <p:spPr>
            <a:xfrm>
              <a:off x="12643200" y="155988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 Définition des objectifs et champ de l’étude</a:t>
              </a:r>
              <a:endParaRPr b="0" lang="fr-FR" sz="1400" spc="-1" strike="noStrike">
                <a:solidFill>
                  <a:srgbClr val="000000"/>
                </a:solidFill>
                <a:latin typeface="Arial"/>
              </a:endParaRPr>
            </a:p>
          </p:txBody>
        </p:sp>
        <p:sp>
          <p:nvSpPr>
            <p:cNvPr id="1197" name="Rectangle à coins arrondis 17"/>
            <p:cNvSpPr/>
            <p:nvPr/>
          </p:nvSpPr>
          <p:spPr>
            <a:xfrm>
              <a:off x="12643200" y="2891880"/>
              <a:ext cx="2159640" cy="899640"/>
            </a:xfrm>
            <a:prstGeom prst="roundRect">
              <a:avLst>
                <a:gd name="adj" fmla="val 16667"/>
              </a:avLst>
            </a:prstGeom>
            <a:solidFill>
              <a:srgbClr val="80276c"/>
            </a:solidFill>
            <a:ln w="381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a300"/>
                  </a:solidFill>
                  <a:latin typeface="Verdana"/>
                  <a:ea typeface="Verdana"/>
                </a:rPr>
                <a:t>II. Inventaire de Cycle de Vie</a:t>
              </a:r>
              <a:endParaRPr b="0" lang="fr-FR" sz="1400" spc="-1" strike="noStrike">
                <a:solidFill>
                  <a:srgbClr val="000000"/>
                </a:solidFill>
                <a:latin typeface="Arial"/>
              </a:endParaRPr>
            </a:p>
          </p:txBody>
        </p:sp>
        <p:sp>
          <p:nvSpPr>
            <p:cNvPr id="1198" name="Rectangle à coins arrondis 18"/>
            <p:cNvSpPr/>
            <p:nvPr/>
          </p:nvSpPr>
          <p:spPr>
            <a:xfrm>
              <a:off x="12643200" y="422424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III. Évaluation </a:t>
              </a:r>
              <a:br>
                <a:rPr sz="1400"/>
              </a:br>
              <a:r>
                <a:rPr b="1" lang="fr-FR" sz="1400" spc="-1" strike="noStrike">
                  <a:solidFill>
                    <a:srgbClr val="ffffff"/>
                  </a:solidFill>
                  <a:latin typeface="Verdana"/>
                  <a:ea typeface="Verdana"/>
                </a:rPr>
                <a:t>des impacts</a:t>
              </a:r>
              <a:endParaRPr b="0" lang="fr-FR" sz="1400" spc="-1" strike="noStrike">
                <a:solidFill>
                  <a:srgbClr val="000000"/>
                </a:solidFill>
                <a:latin typeface="Arial"/>
              </a:endParaRPr>
            </a:p>
          </p:txBody>
        </p:sp>
        <p:sp>
          <p:nvSpPr>
            <p:cNvPr id="1199" name="Rectangle à coins arrondis 19"/>
            <p:cNvSpPr/>
            <p:nvPr/>
          </p:nvSpPr>
          <p:spPr>
            <a:xfrm>
              <a:off x="15271560" y="1559880"/>
              <a:ext cx="2159640" cy="356400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IV. Interprétation</a:t>
              </a:r>
              <a:endParaRPr b="0" lang="fr-FR" sz="1400" spc="-1" strike="noStrike">
                <a:solidFill>
                  <a:srgbClr val="000000"/>
                </a:solidFill>
                <a:latin typeface="Arial"/>
              </a:endParaRPr>
            </a:p>
          </p:txBody>
        </p:sp>
        <p:sp>
          <p:nvSpPr>
            <p:cNvPr id="1200" name="Connecteur droit avec flèche 20"/>
            <p:cNvSpPr/>
            <p:nvPr/>
          </p:nvSpPr>
          <p:spPr>
            <a:xfrm>
              <a:off x="13723560" y="2459880"/>
              <a:ext cx="360" cy="43164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201" name="Connecteur droit avec flèche 21"/>
            <p:cNvSpPr/>
            <p:nvPr/>
          </p:nvSpPr>
          <p:spPr>
            <a:xfrm>
              <a:off x="13723560" y="3791880"/>
              <a:ext cx="360" cy="43164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202" name="Connecteur droit avec flèche 22"/>
            <p:cNvSpPr/>
            <p:nvPr/>
          </p:nvSpPr>
          <p:spPr>
            <a:xfrm>
              <a:off x="14803560" y="1989720"/>
              <a:ext cx="467640" cy="36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203" name="Connecteur droit avec flèche 23"/>
            <p:cNvSpPr/>
            <p:nvPr/>
          </p:nvSpPr>
          <p:spPr>
            <a:xfrm>
              <a:off x="14803560" y="4654080"/>
              <a:ext cx="467640" cy="36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204" name="Connecteur droit avec flèche 24"/>
            <p:cNvSpPr/>
            <p:nvPr/>
          </p:nvSpPr>
          <p:spPr>
            <a:xfrm>
              <a:off x="14803560" y="3322080"/>
              <a:ext cx="468720" cy="36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grpSp>
      <p:sp>
        <p:nvSpPr>
          <p:cNvPr id="1205" name="Rectangle 5"/>
          <p:cNvSpPr/>
          <p:nvPr/>
        </p:nvSpPr>
        <p:spPr>
          <a:xfrm>
            <a:off x="3554280" y="5365080"/>
            <a:ext cx="5328360" cy="622800"/>
          </a:xfrm>
          <a:prstGeom prst="rect">
            <a:avLst/>
          </a:prstGeom>
          <a:noFill/>
          <a:ln w="0">
            <a:noFill/>
          </a:ln>
        </p:spPr>
        <p:style>
          <a:lnRef idx="0"/>
          <a:fillRef idx="0"/>
          <a:effectRef idx="0"/>
          <a:fontRef idx="minor"/>
        </p:style>
        <p:txBody>
          <a:bodyPr lIns="90000" rIns="90000" tIns="46800" bIns="46800" anchor="ctr">
            <a:spAutoFit/>
          </a:bodyPr>
          <a:p>
            <a:pPr algn="ctr">
              <a:lnSpc>
                <a:spcPct val="124000"/>
              </a:lnSpc>
            </a:pPr>
            <a:r>
              <a:rPr b="0" lang="en-GB" sz="1600" spc="-1" strike="noStrike">
                <a:solidFill>
                  <a:srgbClr val="ffffff"/>
                </a:solidFill>
                <a:latin typeface="Verdana"/>
                <a:ea typeface="Verdana"/>
              </a:rPr>
              <a:t>Démarche d’une analyse de Cycle de Vie</a:t>
            </a:r>
            <a:endParaRPr b="0" lang="fr-FR" sz="1600" spc="-1" strike="noStrike">
              <a:solidFill>
                <a:srgbClr val="ffffff"/>
              </a:solidFill>
              <a:latin typeface="Arial"/>
            </a:endParaRPr>
          </a:p>
          <a:p>
            <a:pPr algn="ctr">
              <a:lnSpc>
                <a:spcPct val="124000"/>
              </a:lnSpc>
            </a:pPr>
            <a:r>
              <a:rPr b="0" lang="en-US" sz="1200" spc="-1" strike="noStrike">
                <a:solidFill>
                  <a:srgbClr val="ffffff"/>
                </a:solidFill>
                <a:latin typeface="Verdana"/>
                <a:ea typeface="Verdana"/>
              </a:rPr>
              <a:t>[ISO 14040-44 : 2006]</a:t>
            </a:r>
            <a:endParaRPr b="0" lang="fr-FR" sz="1200" spc="-1" strike="noStrike">
              <a:solidFill>
                <a:srgbClr val="ffffff"/>
              </a:solidFill>
              <a:latin typeface="Arial"/>
            </a:endParaRPr>
          </a:p>
        </p:txBody>
      </p:sp>
      <p:sp>
        <p:nvSpPr>
          <p:cNvPr id="1206" name="Rectangle à coins arrondis 28"/>
          <p:cNvSpPr/>
          <p:nvPr/>
        </p:nvSpPr>
        <p:spPr>
          <a:xfrm>
            <a:off x="3153600" y="412560"/>
            <a:ext cx="5408280" cy="899640"/>
          </a:xfrm>
          <a:prstGeom prst="roundRect">
            <a:avLst>
              <a:gd name="adj" fmla="val 16667"/>
            </a:avLst>
          </a:prstGeom>
          <a:noFill/>
          <a:ln w="9360">
            <a:noFill/>
          </a:ln>
        </p:spPr>
        <p:style>
          <a:lnRef idx="0"/>
          <a:fillRef idx="0"/>
          <a:effectRef idx="0"/>
          <a:fontRef idx="minor"/>
        </p:style>
        <p:txBody>
          <a:bodyPr anchor="ctr">
            <a:noAutofit/>
          </a:bodyPr>
          <a:p>
            <a:pPr algn="ctr">
              <a:lnSpc>
                <a:spcPct val="100000"/>
              </a:lnSpc>
            </a:pPr>
            <a:r>
              <a:rPr b="0" lang="fr-FR" sz="1600" spc="-1" strike="noStrike">
                <a:solidFill>
                  <a:srgbClr val="ffffff"/>
                </a:solidFill>
                <a:latin typeface="Verdana"/>
                <a:ea typeface="Verdana"/>
              </a:rPr>
              <a:t>Recueil des données, types,</a:t>
            </a:r>
            <a:br>
              <a:rPr sz="1600"/>
            </a:br>
            <a:r>
              <a:rPr b="0" lang="fr-FR" sz="1600" spc="-1" strike="noStrike">
                <a:solidFill>
                  <a:srgbClr val="ffffff"/>
                </a:solidFill>
                <a:latin typeface="Verdana"/>
                <a:ea typeface="Verdana"/>
              </a:rPr>
              <a:t>choix des bases de données,…</a:t>
            </a:r>
            <a:endParaRPr b="0" lang="fr-FR" sz="16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7" name="PlaceHolder 1"/>
          <p:cNvSpPr>
            <a:spLocks noGrp="1"/>
          </p:cNvSpPr>
          <p:nvPr>
            <p:ph type="title"/>
          </p:nvPr>
        </p:nvSpPr>
        <p:spPr>
          <a:xfrm>
            <a:off x="683280" y="315000"/>
            <a:ext cx="8028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Inventaire de Cycle de Vie - quésaco ?</a:t>
            </a:r>
            <a:endParaRPr b="0" lang="en-US" sz="2800" spc="-1" strike="noStrike">
              <a:solidFill>
                <a:srgbClr val="000000"/>
              </a:solidFill>
              <a:latin typeface="Calibri"/>
            </a:endParaRPr>
          </a:p>
        </p:txBody>
      </p:sp>
      <p:sp>
        <p:nvSpPr>
          <p:cNvPr id="1208" name="Rectangle 5"/>
          <p:cNvSpPr/>
          <p:nvPr/>
        </p:nvSpPr>
        <p:spPr>
          <a:xfrm>
            <a:off x="2802240" y="4176000"/>
            <a:ext cx="187128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600" spc="-1" strike="noStrike">
                <a:solidFill>
                  <a:srgbClr val="808080"/>
                </a:solidFill>
                <a:latin typeface="Calibri"/>
                <a:ea typeface="Verdana"/>
              </a:rPr>
              <a:t>[ISO 14040-44:2006]</a:t>
            </a:r>
            <a:endParaRPr b="0" lang="fr-FR" sz="1600" spc="-1" strike="noStrike">
              <a:solidFill>
                <a:srgbClr val="ffffff"/>
              </a:solidFill>
              <a:latin typeface="Arial"/>
            </a:endParaRPr>
          </a:p>
        </p:txBody>
      </p:sp>
      <p:pic>
        <p:nvPicPr>
          <p:cNvPr id="1209" name="Image 10" descr=""/>
          <p:cNvPicPr/>
          <p:nvPr/>
        </p:nvPicPr>
        <p:blipFill>
          <a:blip r:embed="rId1"/>
          <a:stretch/>
        </p:blipFill>
        <p:spPr>
          <a:xfrm>
            <a:off x="10647720" y="75240"/>
            <a:ext cx="1449000" cy="1074240"/>
          </a:xfrm>
          <a:prstGeom prst="rect">
            <a:avLst/>
          </a:prstGeom>
          <a:ln w="0">
            <a:noFill/>
          </a:ln>
        </p:spPr>
      </p:pic>
      <p:sp>
        <p:nvSpPr>
          <p:cNvPr id="1210" name="Espace réservé du contenu 2"/>
          <p:cNvSpPr/>
          <p:nvPr/>
        </p:nvSpPr>
        <p:spPr>
          <a:xfrm>
            <a:off x="812880" y="1356480"/>
            <a:ext cx="4384440" cy="4106520"/>
          </a:xfrm>
          <a:prstGeom prst="rect">
            <a:avLst/>
          </a:prstGeom>
          <a:noFill/>
          <a:ln w="0">
            <a:noFill/>
          </a:ln>
        </p:spPr>
        <p:style>
          <a:lnRef idx="0"/>
          <a:fillRef idx="0"/>
          <a:effectRef idx="0"/>
          <a:fontRef idx="minor"/>
        </p:style>
        <p:txBody>
          <a:bodyPr anchor="t">
            <a:normAutofit/>
          </a:bodyPr>
          <a:p>
            <a:pPr>
              <a:lnSpc>
                <a:spcPct val="100000"/>
              </a:lnSpc>
              <a:spcBef>
                <a:spcPts val="1001"/>
              </a:spcBef>
              <a:tabLst>
                <a:tab algn="l" pos="0"/>
              </a:tabLst>
            </a:pPr>
            <a:r>
              <a:rPr b="0" lang="fr-FR" sz="2200" spc="-1" strike="noStrike">
                <a:solidFill>
                  <a:srgbClr val="ffffff"/>
                </a:solidFill>
                <a:latin typeface="DejaVu Sans"/>
                <a:ea typeface="Verdana"/>
              </a:rPr>
              <a:t>L'ICV est la « phase de l'analyse du cycle de vie impliquant la compilation et la quantification des intrants et des extrants, pour un système de produits donné au cours de son cycle de vie ». </a:t>
            </a:r>
            <a:endParaRPr b="0" lang="fr-FR" sz="2200" spc="-1" strike="noStrike">
              <a:solidFill>
                <a:srgbClr val="ffffff"/>
              </a:solidFill>
              <a:latin typeface="DejaVu Sans"/>
            </a:endParaRPr>
          </a:p>
        </p:txBody>
      </p:sp>
      <p:grpSp>
        <p:nvGrpSpPr>
          <p:cNvPr id="1211" name="Groupe 14"/>
          <p:cNvGrpSpPr/>
          <p:nvPr/>
        </p:nvGrpSpPr>
        <p:grpSpPr>
          <a:xfrm>
            <a:off x="5128920" y="659160"/>
            <a:ext cx="6831360" cy="6175440"/>
            <a:chOff x="5128920" y="659160"/>
            <a:chExt cx="6831360" cy="6175440"/>
          </a:xfrm>
        </p:grpSpPr>
        <p:sp>
          <p:nvSpPr>
            <p:cNvPr id="1212" name="Arc 15"/>
            <p:cNvSpPr/>
            <p:nvPr/>
          </p:nvSpPr>
          <p:spPr>
            <a:xfrm flipV="1" rot="21156600">
              <a:off x="7160760" y="830160"/>
              <a:ext cx="2751120" cy="1260360"/>
            </a:xfrm>
            <a:prstGeom prst="arc">
              <a:avLst>
                <a:gd name="adj1" fmla="val 13156665"/>
                <a:gd name="adj2" fmla="val 19189177"/>
              </a:avLst>
            </a:prstGeom>
            <a:noFill/>
            <a:ln w="19080">
              <a:solidFill>
                <a:srgbClr val="ffffff"/>
              </a:solidFill>
              <a:miter/>
              <a:tailEnd len="med" type="triangle" w="med"/>
            </a:ln>
          </p:spPr>
          <p:style>
            <a:lnRef idx="0"/>
            <a:fillRef idx="0"/>
            <a:effectRef idx="0"/>
            <a:fontRef idx="minor"/>
          </p:style>
          <p:txBody>
            <a:bodyPr lIns="90000" rIns="90000" tIns="35280" bIns="35280" anchor="ctr">
              <a:noAutofit/>
            </a:bodyPr>
            <a:p>
              <a:endParaRPr b="0" lang="fr-FR" sz="1800" spc="-1" strike="noStrike">
                <a:solidFill>
                  <a:srgbClr val="ffffff"/>
                </a:solidFill>
                <a:latin typeface="Arial"/>
              </a:endParaRPr>
            </a:p>
          </p:txBody>
        </p:sp>
        <p:sp>
          <p:nvSpPr>
            <p:cNvPr id="1213" name="Arc 16"/>
            <p:cNvSpPr/>
            <p:nvPr/>
          </p:nvSpPr>
          <p:spPr>
            <a:xfrm rot="432600">
              <a:off x="7949520" y="1932840"/>
              <a:ext cx="3309480" cy="3309480"/>
            </a:xfrm>
            <a:prstGeom prst="arc">
              <a:avLst>
                <a:gd name="adj1" fmla="val 16390133"/>
                <a:gd name="adj2" fmla="val 19071018"/>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1214" name="Arc 17"/>
            <p:cNvSpPr/>
            <p:nvPr/>
          </p:nvSpPr>
          <p:spPr>
            <a:xfrm rot="5861400">
              <a:off x="7909560" y="1921320"/>
              <a:ext cx="3309480" cy="3309480"/>
            </a:xfrm>
            <a:prstGeom prst="arc">
              <a:avLst>
                <a:gd name="adj1" fmla="val 18394633"/>
                <a:gd name="adj2" fmla="val 20382061"/>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1215" name="Arc 18"/>
            <p:cNvSpPr/>
            <p:nvPr/>
          </p:nvSpPr>
          <p:spPr>
            <a:xfrm rot="11323800">
              <a:off x="7860960" y="1896840"/>
              <a:ext cx="3309480" cy="3309480"/>
            </a:xfrm>
            <a:prstGeom prst="arc">
              <a:avLst>
                <a:gd name="adj1" fmla="val 16273914"/>
                <a:gd name="adj2" fmla="val 17917265"/>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1216" name="Groupe 19"/>
            <p:cNvGrpSpPr/>
            <p:nvPr/>
          </p:nvGrpSpPr>
          <p:grpSpPr>
            <a:xfrm>
              <a:off x="7080840" y="1783800"/>
              <a:ext cx="1084680" cy="791640"/>
              <a:chOff x="7080840" y="1783800"/>
              <a:chExt cx="1084680" cy="791640"/>
            </a:xfrm>
          </p:grpSpPr>
          <p:sp>
            <p:nvSpPr>
              <p:cNvPr id="1217" name="Rectangle 70"/>
              <p:cNvSpPr/>
              <p:nvPr/>
            </p:nvSpPr>
            <p:spPr>
              <a:xfrm>
                <a:off x="7080840" y="2414880"/>
                <a:ext cx="1084680" cy="16056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050" spc="-1" strike="noStrike" cap="small">
                    <a:solidFill>
                      <a:srgbClr val="ffffff"/>
                    </a:solidFill>
                    <a:latin typeface="Calibri Light"/>
                  </a:rPr>
                  <a:t>Extraction</a:t>
                </a:r>
                <a:endParaRPr b="0" lang="fr-FR" sz="1050" spc="-1" strike="noStrike">
                  <a:solidFill>
                    <a:srgbClr val="ffffff"/>
                  </a:solidFill>
                  <a:latin typeface="Arial"/>
                </a:endParaRPr>
              </a:p>
            </p:txBody>
          </p:sp>
          <p:sp>
            <p:nvSpPr>
              <p:cNvPr id="1218" name="Image 52"/>
              <p:cNvSpPr/>
              <p:nvPr/>
            </p:nvSpPr>
            <p:spPr>
              <a:xfrm>
                <a:off x="7323480" y="1783800"/>
                <a:ext cx="599760" cy="590400"/>
              </a:xfrm>
              <a:prstGeom prst="ellipse">
                <a:avLst/>
              </a:prstGeom>
              <a:blipFill rotWithShape="0">
                <a:blip r:embed="rId2"/>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1219" name="Groupe 20"/>
            <p:cNvGrpSpPr/>
            <p:nvPr/>
          </p:nvGrpSpPr>
          <p:grpSpPr>
            <a:xfrm>
              <a:off x="9000360" y="1650600"/>
              <a:ext cx="1159920" cy="956160"/>
              <a:chOff x="9000360" y="1650600"/>
              <a:chExt cx="1159920" cy="956160"/>
            </a:xfrm>
          </p:grpSpPr>
          <p:sp>
            <p:nvSpPr>
              <p:cNvPr id="1220" name="Rectangle 101"/>
              <p:cNvSpPr/>
              <p:nvPr/>
            </p:nvSpPr>
            <p:spPr>
              <a:xfrm>
                <a:off x="9000360" y="2286360"/>
                <a:ext cx="1159920" cy="32040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050" spc="-1" strike="noStrike" cap="small">
                    <a:solidFill>
                      <a:srgbClr val="ffffff"/>
                    </a:solidFill>
                    <a:latin typeface="Calibri Light"/>
                  </a:rPr>
                  <a:t>Fabrication des matériaux</a:t>
                </a:r>
                <a:endParaRPr b="0" lang="fr-FR" sz="1050" spc="-1" strike="noStrike">
                  <a:solidFill>
                    <a:srgbClr val="ffffff"/>
                  </a:solidFill>
                  <a:latin typeface="Arial"/>
                </a:endParaRPr>
              </a:p>
            </p:txBody>
          </p:sp>
          <p:sp>
            <p:nvSpPr>
              <p:cNvPr id="1221" name="Image 50"/>
              <p:cNvSpPr/>
              <p:nvPr/>
            </p:nvSpPr>
            <p:spPr>
              <a:xfrm>
                <a:off x="9274680" y="1650600"/>
                <a:ext cx="611640" cy="590400"/>
              </a:xfrm>
              <a:prstGeom prst="ellipse">
                <a:avLst/>
              </a:prstGeom>
              <a:blipFill rotWithShape="0">
                <a:blip r:embed="rId3"/>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1222" name="Groupe 21"/>
            <p:cNvGrpSpPr/>
            <p:nvPr/>
          </p:nvGrpSpPr>
          <p:grpSpPr>
            <a:xfrm>
              <a:off x="10544400" y="2625480"/>
              <a:ext cx="1083600" cy="927000"/>
              <a:chOff x="10544400" y="2625480"/>
              <a:chExt cx="1083600" cy="927000"/>
            </a:xfrm>
          </p:grpSpPr>
          <p:sp>
            <p:nvSpPr>
              <p:cNvPr id="1223" name="Rectangle 79"/>
              <p:cNvSpPr/>
              <p:nvPr/>
            </p:nvSpPr>
            <p:spPr>
              <a:xfrm>
                <a:off x="10544400" y="3232080"/>
                <a:ext cx="1083600" cy="32040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050" spc="-1" strike="noStrike" cap="small">
                    <a:solidFill>
                      <a:srgbClr val="ffffff"/>
                    </a:solidFill>
                    <a:latin typeface="Calibri Light"/>
                  </a:rPr>
                  <a:t>Fabrication du produit</a:t>
                </a:r>
                <a:endParaRPr b="0" lang="fr-FR" sz="1050" spc="-1" strike="noStrike">
                  <a:solidFill>
                    <a:srgbClr val="ffffff"/>
                  </a:solidFill>
                  <a:latin typeface="Arial"/>
                </a:endParaRPr>
              </a:p>
            </p:txBody>
          </p:sp>
          <p:sp>
            <p:nvSpPr>
              <p:cNvPr id="1224" name="Image 48"/>
              <p:cNvSpPr/>
              <p:nvPr/>
            </p:nvSpPr>
            <p:spPr>
              <a:xfrm>
                <a:off x="10786680" y="2625480"/>
                <a:ext cx="598320" cy="590400"/>
              </a:xfrm>
              <a:prstGeom prst="ellipse">
                <a:avLst/>
              </a:prstGeom>
              <a:blipFill rotWithShape="0">
                <a:blip r:embed="rId4"/>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sp>
          <p:nvSpPr>
            <p:cNvPr id="1225" name="Arc 22"/>
            <p:cNvSpPr/>
            <p:nvPr/>
          </p:nvSpPr>
          <p:spPr>
            <a:xfrm rot="3121800">
              <a:off x="7982640" y="1925640"/>
              <a:ext cx="3309480" cy="3309480"/>
            </a:xfrm>
            <a:prstGeom prst="arc">
              <a:avLst>
                <a:gd name="adj1" fmla="val 18486401"/>
                <a:gd name="adj2" fmla="val 19577761"/>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1226" name="Groupe 23"/>
            <p:cNvGrpSpPr/>
            <p:nvPr/>
          </p:nvGrpSpPr>
          <p:grpSpPr>
            <a:xfrm>
              <a:off x="10508400" y="4055040"/>
              <a:ext cx="1178640" cy="781920"/>
              <a:chOff x="10508400" y="4055040"/>
              <a:chExt cx="1178640" cy="781920"/>
            </a:xfrm>
          </p:grpSpPr>
          <p:sp>
            <p:nvSpPr>
              <p:cNvPr id="1227" name="Rectangle 74"/>
              <p:cNvSpPr/>
              <p:nvPr/>
            </p:nvSpPr>
            <p:spPr>
              <a:xfrm>
                <a:off x="10508400" y="4676400"/>
                <a:ext cx="1178640" cy="16056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050" spc="-1" strike="noStrike" cap="small">
                    <a:solidFill>
                      <a:srgbClr val="ffffff"/>
                    </a:solidFill>
                    <a:latin typeface="Calibri Light"/>
                  </a:rPr>
                  <a:t>Transport</a:t>
                </a:r>
                <a:endParaRPr b="0" lang="fr-FR" sz="1050" spc="-1" strike="noStrike">
                  <a:solidFill>
                    <a:srgbClr val="ffffff"/>
                  </a:solidFill>
                  <a:latin typeface="Arial"/>
                </a:endParaRPr>
              </a:p>
            </p:txBody>
          </p:sp>
          <p:sp>
            <p:nvSpPr>
              <p:cNvPr id="1228" name="Image 46"/>
              <p:cNvSpPr/>
              <p:nvPr/>
            </p:nvSpPr>
            <p:spPr>
              <a:xfrm>
                <a:off x="10794600" y="4055040"/>
                <a:ext cx="595440" cy="590400"/>
              </a:xfrm>
              <a:prstGeom prst="ellipse">
                <a:avLst/>
              </a:prstGeom>
              <a:blipFill rotWithShape="0">
                <a:blip r:embed="rId5"/>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1229" name="Groupe 24"/>
            <p:cNvGrpSpPr/>
            <p:nvPr/>
          </p:nvGrpSpPr>
          <p:grpSpPr>
            <a:xfrm>
              <a:off x="9136440" y="4877280"/>
              <a:ext cx="882360" cy="745920"/>
              <a:chOff x="9136440" y="4877280"/>
              <a:chExt cx="882360" cy="745920"/>
            </a:xfrm>
          </p:grpSpPr>
          <p:sp>
            <p:nvSpPr>
              <p:cNvPr id="1230" name="Rectangle 90"/>
              <p:cNvSpPr/>
              <p:nvPr/>
            </p:nvSpPr>
            <p:spPr>
              <a:xfrm>
                <a:off x="9136440" y="5462640"/>
                <a:ext cx="882360" cy="16056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050" spc="-1" strike="noStrike" cap="small">
                    <a:solidFill>
                      <a:srgbClr val="ffffff"/>
                    </a:solidFill>
                    <a:latin typeface="Calibri Light"/>
                  </a:rPr>
                  <a:t>Utilisation</a:t>
                </a:r>
                <a:endParaRPr b="0" lang="fr-FR" sz="1050" spc="-1" strike="noStrike">
                  <a:solidFill>
                    <a:srgbClr val="ffffff"/>
                  </a:solidFill>
                  <a:latin typeface="Arial"/>
                </a:endParaRPr>
              </a:p>
            </p:txBody>
          </p:sp>
          <p:sp>
            <p:nvSpPr>
              <p:cNvPr id="1231" name="Image 44"/>
              <p:cNvSpPr/>
              <p:nvPr/>
            </p:nvSpPr>
            <p:spPr>
              <a:xfrm>
                <a:off x="9277920" y="4877280"/>
                <a:ext cx="599400" cy="590400"/>
              </a:xfrm>
              <a:prstGeom prst="ellipse">
                <a:avLst/>
              </a:prstGeom>
              <a:blipFill rotWithShape="0">
                <a:blip r:embed="rId6"/>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1232" name="Groupe 25"/>
            <p:cNvGrpSpPr/>
            <p:nvPr/>
          </p:nvGrpSpPr>
          <p:grpSpPr>
            <a:xfrm>
              <a:off x="7541640" y="4114440"/>
              <a:ext cx="1250280" cy="775080"/>
              <a:chOff x="7541640" y="4114440"/>
              <a:chExt cx="1250280" cy="775080"/>
            </a:xfrm>
          </p:grpSpPr>
          <p:sp>
            <p:nvSpPr>
              <p:cNvPr id="1233" name="Rectangle 41"/>
              <p:cNvSpPr/>
              <p:nvPr/>
            </p:nvSpPr>
            <p:spPr>
              <a:xfrm>
                <a:off x="7541640" y="4728960"/>
                <a:ext cx="1250280" cy="16056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050" spc="-1" strike="noStrike" cap="small">
                    <a:solidFill>
                      <a:srgbClr val="ffffff"/>
                    </a:solidFill>
                    <a:latin typeface="Calibri Light"/>
                  </a:rPr>
                  <a:t>Fin de Vie</a:t>
                </a:r>
                <a:endParaRPr b="0" lang="fr-FR" sz="1050" spc="-1" strike="noStrike">
                  <a:solidFill>
                    <a:srgbClr val="ffffff"/>
                  </a:solidFill>
                  <a:latin typeface="Arial"/>
                </a:endParaRPr>
              </a:p>
            </p:txBody>
          </p:sp>
          <p:sp>
            <p:nvSpPr>
              <p:cNvPr id="1234" name="Image 42"/>
              <p:cNvSpPr/>
              <p:nvPr/>
            </p:nvSpPr>
            <p:spPr>
              <a:xfrm>
                <a:off x="7863840" y="4114440"/>
                <a:ext cx="605520" cy="590400"/>
              </a:xfrm>
              <a:prstGeom prst="ellipse">
                <a:avLst/>
              </a:prstGeom>
              <a:blipFill rotWithShape="0">
                <a:blip r:embed="rId7"/>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1235" name="Groupe 26"/>
            <p:cNvGrpSpPr/>
            <p:nvPr/>
          </p:nvGrpSpPr>
          <p:grpSpPr>
            <a:xfrm>
              <a:off x="5128920" y="2931480"/>
              <a:ext cx="4194720" cy="3903120"/>
              <a:chOff x="5128920" y="2931480"/>
              <a:chExt cx="4194720" cy="3903120"/>
            </a:xfrm>
          </p:grpSpPr>
          <p:grpSp>
            <p:nvGrpSpPr>
              <p:cNvPr id="1236" name="Groupe 35"/>
              <p:cNvGrpSpPr/>
              <p:nvPr/>
            </p:nvGrpSpPr>
            <p:grpSpPr>
              <a:xfrm>
                <a:off x="5128920" y="3419280"/>
                <a:ext cx="3244320" cy="3415320"/>
                <a:chOff x="5128920" y="3419280"/>
                <a:chExt cx="3244320" cy="3415320"/>
              </a:xfrm>
            </p:grpSpPr>
            <p:sp>
              <p:nvSpPr>
                <p:cNvPr id="1237" name="Arc 37"/>
                <p:cNvSpPr/>
                <p:nvPr/>
              </p:nvSpPr>
              <p:spPr>
                <a:xfrm>
                  <a:off x="5128920" y="3582360"/>
                  <a:ext cx="3244320" cy="3252240"/>
                </a:xfrm>
                <a:prstGeom prst="arc">
                  <a:avLst>
                    <a:gd name="adj1" fmla="val 17001845"/>
                    <a:gd name="adj2" fmla="val 19141491"/>
                  </a:avLst>
                </a:prstGeom>
                <a:noFill/>
                <a:ln w="19080">
                  <a:solidFill>
                    <a:srgbClr val="ffffff"/>
                  </a:solidFill>
                  <a:miter/>
                  <a:head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1238" name="Groupe 38"/>
                <p:cNvGrpSpPr/>
                <p:nvPr/>
              </p:nvGrpSpPr>
              <p:grpSpPr>
                <a:xfrm>
                  <a:off x="6238800" y="3419280"/>
                  <a:ext cx="1167480" cy="967320"/>
                  <a:chOff x="6238800" y="3419280"/>
                  <a:chExt cx="1167480" cy="967320"/>
                </a:xfrm>
              </p:grpSpPr>
              <p:sp>
                <p:nvSpPr>
                  <p:cNvPr id="1239" name="Rectangle 104"/>
                  <p:cNvSpPr/>
                  <p:nvPr/>
                </p:nvSpPr>
                <p:spPr>
                  <a:xfrm>
                    <a:off x="6238800" y="4066200"/>
                    <a:ext cx="1167480" cy="32040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050" spc="-1" strike="noStrike" cap="small">
                        <a:solidFill>
                          <a:srgbClr val="ffffff"/>
                        </a:solidFill>
                        <a:latin typeface="Calibri Light"/>
                      </a:rPr>
                      <a:t>Incinération Enfouissement</a:t>
                    </a:r>
                    <a:endParaRPr b="0" lang="fr-FR" sz="1050" spc="-1" strike="noStrike">
                      <a:solidFill>
                        <a:srgbClr val="ffffff"/>
                      </a:solidFill>
                      <a:latin typeface="Arial"/>
                    </a:endParaRPr>
                  </a:p>
                </p:txBody>
              </p:sp>
              <p:sp>
                <p:nvSpPr>
                  <p:cNvPr id="1240" name="Image 40"/>
                  <p:cNvSpPr/>
                  <p:nvPr/>
                </p:nvSpPr>
                <p:spPr>
                  <a:xfrm>
                    <a:off x="6510240" y="3419280"/>
                    <a:ext cx="596520" cy="590400"/>
                  </a:xfrm>
                  <a:prstGeom prst="ellipse">
                    <a:avLst/>
                  </a:prstGeom>
                  <a:blipFill rotWithShape="0">
                    <a:blip r:embed="rId8"/>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sp>
            <p:nvSpPr>
              <p:cNvPr id="1241" name="Arc 36"/>
              <p:cNvSpPr/>
              <p:nvPr/>
            </p:nvSpPr>
            <p:spPr>
              <a:xfrm rot="16709400">
                <a:off x="6808680" y="3122280"/>
                <a:ext cx="2384640" cy="2318400"/>
              </a:xfrm>
              <a:prstGeom prst="arc">
                <a:avLst>
                  <a:gd name="adj1" fmla="val 18018097"/>
                  <a:gd name="adj2" fmla="val 20217983"/>
                </a:avLst>
              </a:prstGeom>
              <a:noFill/>
              <a:ln w="19080">
                <a:solidFill>
                  <a:srgbClr val="ffffff"/>
                </a:solidFill>
                <a:miter/>
                <a:head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grpSp>
          <p:nvGrpSpPr>
            <p:cNvPr id="1242" name="Groupe 27"/>
            <p:cNvGrpSpPr/>
            <p:nvPr/>
          </p:nvGrpSpPr>
          <p:grpSpPr>
            <a:xfrm>
              <a:off x="7270200" y="1160640"/>
              <a:ext cx="4678560" cy="4678560"/>
              <a:chOff x="7270200" y="1160640"/>
              <a:chExt cx="4678560" cy="4678560"/>
            </a:xfrm>
          </p:grpSpPr>
          <p:sp>
            <p:nvSpPr>
              <p:cNvPr id="1243" name="Arc 30"/>
              <p:cNvSpPr/>
              <p:nvPr/>
            </p:nvSpPr>
            <p:spPr>
              <a:xfrm rot="13593600">
                <a:off x="7954560" y="1845000"/>
                <a:ext cx="3309480" cy="3309480"/>
              </a:xfrm>
              <a:prstGeom prst="arc">
                <a:avLst>
                  <a:gd name="adj1" fmla="val 17501973"/>
                  <a:gd name="adj2" fmla="val 18785053"/>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1244" name="Arc 31"/>
              <p:cNvSpPr/>
              <p:nvPr/>
            </p:nvSpPr>
            <p:spPr>
              <a:xfrm rot="16842600">
                <a:off x="8082360" y="1911240"/>
                <a:ext cx="3088080" cy="3309480"/>
              </a:xfrm>
              <a:prstGeom prst="arc">
                <a:avLst>
                  <a:gd name="adj1" fmla="val 17319531"/>
                  <a:gd name="adj2" fmla="val 20193364"/>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1245" name="Groupe 32"/>
              <p:cNvGrpSpPr/>
              <p:nvPr/>
            </p:nvGrpSpPr>
            <p:grpSpPr>
              <a:xfrm>
                <a:off x="7491600" y="2755440"/>
                <a:ext cx="1064160" cy="765360"/>
                <a:chOff x="7491600" y="2755440"/>
                <a:chExt cx="1064160" cy="765360"/>
              </a:xfrm>
            </p:grpSpPr>
            <p:sp>
              <p:nvSpPr>
                <p:cNvPr id="1246" name="Rectangle 33"/>
                <p:cNvSpPr/>
                <p:nvPr/>
              </p:nvSpPr>
              <p:spPr>
                <a:xfrm>
                  <a:off x="7491600" y="3360240"/>
                  <a:ext cx="1064160" cy="16056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050" spc="-1" strike="noStrike" cap="small">
                      <a:solidFill>
                        <a:srgbClr val="ffffff"/>
                      </a:solidFill>
                      <a:latin typeface="Calibri Light"/>
                    </a:rPr>
                    <a:t>Recyclage</a:t>
                  </a:r>
                  <a:endParaRPr b="0" lang="fr-FR" sz="1050" spc="-1" strike="noStrike">
                    <a:solidFill>
                      <a:srgbClr val="ffffff"/>
                    </a:solidFill>
                    <a:latin typeface="Arial"/>
                  </a:endParaRPr>
                </a:p>
              </p:txBody>
            </p:sp>
            <p:sp>
              <p:nvSpPr>
                <p:cNvPr id="1247" name="Image 34"/>
                <p:cNvSpPr/>
                <p:nvPr/>
              </p:nvSpPr>
              <p:spPr>
                <a:xfrm>
                  <a:off x="7719120" y="2755440"/>
                  <a:ext cx="608400" cy="590400"/>
                </a:xfrm>
                <a:prstGeom prst="ellipse">
                  <a:avLst/>
                </a:prstGeom>
                <a:blipFill rotWithShape="0">
                  <a:blip r:embed="rId9"/>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sp>
          <p:nvSpPr>
            <p:cNvPr id="1248" name="Rectangle 28"/>
            <p:cNvSpPr/>
            <p:nvPr/>
          </p:nvSpPr>
          <p:spPr>
            <a:xfrm>
              <a:off x="6204600" y="5756760"/>
              <a:ext cx="23475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Verdana"/>
                  <a:ea typeface="Verdana"/>
                </a:rPr>
                <a:t>adaptée de [Bauer, 2018]</a:t>
              </a:r>
              <a:endParaRPr b="0" lang="fr-FR" sz="1200" spc="-1" strike="noStrike">
                <a:solidFill>
                  <a:srgbClr val="ffffff"/>
                </a:solidFill>
                <a:latin typeface="Arial"/>
              </a:endParaRPr>
            </a:p>
          </p:txBody>
        </p:sp>
        <p:pic>
          <p:nvPicPr>
            <p:cNvPr id="1249" name="Image 29" descr=""/>
            <p:cNvPicPr/>
            <p:nvPr/>
          </p:nvPicPr>
          <p:blipFill>
            <a:blip r:embed="rId10"/>
            <a:stretch/>
          </p:blipFill>
          <p:spPr>
            <a:xfrm>
              <a:off x="6670800" y="5338080"/>
              <a:ext cx="839520" cy="293400"/>
            </a:xfrm>
            <a:prstGeom prst="rect">
              <a:avLst/>
            </a:prstGeom>
            <a:ln w="0">
              <a:noFill/>
            </a:ln>
          </p:spPr>
        </p:pic>
      </p:grpSp>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0" name="PlaceHolder 1"/>
          <p:cNvSpPr>
            <a:spLocks noGrp="1"/>
          </p:cNvSpPr>
          <p:nvPr>
            <p:ph type="title"/>
          </p:nvPr>
        </p:nvSpPr>
        <p:spPr>
          <a:xfrm>
            <a:off x="683280" y="315000"/>
            <a:ext cx="8244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Inventaire de Cycle de Vie - quésaco ?</a:t>
            </a:r>
            <a:endParaRPr b="0" lang="en-US" sz="2800" spc="-1" strike="noStrike">
              <a:solidFill>
                <a:srgbClr val="000000"/>
              </a:solidFill>
              <a:latin typeface="Calibri"/>
            </a:endParaRPr>
          </a:p>
        </p:txBody>
      </p:sp>
      <p:pic>
        <p:nvPicPr>
          <p:cNvPr id="1251" name="Picture 4" descr=""/>
          <p:cNvPicPr/>
          <p:nvPr/>
        </p:nvPicPr>
        <p:blipFill>
          <a:blip r:embed="rId1"/>
          <a:stretch/>
        </p:blipFill>
        <p:spPr>
          <a:xfrm>
            <a:off x="6749280" y="1748520"/>
            <a:ext cx="4535640" cy="2937960"/>
          </a:xfrm>
          <a:prstGeom prst="rect">
            <a:avLst/>
          </a:prstGeom>
          <a:ln w="0">
            <a:noFill/>
          </a:ln>
        </p:spPr>
      </p:pic>
      <p:sp>
        <p:nvSpPr>
          <p:cNvPr id="1252" name="Rectangle 5"/>
          <p:cNvSpPr/>
          <p:nvPr/>
        </p:nvSpPr>
        <p:spPr>
          <a:xfrm>
            <a:off x="6023160" y="4741560"/>
            <a:ext cx="5884560" cy="6390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i="1" lang="fr-FR" sz="1800" spc="-1" strike="noStrike">
                <a:solidFill>
                  <a:srgbClr val="ffffff"/>
                </a:solidFill>
                <a:latin typeface="Calibri"/>
              </a:rPr>
              <a:t>Chaque boite représente un processus qui forme une partie du cycle de vie: chacun possède une entrée et une sortie.</a:t>
            </a:r>
            <a:endParaRPr b="0" lang="fr-FR" sz="1800" spc="-1" strike="noStrike">
              <a:solidFill>
                <a:srgbClr val="ffffff"/>
              </a:solidFill>
              <a:latin typeface="Arial"/>
            </a:endParaRPr>
          </a:p>
        </p:txBody>
      </p:sp>
      <p:sp>
        <p:nvSpPr>
          <p:cNvPr id="1253" name="Ellipse 9"/>
          <p:cNvSpPr/>
          <p:nvPr/>
        </p:nvSpPr>
        <p:spPr>
          <a:xfrm>
            <a:off x="8457480" y="3515400"/>
            <a:ext cx="411480" cy="404640"/>
          </a:xfrm>
          <a:prstGeom prst="ellipse">
            <a:avLst/>
          </a:prstGeom>
          <a:solidFill>
            <a:srgbClr val="ffa300">
              <a:alpha val="30000"/>
            </a:srgbClr>
          </a:solidFill>
          <a:ln w="76320">
            <a:solidFill>
              <a:srgbClr val="ffa300"/>
            </a:solidFill>
            <a:round/>
          </a:ln>
        </p:spPr>
        <p:style>
          <a:lnRef idx="0"/>
          <a:fillRef idx="0"/>
          <a:effectRef idx="0"/>
          <a:fontRef idx="minor"/>
        </p:style>
        <p:txBody>
          <a:bodyPr anchor="t">
            <a:noAutofit/>
          </a:bodyPr>
          <a:p>
            <a:endParaRPr b="0" lang="fr-FR" sz="1800" spc="-1" strike="noStrike">
              <a:solidFill>
                <a:srgbClr val="000000"/>
              </a:solidFill>
              <a:latin typeface="Arial"/>
            </a:endParaRPr>
          </a:p>
        </p:txBody>
      </p:sp>
      <p:sp>
        <p:nvSpPr>
          <p:cNvPr id="1254" name="Rectangle 43"/>
          <p:cNvSpPr/>
          <p:nvPr/>
        </p:nvSpPr>
        <p:spPr>
          <a:xfrm>
            <a:off x="812880" y="4098600"/>
            <a:ext cx="4774680" cy="14310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2200" spc="-1" strike="noStrike">
                <a:solidFill>
                  <a:srgbClr val="ffffff"/>
                </a:solidFill>
                <a:latin typeface="DejaVu Sans"/>
                <a:ea typeface="Verdana"/>
              </a:rPr>
              <a:t>L'ICV permet de construire le modèle lié au produit, système ou service étudié, c'est </a:t>
            </a:r>
            <a:r>
              <a:rPr b="1" lang="fr-FR" sz="2200" spc="-1" strike="noStrike">
                <a:solidFill>
                  <a:srgbClr val="d77fc4"/>
                </a:solidFill>
                <a:latin typeface="DejaVu Sans"/>
                <a:ea typeface="Verdana"/>
              </a:rPr>
              <a:t>l'arbre du cycle de vie</a:t>
            </a:r>
            <a:endParaRPr b="0" lang="fr-FR" sz="2200" spc="-1" strike="noStrike">
              <a:solidFill>
                <a:srgbClr val="ffffff"/>
              </a:solidFill>
              <a:latin typeface="DejaVu Sans"/>
            </a:endParaRPr>
          </a:p>
        </p:txBody>
      </p:sp>
      <p:sp>
        <p:nvSpPr>
          <p:cNvPr id="1255" name="Espace réservé du contenu 2"/>
          <p:cNvSpPr/>
          <p:nvPr/>
        </p:nvSpPr>
        <p:spPr>
          <a:xfrm>
            <a:off x="812880" y="1356480"/>
            <a:ext cx="5398560" cy="2300760"/>
          </a:xfrm>
          <a:prstGeom prst="rect">
            <a:avLst/>
          </a:prstGeom>
          <a:noFill/>
          <a:ln w="0">
            <a:noFill/>
          </a:ln>
        </p:spPr>
        <p:style>
          <a:lnRef idx="0"/>
          <a:fillRef idx="0"/>
          <a:effectRef idx="0"/>
          <a:fontRef idx="minor"/>
        </p:style>
        <p:txBody>
          <a:bodyPr anchor="t">
            <a:normAutofit/>
          </a:bodyPr>
          <a:p>
            <a:pPr>
              <a:lnSpc>
                <a:spcPct val="100000"/>
              </a:lnSpc>
              <a:spcBef>
                <a:spcPts val="1001"/>
              </a:spcBef>
              <a:tabLst>
                <a:tab algn="l" pos="0"/>
              </a:tabLst>
            </a:pPr>
            <a:r>
              <a:rPr b="0" lang="fr-FR" sz="2200" spc="-1" strike="noStrike">
                <a:solidFill>
                  <a:srgbClr val="ffffff"/>
                </a:solidFill>
                <a:latin typeface="DejaVu Sans"/>
                <a:ea typeface="Verdana"/>
              </a:rPr>
              <a:t>C’est l’identification et la description de tous les processus du système : </a:t>
            </a:r>
            <a:br>
              <a:rPr sz="2200"/>
            </a:br>
            <a:r>
              <a:rPr b="0" lang="fr-FR" sz="2200" spc="-1" strike="noStrike">
                <a:solidFill>
                  <a:srgbClr val="ffffff"/>
                </a:solidFill>
                <a:latin typeface="DejaVu Sans"/>
                <a:ea typeface="Verdana"/>
              </a:rPr>
              <a:t>on parle de bilan de matière et d’énergie associé à chaque processus élémentaire, à chaque entrant et sortant</a:t>
            </a:r>
            <a:endParaRPr b="0" lang="fr-FR" sz="2200" spc="-1" strike="noStrike">
              <a:solidFill>
                <a:srgbClr val="ffffff"/>
              </a:solidFill>
              <a:latin typeface="DejaVu Sans"/>
            </a:endParaRPr>
          </a:p>
        </p:txBody>
      </p:sp>
      <p:pic>
        <p:nvPicPr>
          <p:cNvPr id="1256" name="Image 10" descr=""/>
          <p:cNvPicPr/>
          <p:nvPr/>
        </p:nvPicPr>
        <p:blipFill>
          <a:blip r:embed="rId2"/>
          <a:stretch/>
        </p:blipFill>
        <p:spPr>
          <a:xfrm>
            <a:off x="10647720" y="75240"/>
            <a:ext cx="1449000" cy="1074240"/>
          </a:xfrm>
          <a:prstGeom prst="rect">
            <a:avLst/>
          </a:prstGeom>
          <a:ln w="0">
            <a:noFill/>
          </a:ln>
        </p:spPr>
      </p:pic>
      <p:sp>
        <p:nvSpPr>
          <p:cNvPr id="1257" name=""/>
          <p:cNvSpPr/>
          <p:nvPr/>
        </p:nvSpPr>
        <p:spPr>
          <a:xfrm>
            <a:off x="30600" y="188280"/>
            <a:ext cx="720000" cy="720000"/>
          </a:xfrm>
          <a:prstGeom prst="ellipse">
            <a:avLst/>
          </a:prstGeom>
          <a:solidFill>
            <a:srgbClr val="ffa300"/>
          </a:solidFill>
          <a:ln w="0">
            <a:noFill/>
          </a:ln>
        </p:spPr>
        <p:style>
          <a:lnRef idx="0"/>
          <a:fillRef idx="0"/>
          <a:effectRef idx="0"/>
          <a:fontRef idx="minor"/>
        </p:style>
        <p:txBody>
          <a:bodyPr wrap="none" lIns="90000" rIns="90000" tIns="45000" bIns="45000" anchor="ctr">
            <a:noAutofit/>
          </a:bodyPr>
          <a:p>
            <a:pPr algn="ctr"/>
            <a:r>
              <a:rPr b="1" lang="fr-FR" sz="1800" spc="-1" strike="noStrike">
                <a:solidFill>
                  <a:srgbClr val="000000"/>
                </a:solidFill>
                <a:latin typeface="Arial"/>
              </a:rPr>
              <a:t>Pour</a:t>
            </a:r>
            <a:endParaRPr b="1" lang="fr-FR" sz="1800" spc="-1" strike="noStrike">
              <a:solidFill>
                <a:srgbClr val="000000"/>
              </a:solidFill>
              <a:latin typeface="Arial"/>
            </a:endParaRPr>
          </a:p>
          <a:p>
            <a:pPr algn="ctr"/>
            <a:r>
              <a:rPr b="1" lang="fr-FR" sz="1800" spc="-1" strike="noStrike">
                <a:solidFill>
                  <a:srgbClr val="000000"/>
                </a:solidFill>
                <a:latin typeface="Arial"/>
              </a:rPr>
              <a:t>info</a:t>
            </a:r>
            <a:endParaRPr b="1" lang="fr-FR" sz="1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455" dur="indefinite" restart="never" nodeType="tmRoot">
          <p:childTnLst>
            <p:seq>
              <p:cTn id="456" dur="indefinite" nodeType="mainSeq">
                <p:childTnLst>
                  <p:par>
                    <p:cTn id="457" fill="hold">
                      <p:stCondLst>
                        <p:cond delay="indefinite"/>
                      </p:stCondLst>
                      <p:childTnLst>
                        <p:par>
                          <p:cTn id="458" fill="hold">
                            <p:stCondLst>
                              <p:cond delay="0"/>
                            </p:stCondLst>
                            <p:childTnLst>
                              <p:par>
                                <p:cTn id="459" nodeType="clickEffect" fill="hold" presetClass="entr" presetID="1">
                                  <p:stCondLst>
                                    <p:cond delay="0"/>
                                  </p:stCondLst>
                                  <p:childTnLst>
                                    <p:set>
                                      <p:cBhvr>
                                        <p:cTn id="460" dur="1" fill="hold">
                                          <p:stCondLst>
                                            <p:cond delay="0"/>
                                          </p:stCondLst>
                                        </p:cTn>
                                        <p:tgtEl>
                                          <p:spTgt spid="1254"/>
                                        </p:tgtEl>
                                        <p:attrNameLst>
                                          <p:attrName>style.visibility</p:attrName>
                                        </p:attrNameLst>
                                      </p:cBhvr>
                                      <p:to>
                                        <p:strVal val="visible"/>
                                      </p:to>
                                    </p:set>
                                  </p:childTnLst>
                                </p:cTn>
                              </p:par>
                            </p:childTnLst>
                          </p:cTn>
                        </p:par>
                      </p:childTnLst>
                    </p:cTn>
                  </p:par>
                  <p:par>
                    <p:cTn id="461" fill="hold">
                      <p:stCondLst>
                        <p:cond delay="indefinite"/>
                      </p:stCondLst>
                      <p:childTnLst>
                        <p:par>
                          <p:cTn id="462" fill="hold">
                            <p:stCondLst>
                              <p:cond delay="0"/>
                            </p:stCondLst>
                            <p:childTnLst>
                              <p:par>
                                <p:cTn id="463" nodeType="clickEffect" fill="hold" presetClass="entr" presetID="1">
                                  <p:stCondLst>
                                    <p:cond delay="0"/>
                                  </p:stCondLst>
                                  <p:childTnLst>
                                    <p:set>
                                      <p:cBhvr>
                                        <p:cTn id="464" dur="1" fill="hold">
                                          <p:stCondLst>
                                            <p:cond delay="0"/>
                                          </p:stCondLst>
                                        </p:cTn>
                                        <p:tgtEl>
                                          <p:spTgt spid="125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8" name="Ellipse 6"/>
          <p:cNvSpPr/>
          <p:nvPr/>
        </p:nvSpPr>
        <p:spPr>
          <a:xfrm>
            <a:off x="0" y="1800360"/>
            <a:ext cx="6414840" cy="3481920"/>
          </a:xfrm>
          <a:prstGeom prst="ellipse">
            <a:avLst/>
          </a:prstGeom>
          <a:solidFill>
            <a:srgbClr val="404040"/>
          </a:solidFill>
          <a:ln w="7632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259" name="PlaceHolder 1"/>
          <p:cNvSpPr>
            <a:spLocks noGrp="1"/>
          </p:cNvSpPr>
          <p:nvPr>
            <p:ph type="title"/>
          </p:nvPr>
        </p:nvSpPr>
        <p:spPr>
          <a:xfrm>
            <a:off x="683280" y="315000"/>
            <a:ext cx="8028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Inventaire de Cycle de Vie - quésaco ?</a:t>
            </a:r>
            <a:endParaRPr b="0" lang="en-US" sz="2800" spc="-1" strike="noStrike">
              <a:solidFill>
                <a:srgbClr val="000000"/>
              </a:solidFill>
              <a:latin typeface="Calibri"/>
            </a:endParaRPr>
          </a:p>
        </p:txBody>
      </p:sp>
      <p:grpSp>
        <p:nvGrpSpPr>
          <p:cNvPr id="1260" name="Group 3"/>
          <p:cNvGrpSpPr/>
          <p:nvPr/>
        </p:nvGrpSpPr>
        <p:grpSpPr>
          <a:xfrm>
            <a:off x="245160" y="2129400"/>
            <a:ext cx="6125760" cy="2726640"/>
            <a:chOff x="245160" y="2129400"/>
            <a:chExt cx="6125760" cy="2726640"/>
          </a:xfrm>
        </p:grpSpPr>
        <p:sp>
          <p:nvSpPr>
            <p:cNvPr id="1261" name="Rectangle 4"/>
            <p:cNvSpPr/>
            <p:nvPr/>
          </p:nvSpPr>
          <p:spPr>
            <a:xfrm>
              <a:off x="2322360" y="2957400"/>
              <a:ext cx="1879920" cy="1106280"/>
            </a:xfrm>
            <a:prstGeom prst="rect">
              <a:avLst/>
            </a:prstGeom>
            <a:solidFill>
              <a:srgbClr val="ffa300">
                <a:alpha val="90000"/>
              </a:srgbClr>
            </a:solidFill>
            <a:ln w="9360">
              <a:noFill/>
            </a:ln>
          </p:spPr>
          <p:style>
            <a:lnRef idx="0"/>
            <a:fillRef idx="0"/>
            <a:effectRef idx="0"/>
            <a:fontRef idx="minor"/>
          </p:style>
          <p:txBody>
            <a:bodyPr wrap="none" lIns="90000" rIns="90000" tIns="45000" bIns="45000" anchor="ctr">
              <a:noAutofit/>
            </a:bodyPr>
            <a:p>
              <a:pPr algn="ctr">
                <a:lnSpc>
                  <a:spcPct val="100000"/>
                </a:lnSpc>
              </a:pPr>
              <a:r>
                <a:rPr b="0" lang="en-CA" sz="2000" spc="-1" strike="noStrike">
                  <a:solidFill>
                    <a:srgbClr val="ffffff"/>
                  </a:solidFill>
                  <a:latin typeface="Calibri"/>
                </a:rPr>
                <a:t>Unit </a:t>
              </a:r>
              <a:endParaRPr b="0" lang="fr-FR" sz="2000" spc="-1" strike="noStrike">
                <a:solidFill>
                  <a:srgbClr val="000000"/>
                </a:solidFill>
                <a:latin typeface="Arial"/>
              </a:endParaRPr>
            </a:p>
            <a:p>
              <a:pPr algn="ctr">
                <a:lnSpc>
                  <a:spcPct val="100000"/>
                </a:lnSpc>
              </a:pPr>
              <a:r>
                <a:rPr b="0" lang="en-CA" sz="2000" spc="-1" strike="noStrike">
                  <a:solidFill>
                    <a:srgbClr val="ffffff"/>
                  </a:solidFill>
                  <a:latin typeface="Calibri"/>
                </a:rPr>
                <a:t>Process</a:t>
              </a:r>
              <a:endParaRPr b="0" lang="fr-FR" sz="2000" spc="-1" strike="noStrike">
                <a:solidFill>
                  <a:srgbClr val="000000"/>
                </a:solidFill>
                <a:latin typeface="Arial"/>
              </a:endParaRPr>
            </a:p>
          </p:txBody>
        </p:sp>
        <p:sp>
          <p:nvSpPr>
            <p:cNvPr id="1262" name="Text Box 5"/>
            <p:cNvSpPr/>
            <p:nvPr/>
          </p:nvSpPr>
          <p:spPr>
            <a:xfrm>
              <a:off x="858240" y="3199320"/>
              <a:ext cx="675000" cy="3038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i="1" lang="en-CA" sz="1400" spc="-1" strike="noStrike">
                  <a:solidFill>
                    <a:srgbClr val="ffffff"/>
                  </a:solidFill>
                  <a:latin typeface="Calibri"/>
                </a:rPr>
                <a:t>Energy</a:t>
              </a:r>
              <a:endParaRPr b="0" lang="fr-FR" sz="1400" spc="-1" strike="noStrike">
                <a:solidFill>
                  <a:srgbClr val="ffffff"/>
                </a:solidFill>
                <a:latin typeface="Arial"/>
              </a:endParaRPr>
            </a:p>
          </p:txBody>
        </p:sp>
        <p:sp>
          <p:nvSpPr>
            <p:cNvPr id="1263" name="Text Box 6"/>
            <p:cNvSpPr/>
            <p:nvPr/>
          </p:nvSpPr>
          <p:spPr>
            <a:xfrm>
              <a:off x="599760" y="3503880"/>
              <a:ext cx="990360" cy="3038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i="1" lang="en-CA" sz="1400" spc="-1" strike="noStrike">
                  <a:solidFill>
                    <a:srgbClr val="ffffff"/>
                  </a:solidFill>
                  <a:latin typeface="Calibri"/>
                </a:rPr>
                <a:t>Resources*</a:t>
              </a:r>
              <a:endParaRPr b="0" lang="fr-FR" sz="1400" spc="-1" strike="noStrike">
                <a:solidFill>
                  <a:srgbClr val="ffffff"/>
                </a:solidFill>
                <a:latin typeface="Arial"/>
              </a:endParaRPr>
            </a:p>
          </p:txBody>
        </p:sp>
        <p:sp>
          <p:nvSpPr>
            <p:cNvPr id="1264" name="Text Box 8"/>
            <p:cNvSpPr/>
            <p:nvPr/>
          </p:nvSpPr>
          <p:spPr>
            <a:xfrm>
              <a:off x="2363040" y="2129400"/>
              <a:ext cx="1798200" cy="3340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lang="en-CA" sz="1600" spc="-1" strike="noStrike">
                  <a:solidFill>
                    <a:srgbClr val="ffffff"/>
                  </a:solidFill>
                  <a:latin typeface="Calibri"/>
                </a:rPr>
                <a:t>Economic flows</a:t>
              </a:r>
              <a:endParaRPr b="0" lang="fr-FR" sz="1600" spc="-1" strike="noStrike">
                <a:solidFill>
                  <a:srgbClr val="ffffff"/>
                </a:solidFill>
                <a:latin typeface="Arial"/>
              </a:endParaRPr>
            </a:p>
          </p:txBody>
        </p:sp>
        <p:sp>
          <p:nvSpPr>
            <p:cNvPr id="1265" name="Text Box 9"/>
            <p:cNvSpPr/>
            <p:nvPr/>
          </p:nvSpPr>
          <p:spPr>
            <a:xfrm>
              <a:off x="4956480" y="3299040"/>
              <a:ext cx="1414440" cy="5173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CA" sz="1400" spc="-1" strike="noStrike">
                  <a:solidFill>
                    <a:srgbClr val="ffffff"/>
                  </a:solidFill>
                  <a:latin typeface="Calibri"/>
                </a:rPr>
                <a:t>Emissions to air, soil and water</a:t>
              </a:r>
              <a:endParaRPr b="0" lang="fr-FR" sz="1400" spc="-1" strike="noStrike">
                <a:solidFill>
                  <a:srgbClr val="ffffff"/>
                </a:solidFill>
                <a:latin typeface="Arial"/>
              </a:endParaRPr>
            </a:p>
          </p:txBody>
        </p:sp>
        <p:sp>
          <p:nvSpPr>
            <p:cNvPr id="1266" name="Text Box 10"/>
            <p:cNvSpPr/>
            <p:nvPr/>
          </p:nvSpPr>
          <p:spPr>
            <a:xfrm>
              <a:off x="1961640" y="4521960"/>
              <a:ext cx="2602800" cy="334080"/>
            </a:xfrm>
            <a:prstGeom prst="rect">
              <a:avLst/>
            </a:prstGeom>
            <a:noFill/>
            <a:ln w="0">
              <a:noFill/>
            </a:ln>
          </p:spPr>
          <p:style>
            <a:lnRef idx="0"/>
            <a:fillRef idx="0"/>
            <a:effectRef idx="0"/>
            <a:fontRef idx="minor"/>
          </p:style>
          <p:txBody>
            <a:bodyPr wrap="none" lIns="90000" rIns="90000" tIns="45000" bIns="45000" anchor="t">
              <a:spAutoFit/>
            </a:bodyPr>
            <a:p>
              <a:pPr algn="ctr">
                <a:lnSpc>
                  <a:spcPct val="100000"/>
                </a:lnSpc>
              </a:pPr>
              <a:r>
                <a:rPr b="0" lang="en-CA" sz="1600" spc="-1" strike="noStrike">
                  <a:solidFill>
                    <a:srgbClr val="ffffff"/>
                  </a:solidFill>
                  <a:latin typeface="Calibri"/>
                </a:rPr>
                <a:t>Intermediate or Final Product</a:t>
              </a:r>
              <a:endParaRPr b="0" lang="fr-FR" sz="1600" spc="-1" strike="noStrike">
                <a:solidFill>
                  <a:srgbClr val="ffffff"/>
                </a:solidFill>
                <a:latin typeface="Arial"/>
              </a:endParaRPr>
            </a:p>
          </p:txBody>
        </p:sp>
        <p:sp>
          <p:nvSpPr>
            <p:cNvPr id="1267" name="Line 11"/>
            <p:cNvSpPr/>
            <p:nvPr/>
          </p:nvSpPr>
          <p:spPr>
            <a:xfrm>
              <a:off x="4220280" y="3504960"/>
              <a:ext cx="662040" cy="0"/>
            </a:xfrm>
            <a:prstGeom prst="line">
              <a:avLst/>
            </a:prstGeom>
            <a:ln w="38160">
              <a:solidFill>
                <a:srgbClr val="ffa300"/>
              </a:solidFill>
              <a:round/>
              <a:tailEnd len="med" type="triangle" w="me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268" name="Line 12"/>
            <p:cNvSpPr/>
            <p:nvPr/>
          </p:nvSpPr>
          <p:spPr>
            <a:xfrm>
              <a:off x="3263040" y="2462760"/>
              <a:ext cx="0" cy="411120"/>
            </a:xfrm>
            <a:prstGeom prst="line">
              <a:avLst/>
            </a:prstGeom>
            <a:ln w="38160">
              <a:solidFill>
                <a:srgbClr val="ffa300"/>
              </a:solidFill>
              <a:round/>
              <a:tailEnd len="med" type="triangle" w="me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269" name="Line 13"/>
            <p:cNvSpPr/>
            <p:nvPr/>
          </p:nvSpPr>
          <p:spPr>
            <a:xfrm>
              <a:off x="3263040" y="4087080"/>
              <a:ext cx="0" cy="411480"/>
            </a:xfrm>
            <a:prstGeom prst="line">
              <a:avLst/>
            </a:prstGeom>
            <a:ln w="38160">
              <a:solidFill>
                <a:srgbClr val="ffa300"/>
              </a:solidFill>
              <a:round/>
              <a:tailEnd len="med" type="triangle" w="me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270" name="Line 14"/>
            <p:cNvSpPr/>
            <p:nvPr/>
          </p:nvSpPr>
          <p:spPr>
            <a:xfrm>
              <a:off x="1641960" y="3357720"/>
              <a:ext cx="662400" cy="0"/>
            </a:xfrm>
            <a:prstGeom prst="line">
              <a:avLst/>
            </a:prstGeom>
            <a:ln w="38160">
              <a:solidFill>
                <a:srgbClr val="ffa300"/>
              </a:solidFill>
              <a:round/>
              <a:tailEnd len="med" type="triangle" w="me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271" name="Line 15"/>
            <p:cNvSpPr/>
            <p:nvPr/>
          </p:nvSpPr>
          <p:spPr>
            <a:xfrm>
              <a:off x="1646280" y="3696480"/>
              <a:ext cx="662040" cy="0"/>
            </a:xfrm>
            <a:prstGeom prst="line">
              <a:avLst/>
            </a:prstGeom>
            <a:ln w="38160">
              <a:solidFill>
                <a:srgbClr val="ffa300"/>
              </a:solidFill>
              <a:round/>
              <a:tailEnd len="med" type="triangle" w="me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272" name="Text Box 17"/>
            <p:cNvSpPr/>
            <p:nvPr/>
          </p:nvSpPr>
          <p:spPr>
            <a:xfrm>
              <a:off x="4526280" y="2764800"/>
              <a:ext cx="1798200" cy="334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CA" sz="1600" spc="-1" strike="noStrike">
                  <a:solidFill>
                    <a:srgbClr val="ffffff"/>
                  </a:solidFill>
                  <a:latin typeface="Calibri"/>
                </a:rPr>
                <a:t>Elementary flows</a:t>
              </a:r>
              <a:endParaRPr b="0" lang="fr-FR" sz="1600" spc="-1" strike="noStrike">
                <a:solidFill>
                  <a:srgbClr val="ffffff"/>
                </a:solidFill>
                <a:latin typeface="Arial"/>
              </a:endParaRPr>
            </a:p>
          </p:txBody>
        </p:sp>
        <p:sp>
          <p:nvSpPr>
            <p:cNvPr id="1273" name="Text Box 18"/>
            <p:cNvSpPr/>
            <p:nvPr/>
          </p:nvSpPr>
          <p:spPr>
            <a:xfrm>
              <a:off x="245160" y="2764800"/>
              <a:ext cx="1798200" cy="334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CA" sz="1600" spc="-1" strike="noStrike">
                  <a:solidFill>
                    <a:srgbClr val="ffffff"/>
                  </a:solidFill>
                  <a:latin typeface="Calibri"/>
                </a:rPr>
                <a:t>Elementary flows</a:t>
              </a:r>
              <a:endParaRPr b="0" lang="fr-FR" sz="1600" spc="-1" strike="noStrike">
                <a:solidFill>
                  <a:srgbClr val="ffffff"/>
                </a:solidFill>
                <a:latin typeface="Arial"/>
              </a:endParaRPr>
            </a:p>
          </p:txBody>
        </p:sp>
      </p:grpSp>
      <p:sp>
        <p:nvSpPr>
          <p:cNvPr id="1274" name="ZoneTexte 4"/>
          <p:cNvSpPr/>
          <p:nvPr/>
        </p:nvSpPr>
        <p:spPr>
          <a:xfrm>
            <a:off x="420480" y="4071240"/>
            <a:ext cx="1386720" cy="5173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i="1" lang="en-US" sz="1400" spc="-1" strike="noStrike">
                <a:solidFill>
                  <a:srgbClr val="ffffff"/>
                </a:solidFill>
                <a:latin typeface="Calibri"/>
              </a:rPr>
              <a:t>* Raw materials </a:t>
            </a:r>
            <a:br>
              <a:rPr sz="1400"/>
            </a:br>
            <a:r>
              <a:rPr b="0" i="1" lang="en-US" sz="1400" spc="-1" strike="noStrike">
                <a:solidFill>
                  <a:srgbClr val="ffffff"/>
                </a:solidFill>
                <a:latin typeface="Calibri"/>
              </a:rPr>
              <a:t>   + auxiliaries</a:t>
            </a:r>
            <a:endParaRPr b="0" lang="fr-FR" sz="1400" spc="-1" strike="noStrike">
              <a:solidFill>
                <a:srgbClr val="ffffff"/>
              </a:solidFill>
              <a:latin typeface="Arial"/>
            </a:endParaRPr>
          </a:p>
        </p:txBody>
      </p:sp>
      <p:pic>
        <p:nvPicPr>
          <p:cNvPr id="1275" name="Image 25" descr=""/>
          <p:cNvPicPr/>
          <p:nvPr/>
        </p:nvPicPr>
        <p:blipFill>
          <a:blip r:embed="rId1"/>
          <a:stretch/>
        </p:blipFill>
        <p:spPr>
          <a:xfrm>
            <a:off x="10647720" y="75240"/>
            <a:ext cx="1449000" cy="1074240"/>
          </a:xfrm>
          <a:prstGeom prst="rect">
            <a:avLst/>
          </a:prstGeom>
          <a:ln w="0">
            <a:noFill/>
          </a:ln>
        </p:spPr>
      </p:pic>
      <p:sp>
        <p:nvSpPr>
          <p:cNvPr id="1276" name="Rectangle 16"/>
          <p:cNvSpPr/>
          <p:nvPr/>
        </p:nvSpPr>
        <p:spPr>
          <a:xfrm>
            <a:off x="343080" y="5186160"/>
            <a:ext cx="148428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en-CA" sz="1200" spc="-1" strike="noStrike">
                <a:solidFill>
                  <a:srgbClr val="808080"/>
                </a:solidFill>
                <a:latin typeface="Calibri"/>
                <a:ea typeface="Verdana"/>
              </a:rPr>
              <a:t>[CAN/CSA-ISO14041]</a:t>
            </a:r>
            <a:endParaRPr b="0" lang="fr-FR" sz="1200" spc="-1" strike="noStrike">
              <a:solidFill>
                <a:srgbClr val="ffffff"/>
              </a:solidFill>
              <a:latin typeface="Arial"/>
            </a:endParaRPr>
          </a:p>
        </p:txBody>
      </p:sp>
      <p:pic>
        <p:nvPicPr>
          <p:cNvPr id="1277" name="Picture 4" descr=""/>
          <p:cNvPicPr/>
          <p:nvPr/>
        </p:nvPicPr>
        <p:blipFill>
          <a:blip r:embed="rId2"/>
          <a:stretch/>
        </p:blipFill>
        <p:spPr>
          <a:xfrm>
            <a:off x="6749280" y="1748520"/>
            <a:ext cx="4535640" cy="2937960"/>
          </a:xfrm>
          <a:prstGeom prst="rect">
            <a:avLst/>
          </a:prstGeom>
          <a:ln w="0">
            <a:noFill/>
          </a:ln>
        </p:spPr>
      </p:pic>
      <p:sp>
        <p:nvSpPr>
          <p:cNvPr id="1278" name="Rectangle 5"/>
          <p:cNvSpPr/>
          <p:nvPr/>
        </p:nvSpPr>
        <p:spPr>
          <a:xfrm>
            <a:off x="6023160" y="4741560"/>
            <a:ext cx="5884560" cy="6390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i="1" lang="fr-FR" sz="1800" spc="-1" strike="noStrike">
                <a:solidFill>
                  <a:srgbClr val="ffffff"/>
                </a:solidFill>
                <a:latin typeface="Calibri"/>
              </a:rPr>
              <a:t>Chaque boite représente un processus qui forme une partie du cycle de vie: chacun possède une entrée et une sortie.</a:t>
            </a:r>
            <a:endParaRPr b="0" lang="fr-FR" sz="1800" spc="-1" strike="noStrike">
              <a:solidFill>
                <a:srgbClr val="ffffff"/>
              </a:solidFill>
              <a:latin typeface="Arial"/>
            </a:endParaRPr>
          </a:p>
        </p:txBody>
      </p:sp>
      <p:sp>
        <p:nvSpPr>
          <p:cNvPr id="1279" name="Ellipse 28"/>
          <p:cNvSpPr/>
          <p:nvPr/>
        </p:nvSpPr>
        <p:spPr>
          <a:xfrm>
            <a:off x="8457480" y="3515400"/>
            <a:ext cx="411480" cy="404640"/>
          </a:xfrm>
          <a:prstGeom prst="ellipse">
            <a:avLst/>
          </a:prstGeom>
          <a:solidFill>
            <a:srgbClr val="ffa300">
              <a:alpha val="30000"/>
            </a:srgbClr>
          </a:solidFill>
          <a:ln w="76320">
            <a:solidFill>
              <a:srgbClr val="ffa300"/>
            </a:solidFill>
            <a:round/>
          </a:ln>
        </p:spPr>
        <p:style>
          <a:lnRef idx="0"/>
          <a:fillRef idx="0"/>
          <a:effectRef idx="0"/>
          <a:fontRef idx="minor"/>
        </p:style>
        <p:txBody>
          <a:bodyPr anchor="t">
            <a:noAutofit/>
          </a:bodyPr>
          <a:p>
            <a:endParaRPr b="0" lang="fr-FR" sz="1800" spc="-1" strike="noStrike">
              <a:solidFill>
                <a:srgbClr val="000000"/>
              </a:solidFill>
              <a:latin typeface="Arial"/>
            </a:endParaRPr>
          </a:p>
        </p:txBody>
      </p:sp>
      <p:sp>
        <p:nvSpPr>
          <p:cNvPr id="1280" name="Connecteur droit 5"/>
          <p:cNvSpPr/>
          <p:nvPr/>
        </p:nvSpPr>
        <p:spPr>
          <a:xfrm flipH="1" flipV="1">
            <a:off x="6414840" y="3541320"/>
            <a:ext cx="2042640" cy="176400"/>
          </a:xfrm>
          <a:prstGeom prst="line">
            <a:avLst/>
          </a:prstGeom>
          <a:ln w="76320">
            <a:solidFill>
              <a:srgbClr val="ffa300"/>
            </a:solidFill>
            <a:miter/>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281" name=""/>
          <p:cNvSpPr/>
          <p:nvPr/>
        </p:nvSpPr>
        <p:spPr>
          <a:xfrm>
            <a:off x="30600" y="188280"/>
            <a:ext cx="720000" cy="720000"/>
          </a:xfrm>
          <a:prstGeom prst="ellipse">
            <a:avLst/>
          </a:prstGeom>
          <a:solidFill>
            <a:srgbClr val="ffa300"/>
          </a:solidFill>
          <a:ln w="0">
            <a:noFill/>
          </a:ln>
        </p:spPr>
        <p:style>
          <a:lnRef idx="0"/>
          <a:fillRef idx="0"/>
          <a:effectRef idx="0"/>
          <a:fontRef idx="minor"/>
        </p:style>
        <p:txBody>
          <a:bodyPr wrap="none" lIns="90000" rIns="90000" tIns="45000" bIns="45000" anchor="ctr">
            <a:noAutofit/>
          </a:bodyPr>
          <a:p>
            <a:pPr algn="ctr"/>
            <a:r>
              <a:rPr b="1" lang="fr-FR" sz="1800" spc="-1" strike="noStrike">
                <a:solidFill>
                  <a:srgbClr val="000000"/>
                </a:solidFill>
                <a:latin typeface="Arial"/>
              </a:rPr>
              <a:t>Pour</a:t>
            </a:r>
            <a:endParaRPr b="1" lang="fr-FR" sz="1800" spc="-1" strike="noStrike">
              <a:solidFill>
                <a:srgbClr val="000000"/>
              </a:solidFill>
              <a:latin typeface="Arial"/>
            </a:endParaRPr>
          </a:p>
          <a:p>
            <a:pPr algn="ctr"/>
            <a:r>
              <a:rPr b="1" lang="fr-FR" sz="1800" spc="-1" strike="noStrike">
                <a:solidFill>
                  <a:srgbClr val="000000"/>
                </a:solidFill>
                <a:latin typeface="Arial"/>
              </a:rPr>
              <a:t>info</a:t>
            </a:r>
            <a:endParaRPr b="1" lang="fr-FR"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2" name="PlaceHolder 1"/>
          <p:cNvSpPr>
            <a:spLocks noGrp="1"/>
          </p:cNvSpPr>
          <p:nvPr>
            <p:ph type="title"/>
          </p:nvPr>
        </p:nvSpPr>
        <p:spPr>
          <a:xfrm>
            <a:off x="683280" y="315000"/>
            <a:ext cx="8172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Quelles sont les données mobilisables ?</a:t>
            </a:r>
            <a:endParaRPr b="0" lang="en-US" sz="2800" spc="-1" strike="noStrike">
              <a:solidFill>
                <a:srgbClr val="000000"/>
              </a:solidFill>
              <a:latin typeface="Calibri"/>
            </a:endParaRPr>
          </a:p>
        </p:txBody>
      </p:sp>
      <p:pic>
        <p:nvPicPr>
          <p:cNvPr id="1283" name="Image 85" descr=""/>
          <p:cNvPicPr/>
          <p:nvPr/>
        </p:nvPicPr>
        <p:blipFill>
          <a:blip r:embed="rId1"/>
          <a:stretch/>
        </p:blipFill>
        <p:spPr>
          <a:xfrm>
            <a:off x="10647720" y="75240"/>
            <a:ext cx="1449000" cy="1074240"/>
          </a:xfrm>
          <a:prstGeom prst="rect">
            <a:avLst/>
          </a:prstGeom>
          <a:ln w="0">
            <a:noFill/>
          </a:ln>
        </p:spPr>
      </p:pic>
      <p:sp>
        <p:nvSpPr>
          <p:cNvPr id="1284" name="Rectangle 64"/>
          <p:cNvSpPr/>
          <p:nvPr/>
        </p:nvSpPr>
        <p:spPr>
          <a:xfrm>
            <a:off x="418680" y="1743480"/>
            <a:ext cx="3599640" cy="1799640"/>
          </a:xfrm>
          <a:prstGeom prst="rect">
            <a:avLst/>
          </a:prstGeom>
          <a:solidFill>
            <a:srgbClr val="ffd72f"/>
          </a:solidFill>
          <a:ln w="12600">
            <a:noFill/>
          </a:ln>
        </p:spPr>
        <p:style>
          <a:lnRef idx="0"/>
          <a:fillRef idx="0"/>
          <a:effectRef idx="0"/>
          <a:fontRef idx="minor"/>
        </p:style>
        <p:txBody>
          <a:bodyPr lIns="90000" rIns="90000" tIns="45000" bIns="45000" anchor="ctr">
            <a:noAutofit/>
          </a:bodyPr>
          <a:p>
            <a:pPr algn="ctr">
              <a:lnSpc>
                <a:spcPct val="100000"/>
              </a:lnSpc>
              <a:spcBef>
                <a:spcPts val="601"/>
              </a:spcBef>
              <a:spcAft>
                <a:spcPts val="601"/>
              </a:spcAft>
            </a:pPr>
            <a:r>
              <a:rPr b="1" lang="fr-FR" sz="2000" spc="-1" strike="noStrike">
                <a:solidFill>
                  <a:srgbClr val="80276c"/>
                </a:solidFill>
                <a:latin typeface="Calibri"/>
                <a:ea typeface="Verdana"/>
              </a:rPr>
              <a:t>Émissions dans l’air </a:t>
            </a:r>
            <a:endParaRPr b="0" lang="fr-FR" sz="2000" spc="-1" strike="noStrike">
              <a:solidFill>
                <a:srgbClr val="000000"/>
              </a:solidFill>
              <a:latin typeface="Arial"/>
            </a:endParaRPr>
          </a:p>
          <a:p>
            <a:pPr algn="ctr">
              <a:lnSpc>
                <a:spcPct val="100000"/>
              </a:lnSpc>
              <a:spcBef>
                <a:spcPts val="601"/>
              </a:spcBef>
              <a:spcAft>
                <a:spcPts val="601"/>
              </a:spcAft>
            </a:pPr>
            <a:r>
              <a:rPr b="0" lang="fr-FR" sz="2000" spc="-1" strike="noStrike">
                <a:solidFill>
                  <a:srgbClr val="595959"/>
                </a:solidFill>
                <a:latin typeface="Calibri"/>
                <a:ea typeface="Verdana"/>
              </a:rPr>
              <a:t>Dioxyde de carbone, poussières, métaux lourds, COV, etc.</a:t>
            </a:r>
            <a:endParaRPr b="0" lang="fr-FR" sz="2000" spc="-1" strike="noStrike">
              <a:solidFill>
                <a:srgbClr val="000000"/>
              </a:solidFill>
              <a:latin typeface="Arial"/>
            </a:endParaRPr>
          </a:p>
        </p:txBody>
      </p:sp>
      <p:sp>
        <p:nvSpPr>
          <p:cNvPr id="1285" name="Rectangle 65"/>
          <p:cNvSpPr/>
          <p:nvPr/>
        </p:nvSpPr>
        <p:spPr>
          <a:xfrm>
            <a:off x="418680" y="3720960"/>
            <a:ext cx="3599640" cy="1799640"/>
          </a:xfrm>
          <a:prstGeom prst="rect">
            <a:avLst/>
          </a:prstGeom>
          <a:solidFill>
            <a:srgbClr val="ffd966"/>
          </a:solidFill>
          <a:ln w="12600">
            <a:noFill/>
          </a:ln>
        </p:spPr>
        <p:style>
          <a:lnRef idx="0"/>
          <a:fillRef idx="0"/>
          <a:effectRef idx="0"/>
          <a:fontRef idx="minor"/>
        </p:style>
        <p:txBody>
          <a:bodyPr lIns="90000" rIns="90000" tIns="45000" bIns="45000" anchor="ctr">
            <a:noAutofit/>
          </a:bodyPr>
          <a:p>
            <a:pPr algn="ctr">
              <a:lnSpc>
                <a:spcPct val="100000"/>
              </a:lnSpc>
              <a:spcBef>
                <a:spcPts val="601"/>
              </a:spcBef>
              <a:spcAft>
                <a:spcPts val="601"/>
              </a:spcAft>
            </a:pPr>
            <a:r>
              <a:rPr b="1" lang="fr-FR" sz="2000" spc="-1" strike="noStrike">
                <a:solidFill>
                  <a:srgbClr val="80276c"/>
                </a:solidFill>
                <a:latin typeface="Calibri"/>
                <a:ea typeface="Verdana"/>
              </a:rPr>
              <a:t>Ressources</a:t>
            </a:r>
            <a:endParaRPr b="0" lang="fr-FR" sz="2000" spc="-1" strike="noStrike">
              <a:solidFill>
                <a:srgbClr val="000000"/>
              </a:solidFill>
              <a:latin typeface="Arial"/>
            </a:endParaRPr>
          </a:p>
          <a:p>
            <a:pPr algn="ctr">
              <a:lnSpc>
                <a:spcPct val="100000"/>
              </a:lnSpc>
              <a:spcBef>
                <a:spcPts val="601"/>
              </a:spcBef>
              <a:spcAft>
                <a:spcPts val="601"/>
              </a:spcAft>
            </a:pPr>
            <a:r>
              <a:rPr b="0" lang="fr-FR" sz="2000" spc="-1" strike="noStrike">
                <a:solidFill>
                  <a:srgbClr val="595959"/>
                </a:solidFill>
                <a:latin typeface="Calibri"/>
                <a:ea typeface="Verdana"/>
              </a:rPr>
              <a:t>Pétrole, eau, charbon, </a:t>
            </a:r>
            <a:br>
              <a:rPr sz="2000"/>
            </a:br>
            <a:r>
              <a:rPr b="0" lang="fr-FR" sz="2000" spc="-1" strike="noStrike">
                <a:solidFill>
                  <a:srgbClr val="595959"/>
                </a:solidFill>
                <a:latin typeface="Calibri"/>
                <a:ea typeface="Verdana"/>
              </a:rPr>
              <a:t>bauxite, etc.</a:t>
            </a:r>
            <a:br>
              <a:rPr sz="2000"/>
            </a:br>
            <a:endParaRPr b="0" lang="fr-FR" sz="2000" spc="-1" strike="noStrike">
              <a:solidFill>
                <a:srgbClr val="000000"/>
              </a:solidFill>
              <a:latin typeface="Arial"/>
            </a:endParaRPr>
          </a:p>
        </p:txBody>
      </p:sp>
      <p:sp>
        <p:nvSpPr>
          <p:cNvPr id="1286" name="Rectangle 67"/>
          <p:cNvSpPr/>
          <p:nvPr/>
        </p:nvSpPr>
        <p:spPr>
          <a:xfrm>
            <a:off x="4296960" y="1743480"/>
            <a:ext cx="3599640" cy="1799640"/>
          </a:xfrm>
          <a:prstGeom prst="rect">
            <a:avLst/>
          </a:prstGeom>
          <a:solidFill>
            <a:srgbClr val="ffd72f"/>
          </a:solidFill>
          <a:ln w="12600">
            <a:noFill/>
          </a:ln>
        </p:spPr>
        <p:style>
          <a:lnRef idx="0"/>
          <a:fillRef idx="0"/>
          <a:effectRef idx="0"/>
          <a:fontRef idx="minor"/>
        </p:style>
        <p:txBody>
          <a:bodyPr lIns="90000" rIns="90000" tIns="45000" bIns="45000" anchor="ctr">
            <a:noAutofit/>
          </a:bodyPr>
          <a:p>
            <a:pPr algn="ctr">
              <a:lnSpc>
                <a:spcPct val="100000"/>
              </a:lnSpc>
              <a:spcBef>
                <a:spcPts val="601"/>
              </a:spcBef>
              <a:spcAft>
                <a:spcPts val="601"/>
              </a:spcAft>
            </a:pPr>
            <a:r>
              <a:rPr b="1" lang="fr-FR" sz="2000" spc="-1" strike="noStrike">
                <a:solidFill>
                  <a:srgbClr val="80276c"/>
                </a:solidFill>
                <a:latin typeface="Calibri"/>
                <a:ea typeface="Verdana"/>
              </a:rPr>
              <a:t>Émissions dans l’eau</a:t>
            </a:r>
            <a:endParaRPr b="0" lang="fr-FR" sz="2000" spc="-1" strike="noStrike">
              <a:solidFill>
                <a:srgbClr val="000000"/>
              </a:solidFill>
              <a:latin typeface="Arial"/>
            </a:endParaRPr>
          </a:p>
          <a:p>
            <a:pPr algn="ctr">
              <a:lnSpc>
                <a:spcPct val="100000"/>
              </a:lnSpc>
              <a:spcBef>
                <a:spcPts val="601"/>
              </a:spcBef>
              <a:spcAft>
                <a:spcPts val="601"/>
              </a:spcAft>
            </a:pPr>
            <a:r>
              <a:rPr b="0" lang="fr-FR" sz="2000" spc="-1" strike="noStrike">
                <a:solidFill>
                  <a:srgbClr val="595959"/>
                </a:solidFill>
                <a:latin typeface="Calibri"/>
                <a:ea typeface="Verdana"/>
              </a:rPr>
              <a:t>Acides, hydrocarbures, etc.</a:t>
            </a:r>
            <a:br>
              <a:rPr sz="2000"/>
            </a:br>
            <a:endParaRPr b="0" lang="fr-FR" sz="2000" spc="-1" strike="noStrike">
              <a:solidFill>
                <a:srgbClr val="000000"/>
              </a:solidFill>
              <a:latin typeface="Arial"/>
            </a:endParaRPr>
          </a:p>
        </p:txBody>
      </p:sp>
      <p:sp>
        <p:nvSpPr>
          <p:cNvPr id="1287" name="Rectangle 68"/>
          <p:cNvSpPr/>
          <p:nvPr/>
        </p:nvSpPr>
        <p:spPr>
          <a:xfrm>
            <a:off x="8175240" y="1743480"/>
            <a:ext cx="3599640" cy="1799640"/>
          </a:xfrm>
          <a:prstGeom prst="rect">
            <a:avLst/>
          </a:prstGeom>
          <a:solidFill>
            <a:srgbClr val="ffd72f"/>
          </a:solidFill>
          <a:ln w="12600">
            <a:noFill/>
          </a:ln>
        </p:spPr>
        <p:style>
          <a:lnRef idx="0"/>
          <a:fillRef idx="0"/>
          <a:effectRef idx="0"/>
          <a:fontRef idx="minor"/>
        </p:style>
        <p:txBody>
          <a:bodyPr lIns="90000" rIns="90000" tIns="45000" bIns="45000" anchor="ctr">
            <a:noAutofit/>
          </a:bodyPr>
          <a:p>
            <a:pPr algn="ctr">
              <a:lnSpc>
                <a:spcPct val="100000"/>
              </a:lnSpc>
              <a:spcBef>
                <a:spcPts val="601"/>
              </a:spcBef>
              <a:spcAft>
                <a:spcPts val="601"/>
              </a:spcAft>
            </a:pPr>
            <a:r>
              <a:rPr b="1" lang="fr-FR" sz="2000" spc="-1" strike="noStrike">
                <a:solidFill>
                  <a:srgbClr val="80276c"/>
                </a:solidFill>
                <a:latin typeface="Calibri"/>
                <a:ea typeface="Verdana"/>
              </a:rPr>
              <a:t>Émissions dans le sol </a:t>
            </a:r>
            <a:endParaRPr b="0" lang="fr-FR" sz="2000" spc="-1" strike="noStrike">
              <a:solidFill>
                <a:srgbClr val="000000"/>
              </a:solidFill>
              <a:latin typeface="Arial"/>
            </a:endParaRPr>
          </a:p>
          <a:p>
            <a:pPr algn="ctr">
              <a:lnSpc>
                <a:spcPct val="100000"/>
              </a:lnSpc>
              <a:spcBef>
                <a:spcPts val="601"/>
              </a:spcBef>
              <a:spcAft>
                <a:spcPts val="601"/>
              </a:spcAft>
            </a:pPr>
            <a:r>
              <a:rPr b="0" lang="fr-FR" sz="2000" spc="-1" strike="noStrike">
                <a:solidFill>
                  <a:srgbClr val="595959"/>
                </a:solidFill>
                <a:latin typeface="Calibri"/>
                <a:ea typeface="Verdana"/>
              </a:rPr>
              <a:t>Fuites d’hydrocarbures, composés azotés, etc.</a:t>
            </a:r>
            <a:br>
              <a:rPr sz="2000"/>
            </a:br>
            <a:endParaRPr b="0" lang="fr-FR" sz="2000" spc="-1" strike="noStrike">
              <a:solidFill>
                <a:srgbClr val="000000"/>
              </a:solidFill>
              <a:latin typeface="Arial"/>
            </a:endParaRPr>
          </a:p>
        </p:txBody>
      </p:sp>
      <p:sp>
        <p:nvSpPr>
          <p:cNvPr id="1288" name="Rectangle 69"/>
          <p:cNvSpPr/>
          <p:nvPr/>
        </p:nvSpPr>
        <p:spPr>
          <a:xfrm>
            <a:off x="4296960" y="3720960"/>
            <a:ext cx="3599640" cy="1799640"/>
          </a:xfrm>
          <a:prstGeom prst="rect">
            <a:avLst/>
          </a:prstGeom>
          <a:solidFill>
            <a:srgbClr val="ffd966"/>
          </a:solidFill>
          <a:ln w="12600">
            <a:noFill/>
          </a:ln>
        </p:spPr>
        <p:style>
          <a:lnRef idx="0"/>
          <a:fillRef idx="0"/>
          <a:effectRef idx="0"/>
          <a:fontRef idx="minor"/>
        </p:style>
        <p:txBody>
          <a:bodyPr lIns="90000" rIns="90000" tIns="45000" bIns="45000" anchor="ctr">
            <a:noAutofit/>
          </a:bodyPr>
          <a:p>
            <a:pPr algn="ctr">
              <a:lnSpc>
                <a:spcPct val="100000"/>
              </a:lnSpc>
              <a:spcBef>
                <a:spcPts val="601"/>
              </a:spcBef>
              <a:spcAft>
                <a:spcPts val="601"/>
              </a:spcAft>
            </a:pPr>
            <a:r>
              <a:rPr b="1" lang="fr-FR" sz="2000" spc="-1" strike="noStrike">
                <a:solidFill>
                  <a:srgbClr val="80276c"/>
                </a:solidFill>
                <a:latin typeface="Calibri"/>
                <a:ea typeface="Verdana"/>
              </a:rPr>
              <a:t>Déchets</a:t>
            </a:r>
            <a:endParaRPr b="0" lang="fr-FR" sz="2000" spc="-1" strike="noStrike">
              <a:solidFill>
                <a:srgbClr val="000000"/>
              </a:solidFill>
              <a:latin typeface="Arial"/>
            </a:endParaRPr>
          </a:p>
          <a:p>
            <a:pPr algn="ctr">
              <a:lnSpc>
                <a:spcPct val="100000"/>
              </a:lnSpc>
              <a:spcBef>
                <a:spcPts val="601"/>
              </a:spcBef>
              <a:spcAft>
                <a:spcPts val="601"/>
              </a:spcAft>
            </a:pPr>
            <a:r>
              <a:rPr b="0" lang="fr-FR" sz="2000" spc="-1" strike="noStrike">
                <a:solidFill>
                  <a:srgbClr val="595959"/>
                </a:solidFill>
                <a:latin typeface="Calibri"/>
                <a:ea typeface="Verdana"/>
              </a:rPr>
              <a:t>Solides, inertes, dangereux, boues, huiles usagées, etc.</a:t>
            </a:r>
            <a:endParaRPr b="0" lang="fr-FR" sz="2000" spc="-1" strike="noStrike">
              <a:solidFill>
                <a:srgbClr val="000000"/>
              </a:solidFill>
              <a:latin typeface="Arial"/>
            </a:endParaRPr>
          </a:p>
        </p:txBody>
      </p:sp>
      <p:sp>
        <p:nvSpPr>
          <p:cNvPr id="1289" name="Rectangle 71"/>
          <p:cNvSpPr/>
          <p:nvPr/>
        </p:nvSpPr>
        <p:spPr>
          <a:xfrm>
            <a:off x="8175240" y="3720960"/>
            <a:ext cx="3599640" cy="1799640"/>
          </a:xfrm>
          <a:prstGeom prst="rect">
            <a:avLst/>
          </a:prstGeom>
          <a:solidFill>
            <a:srgbClr val="ffd966"/>
          </a:solidFill>
          <a:ln w="12600">
            <a:noFill/>
          </a:ln>
        </p:spPr>
        <p:style>
          <a:lnRef idx="0"/>
          <a:fillRef idx="0"/>
          <a:effectRef idx="0"/>
          <a:fontRef idx="minor"/>
        </p:style>
        <p:txBody>
          <a:bodyPr lIns="90000" rIns="90000" tIns="45000" bIns="45000" anchor="ctr">
            <a:noAutofit/>
          </a:bodyPr>
          <a:p>
            <a:pPr algn="ctr">
              <a:lnSpc>
                <a:spcPct val="100000"/>
              </a:lnSpc>
              <a:spcBef>
                <a:spcPts val="601"/>
              </a:spcBef>
              <a:spcAft>
                <a:spcPts val="601"/>
              </a:spcAft>
            </a:pPr>
            <a:r>
              <a:rPr b="1" lang="fr-FR" sz="2000" spc="-1" strike="noStrike">
                <a:solidFill>
                  <a:srgbClr val="80276c"/>
                </a:solidFill>
                <a:latin typeface="Calibri"/>
                <a:ea typeface="Verdana"/>
              </a:rPr>
              <a:t>Flux non élémentaires sur tout le CdV</a:t>
            </a:r>
            <a:endParaRPr b="0" lang="fr-FR" sz="2000" spc="-1" strike="noStrike">
              <a:solidFill>
                <a:srgbClr val="000000"/>
              </a:solidFill>
              <a:latin typeface="Arial"/>
            </a:endParaRPr>
          </a:p>
          <a:p>
            <a:pPr algn="ctr">
              <a:lnSpc>
                <a:spcPct val="100000"/>
              </a:lnSpc>
              <a:spcBef>
                <a:spcPts val="601"/>
              </a:spcBef>
              <a:spcAft>
                <a:spcPts val="601"/>
              </a:spcAft>
            </a:pPr>
            <a:r>
              <a:rPr b="0" lang="fr-FR" sz="2000" spc="-1" strike="noStrike">
                <a:solidFill>
                  <a:srgbClr val="595959"/>
                </a:solidFill>
                <a:latin typeface="Calibri"/>
                <a:ea typeface="Verdana"/>
              </a:rPr>
              <a:t>Acier, lessives, </a:t>
            </a:r>
            <a:br>
              <a:rPr sz="2000"/>
            </a:br>
            <a:r>
              <a:rPr b="0" lang="fr-FR" sz="2000" spc="-1" strike="noStrike">
                <a:solidFill>
                  <a:srgbClr val="595959"/>
                </a:solidFill>
                <a:latin typeface="Calibri"/>
                <a:ea typeface="Verdana"/>
              </a:rPr>
              <a:t>soude, électricité, etc.</a:t>
            </a:r>
            <a:endParaRPr b="0" lang="fr-FR" sz="2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8" name="PlaceHolder 1"/>
          <p:cNvSpPr>
            <a:spLocks noGrp="1"/>
          </p:cNvSpPr>
          <p:nvPr>
            <p:ph/>
          </p:nvPr>
        </p:nvSpPr>
        <p:spPr>
          <a:xfrm>
            <a:off x="1164240" y="1440360"/>
            <a:ext cx="10715760" cy="4766040"/>
          </a:xfrm>
          <a:prstGeom prst="rect">
            <a:avLst/>
          </a:prstGeom>
          <a:noFill/>
          <a:ln w="0">
            <a:noFill/>
          </a:ln>
        </p:spPr>
        <p:txBody>
          <a:bodyPr lIns="91440" rIns="91440" tIns="45720" bIns="45720" anchor="t">
            <a:noAutofit/>
          </a:bodyPr>
          <a:p>
            <a:pPr indent="0">
              <a:lnSpc>
                <a:spcPct val="90000"/>
              </a:lnSpc>
              <a:spcBef>
                <a:spcPts val="1001"/>
              </a:spcBef>
              <a:buNone/>
              <a:tabLst>
                <a:tab algn="l" pos="0"/>
                <a:tab algn="l" pos="825480"/>
              </a:tabLst>
            </a:pPr>
            <a:r>
              <a:rPr b="1" lang="fr-FR" sz="3600" spc="-1" strike="noStrike">
                <a:solidFill>
                  <a:srgbClr val="ffa300"/>
                </a:solidFill>
                <a:latin typeface="Calibri"/>
                <a:ea typeface="Verdana"/>
              </a:rPr>
              <a:t>	</a:t>
            </a:r>
            <a:r>
              <a:rPr b="1" lang="fr-FR" sz="3600" spc="-1" strike="noStrike">
                <a:solidFill>
                  <a:srgbClr val="ffa300"/>
                </a:solidFill>
                <a:latin typeface="Calibri"/>
                <a:ea typeface="Verdana"/>
              </a:rPr>
              <a:t>Introduction à l'ACV</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Objectifs et champs de l'étude</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L'inventaire de cycle de vie </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Évaluation des impacts</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Interprétation et esprit critique</a:t>
            </a:r>
            <a:endParaRPr b="0" lang="en-US" sz="3600" spc="-1" strike="noStrike">
              <a:solidFill>
                <a:srgbClr val="000000"/>
              </a:solidFill>
              <a:latin typeface="Calibri"/>
            </a:endParaRPr>
          </a:p>
          <a:p>
            <a:pPr indent="0">
              <a:lnSpc>
                <a:spcPct val="90000"/>
              </a:lnSpc>
              <a:spcBef>
                <a:spcPts val="1001"/>
              </a:spcBef>
              <a:buNone/>
              <a:tabLst>
                <a:tab algn="l" pos="0"/>
              </a:tabLst>
            </a:pPr>
            <a:endParaRPr b="0" lang="en-US" sz="3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0"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Exemple de données à récolter</a:t>
            </a:r>
            <a:endParaRPr b="0" lang="en-US" sz="2800" spc="-1" strike="noStrike">
              <a:solidFill>
                <a:srgbClr val="000000"/>
              </a:solidFill>
              <a:latin typeface="Calibri"/>
            </a:endParaRPr>
          </a:p>
        </p:txBody>
      </p:sp>
      <p:sp>
        <p:nvSpPr>
          <p:cNvPr id="1291" name="PlaceHolder 2"/>
          <p:cNvSpPr>
            <a:spLocks noGrp="1"/>
          </p:cNvSpPr>
          <p:nvPr>
            <p:ph/>
          </p:nvPr>
        </p:nvSpPr>
        <p:spPr>
          <a:xfrm>
            <a:off x="683280" y="1110240"/>
            <a:ext cx="10799640" cy="1481760"/>
          </a:xfrm>
          <a:prstGeom prst="rect">
            <a:avLst/>
          </a:prstGeom>
          <a:noFill/>
          <a:ln w="0">
            <a:noFill/>
          </a:ln>
        </p:spPr>
        <p:txBody>
          <a:bodyPr lIns="91440" rIns="91440" tIns="45720" bIns="45720" anchor="t">
            <a:normAutofit/>
          </a:bodyPr>
          <a:p>
            <a:pPr indent="0">
              <a:lnSpc>
                <a:spcPct val="90000"/>
              </a:lnSpc>
              <a:spcBef>
                <a:spcPts val="1001"/>
              </a:spcBef>
              <a:buNone/>
              <a:tabLst>
                <a:tab algn="l" pos="0"/>
              </a:tabLst>
            </a:pPr>
            <a:r>
              <a:rPr b="0" lang="fr-FR" sz="2000" spc="-1" strike="noStrike">
                <a:solidFill>
                  <a:srgbClr val="d9d9d9"/>
                </a:solidFill>
                <a:latin typeface="Calibri"/>
                <a:ea typeface="Verdana"/>
              </a:rPr>
              <a:t>De quelles données a-t-on besoin ?</a:t>
            </a:r>
            <a:endParaRPr b="0" lang="en-US" sz="2000" spc="-1" strike="noStrike">
              <a:solidFill>
                <a:srgbClr val="000000"/>
              </a:solidFill>
              <a:latin typeface="Calibri"/>
            </a:endParaRPr>
          </a:p>
        </p:txBody>
      </p:sp>
      <p:sp>
        <p:nvSpPr>
          <p:cNvPr id="1292" name="Espace réservé du contenu 2"/>
          <p:cNvSpPr/>
          <p:nvPr/>
        </p:nvSpPr>
        <p:spPr>
          <a:xfrm>
            <a:off x="1100880" y="5510880"/>
            <a:ext cx="10167120" cy="927000"/>
          </a:xfrm>
          <a:prstGeom prst="rect">
            <a:avLst/>
          </a:prstGeom>
          <a:noFill/>
          <a:ln w="0">
            <a:noFill/>
          </a:ln>
        </p:spPr>
        <p:style>
          <a:lnRef idx="0"/>
          <a:fillRef idx="0"/>
          <a:effectRef idx="0"/>
          <a:fontRef idx="minor"/>
        </p:style>
        <p:txBody>
          <a:bodyPr anchor="t">
            <a:noAutofit/>
          </a:bodyPr>
          <a:p>
            <a:pPr algn="ctr">
              <a:lnSpc>
                <a:spcPct val="90000"/>
              </a:lnSpc>
              <a:spcBef>
                <a:spcPts val="1001"/>
              </a:spcBef>
              <a:tabLst>
                <a:tab algn="l" pos="0"/>
              </a:tabLst>
            </a:pPr>
            <a:r>
              <a:rPr b="1" lang="fr-FR" sz="2200" spc="-1" strike="noStrike">
                <a:solidFill>
                  <a:srgbClr val="d77fc4"/>
                </a:solidFill>
                <a:latin typeface="DejaVu Sans"/>
                <a:ea typeface="Verdana"/>
              </a:rPr>
              <a:t>Quid des données d’utilisation, de distribution, de FdV,… ?</a:t>
            </a:r>
            <a:endParaRPr b="0" lang="fr-FR" sz="2200" spc="-1" strike="noStrike">
              <a:solidFill>
                <a:srgbClr val="ffffff"/>
              </a:solidFill>
              <a:latin typeface="DejaVu Sans"/>
            </a:endParaRPr>
          </a:p>
          <a:p>
            <a:pPr algn="ctr">
              <a:lnSpc>
                <a:spcPct val="90000"/>
              </a:lnSpc>
              <a:spcBef>
                <a:spcPts val="1001"/>
              </a:spcBef>
              <a:tabLst>
                <a:tab algn="l" pos="0"/>
              </a:tabLst>
            </a:pPr>
            <a:r>
              <a:rPr b="1" lang="fr-FR" sz="2200" spc="-1" strike="noStrike" u="sng">
                <a:solidFill>
                  <a:srgbClr val="d77fc4"/>
                </a:solidFill>
                <a:uFillTx/>
                <a:latin typeface="DejaVu Sans"/>
                <a:ea typeface="Verdana"/>
              </a:rPr>
              <a:t>Frontières !</a:t>
            </a:r>
            <a:endParaRPr b="0" lang="fr-FR" sz="2200" spc="-1" strike="noStrike">
              <a:solidFill>
                <a:srgbClr val="ffffff"/>
              </a:solidFill>
              <a:latin typeface="DejaVu Sans"/>
            </a:endParaRPr>
          </a:p>
        </p:txBody>
      </p:sp>
      <p:pic>
        <p:nvPicPr>
          <p:cNvPr id="1293" name="Image 15" descr=""/>
          <p:cNvPicPr/>
          <p:nvPr/>
        </p:nvPicPr>
        <p:blipFill>
          <a:blip r:embed="rId1"/>
          <a:stretch/>
        </p:blipFill>
        <p:spPr>
          <a:xfrm>
            <a:off x="10647720" y="75240"/>
            <a:ext cx="1449000" cy="1074240"/>
          </a:xfrm>
          <a:prstGeom prst="rect">
            <a:avLst/>
          </a:prstGeom>
          <a:ln w="0">
            <a:noFill/>
          </a:ln>
        </p:spPr>
      </p:pic>
      <p:pic>
        <p:nvPicPr>
          <p:cNvPr id="1294" name="" descr=""/>
          <p:cNvPicPr/>
          <p:nvPr/>
        </p:nvPicPr>
        <p:blipFill>
          <a:blip r:embed="rId2"/>
          <a:stretch/>
        </p:blipFill>
        <p:spPr>
          <a:xfrm rot="2684400">
            <a:off x="3029760" y="322560"/>
            <a:ext cx="6095520" cy="6038640"/>
          </a:xfrm>
          <a:prstGeom prst="rect">
            <a:avLst/>
          </a:prstGeom>
          <a:ln w="0">
            <a:noFill/>
          </a:ln>
        </p:spPr>
      </p:pic>
      <p:sp>
        <p:nvSpPr>
          <p:cNvPr id="1295" name=""/>
          <p:cNvSpPr txBox="1"/>
          <p:nvPr/>
        </p:nvSpPr>
        <p:spPr>
          <a:xfrm>
            <a:off x="9704880" y="1661760"/>
            <a:ext cx="1959120" cy="858240"/>
          </a:xfrm>
          <a:prstGeom prst="rect">
            <a:avLst/>
          </a:prstGeom>
          <a:noFill/>
          <a:ln w="0">
            <a:noFill/>
          </a:ln>
        </p:spPr>
        <p:txBody>
          <a:bodyPr lIns="90000" rIns="90000" tIns="45000" bIns="45000" anchor="t">
            <a:noAutofit/>
          </a:bodyPr>
          <a:p>
            <a:r>
              <a:rPr b="1" lang="fr-FR" sz="1800" spc="-1" strike="noStrike">
                <a:solidFill>
                  <a:srgbClr val="ffffff"/>
                </a:solidFill>
                <a:latin typeface="Arial"/>
              </a:rPr>
              <a:t>Capuchon avant</a:t>
            </a:r>
            <a:endParaRPr b="0" lang="fr-FR" sz="1800" spc="-1" strike="noStrike">
              <a:solidFill>
                <a:srgbClr val="ffffff"/>
              </a:solidFill>
              <a:latin typeface="Arial"/>
            </a:endParaRPr>
          </a:p>
          <a:p>
            <a:r>
              <a:rPr b="0" lang="fr-FR" sz="1800" spc="-1" strike="noStrike">
                <a:solidFill>
                  <a:srgbClr val="ffffff"/>
                </a:solidFill>
                <a:latin typeface="Arial"/>
              </a:rPr>
              <a:t>Polyéthylène, 7g</a:t>
            </a:r>
            <a:endParaRPr b="0" lang="fr-FR" sz="1800" spc="-1" strike="noStrike">
              <a:solidFill>
                <a:srgbClr val="ffffff"/>
              </a:solidFill>
              <a:latin typeface="Arial"/>
            </a:endParaRPr>
          </a:p>
          <a:p>
            <a:r>
              <a:rPr b="0" lang="fr-FR" sz="1800" spc="-1" strike="noStrike">
                <a:solidFill>
                  <a:srgbClr val="ffffff"/>
                </a:solidFill>
                <a:latin typeface="Arial"/>
              </a:rPr>
              <a:t>Injection</a:t>
            </a:r>
            <a:endParaRPr b="0" lang="fr-FR" sz="1800" spc="-1" strike="noStrike">
              <a:solidFill>
                <a:srgbClr val="ffffff"/>
              </a:solidFill>
              <a:latin typeface="Arial"/>
            </a:endParaRPr>
          </a:p>
        </p:txBody>
      </p:sp>
      <p:sp>
        <p:nvSpPr>
          <p:cNvPr id="1296" name=""/>
          <p:cNvSpPr txBox="1"/>
          <p:nvPr/>
        </p:nvSpPr>
        <p:spPr>
          <a:xfrm>
            <a:off x="9720000" y="3893760"/>
            <a:ext cx="2072160" cy="858240"/>
          </a:xfrm>
          <a:prstGeom prst="rect">
            <a:avLst/>
          </a:prstGeom>
          <a:noFill/>
          <a:ln w="0">
            <a:noFill/>
          </a:ln>
        </p:spPr>
        <p:txBody>
          <a:bodyPr lIns="90000" rIns="90000" tIns="45000" bIns="45000" anchor="t">
            <a:noAutofit/>
          </a:bodyPr>
          <a:p>
            <a:r>
              <a:rPr b="1" lang="fr-FR" sz="1800" spc="-1" strike="noStrike">
                <a:solidFill>
                  <a:srgbClr val="ffffff"/>
                </a:solidFill>
                <a:latin typeface="Arial"/>
              </a:rPr>
              <a:t>Capuchon arrière</a:t>
            </a:r>
            <a:endParaRPr b="0" lang="fr-FR" sz="1800" spc="-1" strike="noStrike">
              <a:solidFill>
                <a:srgbClr val="ffffff"/>
              </a:solidFill>
              <a:latin typeface="Arial"/>
            </a:endParaRPr>
          </a:p>
          <a:p>
            <a:r>
              <a:rPr b="0" lang="fr-FR" sz="1800" spc="-1" strike="noStrike">
                <a:solidFill>
                  <a:srgbClr val="ffffff"/>
                </a:solidFill>
                <a:latin typeface="Arial"/>
              </a:rPr>
              <a:t>Polyéthylène, 2g</a:t>
            </a:r>
            <a:endParaRPr b="0" lang="fr-FR" sz="1800" spc="-1" strike="noStrike">
              <a:solidFill>
                <a:srgbClr val="ffffff"/>
              </a:solidFill>
              <a:latin typeface="Arial"/>
            </a:endParaRPr>
          </a:p>
          <a:p>
            <a:r>
              <a:rPr b="0" lang="fr-FR" sz="1800" spc="-1" strike="noStrike">
                <a:solidFill>
                  <a:srgbClr val="ffffff"/>
                </a:solidFill>
                <a:latin typeface="Arial"/>
              </a:rPr>
              <a:t>Injection</a:t>
            </a:r>
            <a:endParaRPr b="0" lang="fr-FR" sz="1800" spc="-1" strike="noStrike">
              <a:solidFill>
                <a:srgbClr val="ffffff"/>
              </a:solidFill>
              <a:latin typeface="Arial"/>
            </a:endParaRPr>
          </a:p>
        </p:txBody>
      </p:sp>
      <p:sp>
        <p:nvSpPr>
          <p:cNvPr id="1297" name=""/>
          <p:cNvSpPr txBox="1"/>
          <p:nvPr/>
        </p:nvSpPr>
        <p:spPr>
          <a:xfrm>
            <a:off x="5126040" y="1661760"/>
            <a:ext cx="1992600" cy="858240"/>
          </a:xfrm>
          <a:prstGeom prst="rect">
            <a:avLst/>
          </a:prstGeom>
          <a:noFill/>
          <a:ln w="0">
            <a:noFill/>
          </a:ln>
        </p:spPr>
        <p:txBody>
          <a:bodyPr lIns="90000" rIns="90000" tIns="45000" bIns="45000" anchor="t">
            <a:noAutofit/>
          </a:bodyPr>
          <a:p>
            <a:r>
              <a:rPr b="1" lang="fr-FR" sz="1800" spc="-1" strike="noStrike">
                <a:solidFill>
                  <a:srgbClr val="ffffff"/>
                </a:solidFill>
                <a:latin typeface="Arial"/>
              </a:rPr>
              <a:t>Corps</a:t>
            </a:r>
            <a:endParaRPr b="0" lang="fr-FR" sz="1800" spc="-1" strike="noStrike">
              <a:solidFill>
                <a:srgbClr val="ffffff"/>
              </a:solidFill>
              <a:latin typeface="Arial"/>
            </a:endParaRPr>
          </a:p>
          <a:p>
            <a:r>
              <a:rPr b="0" lang="fr-FR" sz="1800" spc="-1" strike="noStrike">
                <a:solidFill>
                  <a:srgbClr val="ffffff"/>
                </a:solidFill>
                <a:latin typeface="Arial"/>
              </a:rPr>
              <a:t>Polyéthylène, 15g</a:t>
            </a:r>
            <a:endParaRPr b="0" lang="fr-FR" sz="1800" spc="-1" strike="noStrike">
              <a:solidFill>
                <a:srgbClr val="ffffff"/>
              </a:solidFill>
              <a:latin typeface="Arial"/>
            </a:endParaRPr>
          </a:p>
          <a:p>
            <a:r>
              <a:rPr b="0" lang="fr-FR" sz="1800" spc="-1" strike="noStrike">
                <a:solidFill>
                  <a:srgbClr val="ffffff"/>
                </a:solidFill>
                <a:latin typeface="Arial"/>
              </a:rPr>
              <a:t>Extrusion</a:t>
            </a:r>
            <a:endParaRPr b="0" lang="fr-FR" sz="1800" spc="-1" strike="noStrike">
              <a:solidFill>
                <a:srgbClr val="ffffff"/>
              </a:solidFill>
              <a:latin typeface="Arial"/>
            </a:endParaRPr>
          </a:p>
        </p:txBody>
      </p:sp>
      <p:sp>
        <p:nvSpPr>
          <p:cNvPr id="1298" name=""/>
          <p:cNvSpPr txBox="1"/>
          <p:nvPr/>
        </p:nvSpPr>
        <p:spPr>
          <a:xfrm>
            <a:off x="683280" y="1661760"/>
            <a:ext cx="1753560" cy="858240"/>
          </a:xfrm>
          <a:prstGeom prst="rect">
            <a:avLst/>
          </a:prstGeom>
          <a:noFill/>
          <a:ln w="0">
            <a:noFill/>
          </a:ln>
        </p:spPr>
        <p:txBody>
          <a:bodyPr lIns="90000" rIns="90000" tIns="45000" bIns="45000" anchor="t">
            <a:noAutofit/>
          </a:bodyPr>
          <a:p>
            <a:r>
              <a:rPr b="1" lang="fr-FR" sz="1800" spc="-1" strike="noStrike">
                <a:solidFill>
                  <a:srgbClr val="ffffff"/>
                </a:solidFill>
                <a:latin typeface="Arial"/>
              </a:rPr>
              <a:t>Feutre externe</a:t>
            </a:r>
            <a:endParaRPr b="0" lang="fr-FR" sz="1800" spc="-1" strike="noStrike">
              <a:solidFill>
                <a:srgbClr val="ffffff"/>
              </a:solidFill>
              <a:latin typeface="Arial"/>
            </a:endParaRPr>
          </a:p>
          <a:p>
            <a:r>
              <a:rPr b="0" lang="fr-FR" sz="1800" spc="-1" strike="noStrike">
                <a:solidFill>
                  <a:srgbClr val="ffffff"/>
                </a:solidFill>
                <a:latin typeface="Arial"/>
              </a:rPr>
              <a:t>Polyamide, 1g</a:t>
            </a:r>
            <a:endParaRPr b="0" lang="fr-FR" sz="1800" spc="-1" strike="noStrike">
              <a:solidFill>
                <a:srgbClr val="ffffff"/>
              </a:solidFill>
              <a:latin typeface="Arial"/>
            </a:endParaRPr>
          </a:p>
          <a:p>
            <a:endParaRPr b="0" lang="fr-FR" sz="1800" spc="-1" strike="noStrike">
              <a:solidFill>
                <a:srgbClr val="ffffff"/>
              </a:solidFill>
              <a:latin typeface="Arial"/>
            </a:endParaRPr>
          </a:p>
        </p:txBody>
      </p:sp>
      <p:sp>
        <p:nvSpPr>
          <p:cNvPr id="1299" name=""/>
          <p:cNvSpPr txBox="1"/>
          <p:nvPr/>
        </p:nvSpPr>
        <p:spPr>
          <a:xfrm>
            <a:off x="720000" y="3893760"/>
            <a:ext cx="2601000" cy="858240"/>
          </a:xfrm>
          <a:prstGeom prst="rect">
            <a:avLst/>
          </a:prstGeom>
          <a:noFill/>
          <a:ln w="0">
            <a:noFill/>
          </a:ln>
        </p:spPr>
        <p:txBody>
          <a:bodyPr lIns="90000" rIns="90000" tIns="45000" bIns="45000" anchor="t">
            <a:noAutofit/>
          </a:bodyPr>
          <a:p>
            <a:r>
              <a:rPr b="1" lang="fr-FR" sz="1800" spc="-1" strike="noStrike">
                <a:solidFill>
                  <a:srgbClr val="ffffff"/>
                </a:solidFill>
                <a:latin typeface="Arial"/>
              </a:rPr>
              <a:t>Feutre interne + Encre</a:t>
            </a:r>
            <a:endParaRPr b="0" lang="fr-FR" sz="1800" spc="-1" strike="noStrike">
              <a:solidFill>
                <a:srgbClr val="ffffff"/>
              </a:solidFill>
              <a:latin typeface="Arial"/>
            </a:endParaRPr>
          </a:p>
          <a:p>
            <a:r>
              <a:rPr b="0" lang="fr-FR" sz="1800" spc="-1" strike="noStrike">
                <a:solidFill>
                  <a:srgbClr val="ffffff"/>
                </a:solidFill>
                <a:latin typeface="Arial"/>
              </a:rPr>
              <a:t>Polyamide, 6g</a:t>
            </a:r>
            <a:endParaRPr b="0" lang="fr-FR" sz="1800" spc="-1" strike="noStrike">
              <a:solidFill>
                <a:srgbClr val="ffffff"/>
              </a:solidFill>
              <a:latin typeface="Arial"/>
            </a:endParaRPr>
          </a:p>
          <a:p>
            <a:r>
              <a:rPr b="0" lang="fr-FR" sz="1800" spc="-1" strike="noStrike">
                <a:solidFill>
                  <a:srgbClr val="ffffff"/>
                </a:solidFill>
                <a:latin typeface="Arial"/>
              </a:rPr>
              <a:t>Éthanol, 15g</a:t>
            </a:r>
            <a:endParaRPr b="0" lang="fr-FR" sz="18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465" dur="indefinite" restart="never" nodeType="tmRoot">
          <p:childTnLst>
            <p:seq>
              <p:cTn id="466" dur="indefinite" nodeType="mainSeq">
                <p:childTnLst>
                  <p:par>
                    <p:cTn id="467" fill="hold">
                      <p:stCondLst>
                        <p:cond delay="indefinite"/>
                      </p:stCondLst>
                      <p:childTnLst>
                        <p:par>
                          <p:cTn id="468" fill="hold">
                            <p:stCondLst>
                              <p:cond delay="0"/>
                            </p:stCondLst>
                            <p:childTnLst>
                              <p:par>
                                <p:cTn id="469" nodeType="clickEffect" fill="hold" presetClass="entr" presetID="1">
                                  <p:stCondLst>
                                    <p:cond delay="0"/>
                                  </p:stCondLst>
                                  <p:childTnLst>
                                    <p:set>
                                      <p:cBhvr>
                                        <p:cTn id="470" dur="1" fill="hold">
                                          <p:stCondLst>
                                            <p:cond delay="0"/>
                                          </p:stCondLst>
                                        </p:cTn>
                                        <p:tgtEl>
                                          <p:spTgt spid="1295"/>
                                        </p:tgtEl>
                                        <p:attrNameLst>
                                          <p:attrName>style.visibility</p:attrName>
                                        </p:attrNameLst>
                                      </p:cBhvr>
                                      <p:to>
                                        <p:strVal val="visible"/>
                                      </p:to>
                                    </p:set>
                                  </p:childTnLst>
                                </p:cTn>
                              </p:par>
                              <p:par>
                                <p:cTn id="471" nodeType="withEffect" fill="hold" presetClass="entr" presetID="1">
                                  <p:stCondLst>
                                    <p:cond delay="0"/>
                                  </p:stCondLst>
                                  <p:childTnLst>
                                    <p:set>
                                      <p:cBhvr>
                                        <p:cTn id="472" dur="1" fill="hold">
                                          <p:stCondLst>
                                            <p:cond delay="0"/>
                                          </p:stCondLst>
                                        </p:cTn>
                                        <p:tgtEl>
                                          <p:spTgt spid="1296"/>
                                        </p:tgtEl>
                                        <p:attrNameLst>
                                          <p:attrName>style.visibility</p:attrName>
                                        </p:attrNameLst>
                                      </p:cBhvr>
                                      <p:to>
                                        <p:strVal val="visible"/>
                                      </p:to>
                                    </p:set>
                                  </p:childTnLst>
                                </p:cTn>
                              </p:par>
                              <p:par>
                                <p:cTn id="473" nodeType="withEffect" fill="hold" presetClass="entr" presetID="1">
                                  <p:stCondLst>
                                    <p:cond delay="0"/>
                                  </p:stCondLst>
                                  <p:childTnLst>
                                    <p:set>
                                      <p:cBhvr>
                                        <p:cTn id="474" dur="1" fill="hold">
                                          <p:stCondLst>
                                            <p:cond delay="0"/>
                                          </p:stCondLst>
                                        </p:cTn>
                                        <p:tgtEl>
                                          <p:spTgt spid="1297"/>
                                        </p:tgtEl>
                                        <p:attrNameLst>
                                          <p:attrName>style.visibility</p:attrName>
                                        </p:attrNameLst>
                                      </p:cBhvr>
                                      <p:to>
                                        <p:strVal val="visible"/>
                                      </p:to>
                                    </p:set>
                                  </p:childTnLst>
                                </p:cTn>
                              </p:par>
                              <p:par>
                                <p:cTn id="475" nodeType="withEffect" fill="hold" presetClass="entr" presetID="1">
                                  <p:stCondLst>
                                    <p:cond delay="0"/>
                                  </p:stCondLst>
                                  <p:childTnLst>
                                    <p:set>
                                      <p:cBhvr>
                                        <p:cTn id="476" dur="1" fill="hold">
                                          <p:stCondLst>
                                            <p:cond delay="0"/>
                                          </p:stCondLst>
                                        </p:cTn>
                                        <p:tgtEl>
                                          <p:spTgt spid="1298"/>
                                        </p:tgtEl>
                                        <p:attrNameLst>
                                          <p:attrName>style.visibility</p:attrName>
                                        </p:attrNameLst>
                                      </p:cBhvr>
                                      <p:to>
                                        <p:strVal val="visible"/>
                                      </p:to>
                                    </p:set>
                                  </p:childTnLst>
                                </p:cTn>
                              </p:par>
                              <p:par>
                                <p:cTn id="477" nodeType="withEffect" fill="hold" presetClass="entr" presetID="1">
                                  <p:stCondLst>
                                    <p:cond delay="0"/>
                                  </p:stCondLst>
                                  <p:childTnLst>
                                    <p:set>
                                      <p:cBhvr>
                                        <p:cTn id="478" dur="1" fill="hold">
                                          <p:stCondLst>
                                            <p:cond delay="0"/>
                                          </p:stCondLst>
                                        </p:cTn>
                                        <p:tgtEl>
                                          <p:spTgt spid="1299"/>
                                        </p:tgtEl>
                                        <p:attrNameLst>
                                          <p:attrName>style.visibility</p:attrName>
                                        </p:attrNameLst>
                                      </p:cBhvr>
                                      <p:to>
                                        <p:strVal val="visible"/>
                                      </p:to>
                                    </p:set>
                                  </p:childTnLst>
                                </p:cTn>
                              </p:par>
                            </p:childTnLst>
                          </p:cTn>
                        </p:par>
                      </p:childTnLst>
                    </p:cTn>
                  </p:par>
                  <p:par>
                    <p:cTn id="479" fill="hold">
                      <p:stCondLst>
                        <p:cond delay="indefinite"/>
                      </p:stCondLst>
                      <p:childTnLst>
                        <p:par>
                          <p:cTn id="480" fill="hold">
                            <p:stCondLst>
                              <p:cond delay="0"/>
                            </p:stCondLst>
                            <p:childTnLst>
                              <p:par>
                                <p:cTn id="481" nodeType="clickEffect" fill="hold" presetClass="entr" presetID="1">
                                  <p:stCondLst>
                                    <p:cond delay="0"/>
                                  </p:stCondLst>
                                  <p:childTnLst>
                                    <p:set>
                                      <p:cBhvr>
                                        <p:cTn id="482" dur="1" fill="hold">
                                          <p:stCondLst>
                                            <p:cond delay="0"/>
                                          </p:stCondLst>
                                        </p:cTn>
                                        <p:tgtEl>
                                          <p:spTgt spid="129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0" name="Espace réservé du contenu 2"/>
          <p:cNvSpPr/>
          <p:nvPr/>
        </p:nvSpPr>
        <p:spPr>
          <a:xfrm>
            <a:off x="1314360" y="1018440"/>
            <a:ext cx="5460120" cy="739080"/>
          </a:xfrm>
          <a:prstGeom prst="rect">
            <a:avLst/>
          </a:prstGeom>
          <a:noFill/>
          <a:ln w="0">
            <a:noFill/>
          </a:ln>
        </p:spPr>
        <p:style>
          <a:lnRef idx="0"/>
          <a:fillRef idx="0"/>
          <a:effectRef idx="0"/>
          <a:fontRef idx="minor"/>
        </p:style>
        <p:txBody>
          <a:bodyPr anchor="t">
            <a:normAutofit/>
          </a:bodyPr>
          <a:p>
            <a:pPr>
              <a:lnSpc>
                <a:spcPct val="90000"/>
              </a:lnSpc>
              <a:spcBef>
                <a:spcPts val="1001"/>
              </a:spcBef>
              <a:tabLst>
                <a:tab algn="l" pos="0"/>
              </a:tabLst>
            </a:pPr>
            <a:r>
              <a:rPr b="0" lang="fr-FR" sz="1800" spc="-1" strike="noStrike">
                <a:solidFill>
                  <a:srgbClr val="ffffff"/>
                </a:solidFill>
                <a:latin typeface="Verdana"/>
                <a:ea typeface="Verdana"/>
              </a:rPr>
              <a:t>Processus élémentaires et flux élémentaires</a:t>
            </a:r>
            <a:endParaRPr b="0" lang="fr-FR" sz="1800" spc="-1" strike="noStrike">
              <a:solidFill>
                <a:srgbClr val="ffffff"/>
              </a:solidFill>
              <a:latin typeface="Arial"/>
            </a:endParaRPr>
          </a:p>
        </p:txBody>
      </p:sp>
      <p:sp>
        <p:nvSpPr>
          <p:cNvPr id="1301"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Exemple de données à récolter - Détails</a:t>
            </a:r>
            <a:endParaRPr b="0" lang="en-US" sz="2800" spc="-1" strike="noStrike">
              <a:solidFill>
                <a:srgbClr val="000000"/>
              </a:solidFill>
              <a:latin typeface="Calibri"/>
            </a:endParaRPr>
          </a:p>
        </p:txBody>
      </p:sp>
      <p:pic>
        <p:nvPicPr>
          <p:cNvPr id="1302" name="Picture 8" descr=""/>
          <p:cNvPicPr/>
          <p:nvPr/>
        </p:nvPicPr>
        <p:blipFill>
          <a:blip r:embed="rId1">
            <a:alphaModFix amt="80000"/>
          </a:blip>
          <a:stretch/>
        </p:blipFill>
        <p:spPr>
          <a:xfrm>
            <a:off x="8112240" y="2046960"/>
            <a:ext cx="3428640" cy="3529080"/>
          </a:xfrm>
          <a:prstGeom prst="rect">
            <a:avLst/>
          </a:prstGeom>
          <a:ln w="12600">
            <a:solidFill>
              <a:srgbClr val="00b050"/>
            </a:solidFill>
            <a:round/>
          </a:ln>
        </p:spPr>
      </p:pic>
      <p:pic>
        <p:nvPicPr>
          <p:cNvPr id="1303" name="Image 26" descr=""/>
          <p:cNvPicPr/>
          <p:nvPr/>
        </p:nvPicPr>
        <p:blipFill>
          <a:blip r:embed="rId2"/>
          <a:stretch/>
        </p:blipFill>
        <p:spPr>
          <a:xfrm>
            <a:off x="10647720" y="75240"/>
            <a:ext cx="1449000" cy="1074240"/>
          </a:xfrm>
          <a:prstGeom prst="rect">
            <a:avLst/>
          </a:prstGeom>
          <a:ln w="0">
            <a:noFill/>
          </a:ln>
        </p:spPr>
      </p:pic>
      <p:sp>
        <p:nvSpPr>
          <p:cNvPr id="1304" name=""/>
          <p:cNvSpPr/>
          <p:nvPr/>
        </p:nvSpPr>
        <p:spPr>
          <a:xfrm>
            <a:off x="1224000" y="1368000"/>
            <a:ext cx="5912280" cy="4893840"/>
          </a:xfrm>
          <a:prstGeom prst="rect">
            <a:avLst/>
          </a:prstGeom>
          <a:solidFill>
            <a:srgbClr val="ffffff"/>
          </a:solidFill>
          <a:ln w="0">
            <a:noFill/>
          </a:ln>
        </p:spPr>
        <p:style>
          <a:lnRef idx="0"/>
          <a:fillRef idx="0"/>
          <a:effectRef idx="0"/>
          <a:fontRef idx="minor"/>
        </p:style>
        <p:txBody>
          <a:bodyPr wrap="none" lIns="90000" rIns="90000" tIns="45000" bIns="45000" anchor="ctr">
            <a:noAutofit/>
          </a:bodyPr>
          <a:p>
            <a:endParaRPr b="0" lang="fr-FR" sz="1800" spc="-1" strike="noStrike">
              <a:solidFill>
                <a:srgbClr val="000000"/>
              </a:solidFill>
              <a:latin typeface="Arial"/>
            </a:endParaRPr>
          </a:p>
        </p:txBody>
      </p:sp>
      <p:pic>
        <p:nvPicPr>
          <p:cNvPr id="1305" name="Picture 34" descr=""/>
          <p:cNvPicPr/>
          <p:nvPr/>
        </p:nvPicPr>
        <p:blipFill>
          <a:blip r:embed="rId3"/>
          <a:stretch/>
        </p:blipFill>
        <p:spPr>
          <a:xfrm>
            <a:off x="1278360" y="1442160"/>
            <a:ext cx="5821920" cy="4783680"/>
          </a:xfrm>
          <a:prstGeom prst="rect">
            <a:avLst/>
          </a:prstGeom>
          <a:ln w="0">
            <a:noFill/>
          </a:ln>
        </p:spPr>
      </p:pic>
      <p:pic>
        <p:nvPicPr>
          <p:cNvPr id="1306" name="" descr=""/>
          <p:cNvPicPr/>
          <p:nvPr/>
        </p:nvPicPr>
        <p:blipFill>
          <a:blip r:embed="rId4"/>
          <a:stretch/>
        </p:blipFill>
        <p:spPr>
          <a:xfrm flipH="1" rot="18916200">
            <a:off x="7738560" y="-173160"/>
            <a:ext cx="1585800" cy="1571040"/>
          </a:xfrm>
          <a:prstGeom prst="rect">
            <a:avLst/>
          </a:prstGeom>
          <a:ln w="0">
            <a:noFill/>
          </a:ln>
        </p:spPr>
      </p:pic>
    </p:spTree>
  </p:cSld>
  <mc:AlternateContent>
    <mc:Choice Requires="p14">
      <p:transition spd="slow" p14:dur="2000"/>
    </mc:Choice>
    <mc:Fallback>
      <p:transition spd="slow"/>
    </mc:Fallback>
  </mc:AlternateContent>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7" name="PlaceHolder 1"/>
          <p:cNvSpPr>
            <a:spLocks noGrp="1"/>
          </p:cNvSpPr>
          <p:nvPr>
            <p:ph type="title"/>
          </p:nvPr>
        </p:nvSpPr>
        <p:spPr>
          <a:xfrm>
            <a:off x="683280" y="315000"/>
            <a:ext cx="854208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Exemple de données à récolter – </a:t>
            </a:r>
            <a:br>
              <a:rPr sz="2800"/>
            </a:br>
            <a:r>
              <a:rPr b="1" lang="fr-FR" sz="2800" spc="-1" strike="noStrike">
                <a:solidFill>
                  <a:srgbClr val="ffa300"/>
                </a:solidFill>
                <a:latin typeface="Calibri"/>
              </a:rPr>
              <a:t>Construction d'une donnée manquante (lifecycle tree)</a:t>
            </a:r>
            <a:endParaRPr b="0" lang="en-US" sz="2800" spc="-1" strike="noStrike">
              <a:solidFill>
                <a:srgbClr val="000000"/>
              </a:solidFill>
              <a:latin typeface="Calibri"/>
            </a:endParaRPr>
          </a:p>
        </p:txBody>
      </p:sp>
      <p:sp>
        <p:nvSpPr>
          <p:cNvPr id="1308" name="ZoneTexte 7"/>
          <p:cNvSpPr/>
          <p:nvPr/>
        </p:nvSpPr>
        <p:spPr>
          <a:xfrm>
            <a:off x="1717200" y="6059520"/>
            <a:ext cx="1895760" cy="3038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400" spc="-1" strike="noStrike">
                <a:solidFill>
                  <a:srgbClr val="d9d9d9"/>
                </a:solidFill>
                <a:latin typeface="Calibri"/>
              </a:rPr>
              <a:t>[Bauer et al., à paraître]</a:t>
            </a:r>
            <a:endParaRPr b="0" lang="fr-FR" sz="1400" spc="-1" strike="noStrike">
              <a:solidFill>
                <a:srgbClr val="ffffff"/>
              </a:solidFill>
              <a:latin typeface="Arial"/>
            </a:endParaRPr>
          </a:p>
        </p:txBody>
      </p:sp>
      <p:pic>
        <p:nvPicPr>
          <p:cNvPr id="1309" name="Image 10" descr=""/>
          <p:cNvPicPr/>
          <p:nvPr/>
        </p:nvPicPr>
        <p:blipFill>
          <a:blip r:embed="rId1"/>
          <a:stretch/>
        </p:blipFill>
        <p:spPr>
          <a:xfrm>
            <a:off x="10647720" y="75240"/>
            <a:ext cx="1449000" cy="1074240"/>
          </a:xfrm>
          <a:prstGeom prst="rect">
            <a:avLst/>
          </a:prstGeom>
          <a:ln w="0">
            <a:noFill/>
          </a:ln>
        </p:spPr>
      </p:pic>
      <p:pic>
        <p:nvPicPr>
          <p:cNvPr id="1310" name="Image 6" descr=""/>
          <p:cNvPicPr/>
          <p:nvPr/>
        </p:nvPicPr>
        <p:blipFill>
          <a:blip r:embed="rId2"/>
          <a:stretch/>
        </p:blipFill>
        <p:spPr>
          <a:xfrm>
            <a:off x="95040" y="1392840"/>
            <a:ext cx="12001320" cy="4681800"/>
          </a:xfrm>
          <a:prstGeom prst="rect">
            <a:avLst/>
          </a:prstGeom>
          <a:ln w="0">
            <a:noFill/>
          </a:ln>
        </p:spPr>
      </p:pic>
      <p:sp>
        <p:nvSpPr>
          <p:cNvPr id="1311" name="Rectangle 8"/>
          <p:cNvSpPr/>
          <p:nvPr/>
        </p:nvSpPr>
        <p:spPr>
          <a:xfrm>
            <a:off x="3240" y="1218960"/>
            <a:ext cx="10938240" cy="4861800"/>
          </a:xfrm>
          <a:custGeom>
            <a:avLst/>
            <a:gdLst>
              <a:gd name="textAreaLeft" fmla="*/ 0 w 10938240"/>
              <a:gd name="textAreaRight" fmla="*/ 10938600 w 10938240"/>
              <a:gd name="textAreaTop" fmla="*/ 0 h 4861800"/>
              <a:gd name="textAreaBottom" fmla="*/ 4862160 h 4861800"/>
            </a:gdLst>
            <a:ahLst/>
            <a:rect l="textAreaLeft" t="textAreaTop" r="textAreaRight" b="textAreaBottom"/>
            <a:pathLst>
              <a:path w="10938490" h="4862097">
                <a:moveTo>
                  <a:pt x="34925" y="147"/>
                </a:moveTo>
                <a:cubicBezTo>
                  <a:pt x="1922992" y="-8320"/>
                  <a:pt x="6338358" y="351514"/>
                  <a:pt x="8226425" y="343047"/>
                </a:cubicBezTo>
                <a:lnTo>
                  <a:pt x="8251825" y="2476647"/>
                </a:lnTo>
                <a:lnTo>
                  <a:pt x="10938490" y="2514747"/>
                </a:lnTo>
                <a:lnTo>
                  <a:pt x="10938490" y="4862097"/>
                </a:lnTo>
                <a:lnTo>
                  <a:pt x="1749425" y="4862097"/>
                </a:lnTo>
                <a:cubicBezTo>
                  <a:pt x="1771548" y="4720639"/>
                  <a:pt x="1776942" y="4675506"/>
                  <a:pt x="1774825" y="4584848"/>
                </a:cubicBezTo>
                <a:cubicBezTo>
                  <a:pt x="1439333" y="4560865"/>
                  <a:pt x="509058" y="4425040"/>
                  <a:pt x="0" y="4340373"/>
                </a:cubicBezTo>
                <a:lnTo>
                  <a:pt x="34925" y="147"/>
                </a:lnTo>
                <a:close/>
              </a:path>
            </a:pathLst>
          </a:custGeom>
          <a:solidFill>
            <a:srgbClr val="000000"/>
          </a:solidFill>
          <a:ln w="12600">
            <a:noFill/>
          </a:ln>
        </p:spPr>
        <p:style>
          <a:lnRef idx="0"/>
          <a:fillRef idx="0"/>
          <a:effectRef idx="0"/>
          <a:fontRef idx="minor"/>
        </p:style>
        <p:txBody>
          <a:bodyPr lIns="90000" rIns="90000" tIns="45000" bIns="45000" anchor="ctr">
            <a:noAutofit/>
          </a:bodyPr>
          <a:p>
            <a:pPr algn="ctr">
              <a:lnSpc>
                <a:spcPct val="100000"/>
              </a:lnSpc>
            </a:pPr>
            <a:endParaRPr b="0" lang="fr-FR" sz="1800" spc="-1" strike="noStrike">
              <a:solidFill>
                <a:srgbClr val="ffffff"/>
              </a:solidFill>
              <a:latin typeface="Arial"/>
            </a:endParaRPr>
          </a:p>
        </p:txBody>
      </p:sp>
      <p:sp>
        <p:nvSpPr>
          <p:cNvPr id="1312" name="Rectangle 8"/>
          <p:cNvSpPr/>
          <p:nvPr/>
        </p:nvSpPr>
        <p:spPr>
          <a:xfrm>
            <a:off x="0" y="1218960"/>
            <a:ext cx="7326720" cy="4861800"/>
          </a:xfrm>
          <a:custGeom>
            <a:avLst/>
            <a:gdLst>
              <a:gd name="textAreaLeft" fmla="*/ 0 w 7326720"/>
              <a:gd name="textAreaRight" fmla="*/ 7327080 w 7326720"/>
              <a:gd name="textAreaTop" fmla="*/ 0 h 4861800"/>
              <a:gd name="textAreaBottom" fmla="*/ 4862160 h 4861800"/>
            </a:gdLst>
            <a:ahLst/>
            <a:rect l="textAreaLeft" t="textAreaTop" r="textAreaRight" b="textAreaBottom"/>
            <a:pathLst>
              <a:path w="10938490" h="4862103">
                <a:moveTo>
                  <a:pt x="34925" y="152"/>
                </a:moveTo>
                <a:cubicBezTo>
                  <a:pt x="1922992" y="-8315"/>
                  <a:pt x="8998174" y="338819"/>
                  <a:pt x="10886241" y="330352"/>
                </a:cubicBezTo>
                <a:lnTo>
                  <a:pt x="10938490" y="2514752"/>
                </a:lnTo>
                <a:lnTo>
                  <a:pt x="10938490" y="4862102"/>
                </a:lnTo>
                <a:lnTo>
                  <a:pt x="2574166" y="4862103"/>
                </a:lnTo>
                <a:cubicBezTo>
                  <a:pt x="2596289" y="4720645"/>
                  <a:pt x="2630122" y="4708849"/>
                  <a:pt x="2628005" y="4618191"/>
                </a:cubicBezTo>
                <a:cubicBezTo>
                  <a:pt x="2292513" y="4594208"/>
                  <a:pt x="509058" y="4425045"/>
                  <a:pt x="0" y="4340378"/>
                </a:cubicBezTo>
                <a:lnTo>
                  <a:pt x="34925" y="152"/>
                </a:lnTo>
                <a:close/>
              </a:path>
            </a:pathLst>
          </a:custGeom>
          <a:solidFill>
            <a:srgbClr val="000000"/>
          </a:solidFill>
          <a:ln w="12600">
            <a:noFill/>
          </a:ln>
        </p:spPr>
        <p:style>
          <a:lnRef idx="0"/>
          <a:fillRef idx="0"/>
          <a:effectRef idx="0"/>
          <a:fontRef idx="minor"/>
        </p:style>
        <p:txBody>
          <a:bodyPr lIns="90000" rIns="90000" tIns="45000" bIns="45000" anchor="ctr">
            <a:noAutofit/>
          </a:bodyPr>
          <a:p>
            <a:pPr algn="ctr">
              <a:lnSpc>
                <a:spcPct val="100000"/>
              </a:lnSpc>
            </a:pPr>
            <a:endParaRPr b="0" lang="fr-FR" sz="1800" spc="-1" strike="noStrike">
              <a:solidFill>
                <a:srgbClr val="ffffff"/>
              </a:solidFill>
              <a:latin typeface="Arial"/>
            </a:endParaRPr>
          </a:p>
        </p:txBody>
      </p:sp>
      <p:sp>
        <p:nvSpPr>
          <p:cNvPr id="1313" name="Rectangle 4"/>
          <p:cNvSpPr/>
          <p:nvPr/>
        </p:nvSpPr>
        <p:spPr>
          <a:xfrm>
            <a:off x="0" y="1149840"/>
            <a:ext cx="3716280" cy="4862160"/>
          </a:xfrm>
          <a:custGeom>
            <a:avLst/>
            <a:gdLst>
              <a:gd name="textAreaLeft" fmla="*/ 0 w 3716280"/>
              <a:gd name="textAreaRight" fmla="*/ 3716640 w 3716280"/>
              <a:gd name="textAreaTop" fmla="*/ 0 h 4862160"/>
              <a:gd name="textAreaBottom" fmla="*/ 4862520 h 4862160"/>
            </a:gdLst>
            <a:ahLst/>
            <a:rect l="textAreaLeft" t="textAreaTop" r="textAreaRight" b="textAreaBottom"/>
            <a:pathLst>
              <a:path w="3716584" h="4862516">
                <a:moveTo>
                  <a:pt x="0" y="0"/>
                </a:moveTo>
                <a:lnTo>
                  <a:pt x="3716584" y="0"/>
                </a:lnTo>
                <a:lnTo>
                  <a:pt x="3716584" y="4844681"/>
                </a:lnTo>
                <a:cubicBezTo>
                  <a:pt x="3119072" y="4815048"/>
                  <a:pt x="2358049" y="4884633"/>
                  <a:pt x="1760537" y="4855000"/>
                </a:cubicBezTo>
                <a:cubicBezTo>
                  <a:pt x="1745720" y="4757633"/>
                  <a:pt x="1755510" y="4795998"/>
                  <a:pt x="1727993" y="4685931"/>
                </a:cubicBezTo>
                <a:lnTo>
                  <a:pt x="12700" y="4635131"/>
                </a:lnTo>
                <a:cubicBezTo>
                  <a:pt x="8467" y="3090087"/>
                  <a:pt x="4233" y="1545044"/>
                  <a:pt x="0" y="0"/>
                </a:cubicBezTo>
                <a:close/>
              </a:path>
            </a:pathLst>
          </a:custGeom>
          <a:solidFill>
            <a:srgbClr val="000000"/>
          </a:solidFill>
          <a:ln w="12600">
            <a:noFill/>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pic>
        <p:nvPicPr>
          <p:cNvPr id="1314" name="Image 14" descr=""/>
          <p:cNvPicPr/>
          <p:nvPr/>
        </p:nvPicPr>
        <p:blipFill>
          <a:blip r:embed="rId3"/>
          <a:stretch/>
        </p:blipFill>
        <p:spPr>
          <a:xfrm>
            <a:off x="95040" y="1392840"/>
            <a:ext cx="12001320" cy="4681800"/>
          </a:xfrm>
          <a:prstGeom prst="rect">
            <a:avLst/>
          </a:prstGeom>
          <a:ln w="0">
            <a:noFill/>
          </a:ln>
        </p:spPr>
      </p:pic>
    </p:spTree>
  </p:cSld>
  <mc:AlternateContent>
    <mc:Choice Requires="p14">
      <p:transition spd="slow" p14:dur="2000"/>
    </mc:Choice>
    <mc:Fallback>
      <p:transition spd="slow"/>
    </mc:Fallback>
  </mc:AlternateContent>
  <p:timing>
    <p:tnLst>
      <p:par>
        <p:cTn id="483" dur="indefinite" restart="never" nodeType="tmRoot">
          <p:childTnLst>
            <p:seq>
              <p:cTn id="484" dur="indefinite" nodeType="mainSeq">
                <p:childTnLst>
                  <p:par>
                    <p:cTn id="485" fill="hold">
                      <p:stCondLst>
                        <p:cond delay="indefinite"/>
                      </p:stCondLst>
                      <p:childTnLst>
                        <p:par>
                          <p:cTn id="486" fill="hold">
                            <p:stCondLst>
                              <p:cond delay="0"/>
                            </p:stCondLst>
                            <p:childTnLst>
                              <p:par>
                                <p:cTn id="487" nodeType="clickEffect" fill="hold" presetClass="exit" presetID="1">
                                  <p:stCondLst>
                                    <p:cond delay="0"/>
                                  </p:stCondLst>
                                  <p:childTnLst>
                                    <p:set>
                                      <p:cBhvr>
                                        <p:cTn id="488" dur="1" fill="hold">
                                          <p:stCondLst>
                                            <p:cond delay="0"/>
                                          </p:stCondLst>
                                        </p:cTn>
                                        <p:tgtEl>
                                          <p:spTgt spid="1311"/>
                                        </p:tgtEl>
                                        <p:attrNameLst>
                                          <p:attrName>style.visibility</p:attrName>
                                        </p:attrNameLst>
                                      </p:cBhvr>
                                      <p:to>
                                        <p:strVal val="hidden"/>
                                      </p:to>
                                    </p:set>
                                  </p:childTnLst>
                                </p:cTn>
                              </p:par>
                            </p:childTnLst>
                          </p:cTn>
                        </p:par>
                      </p:childTnLst>
                    </p:cTn>
                  </p:par>
                  <p:par>
                    <p:cTn id="489" fill="hold">
                      <p:stCondLst>
                        <p:cond delay="indefinite"/>
                      </p:stCondLst>
                      <p:childTnLst>
                        <p:par>
                          <p:cTn id="490" fill="hold">
                            <p:stCondLst>
                              <p:cond delay="0"/>
                            </p:stCondLst>
                            <p:childTnLst>
                              <p:par>
                                <p:cTn id="491" nodeType="clickEffect" fill="hold" presetClass="exit" presetID="1">
                                  <p:stCondLst>
                                    <p:cond delay="0"/>
                                  </p:stCondLst>
                                  <p:childTnLst>
                                    <p:set>
                                      <p:cBhvr>
                                        <p:cTn id="492" dur="1" fill="hold">
                                          <p:stCondLst>
                                            <p:cond delay="0"/>
                                          </p:stCondLst>
                                        </p:cTn>
                                        <p:tgtEl>
                                          <p:spTgt spid="1312"/>
                                        </p:tgtEl>
                                        <p:attrNameLst>
                                          <p:attrName>style.visibility</p:attrName>
                                        </p:attrNameLst>
                                      </p:cBhvr>
                                      <p:to>
                                        <p:strVal val="hidden"/>
                                      </p:to>
                                    </p:set>
                                  </p:childTnLst>
                                </p:cTn>
                              </p:par>
                            </p:childTnLst>
                          </p:cTn>
                        </p:par>
                      </p:childTnLst>
                    </p:cTn>
                  </p:par>
                  <p:par>
                    <p:cTn id="493" fill="hold">
                      <p:stCondLst>
                        <p:cond delay="indefinite"/>
                      </p:stCondLst>
                      <p:childTnLst>
                        <p:par>
                          <p:cTn id="494" fill="hold">
                            <p:stCondLst>
                              <p:cond delay="0"/>
                            </p:stCondLst>
                            <p:childTnLst>
                              <p:par>
                                <p:cTn id="495" nodeType="clickEffect" fill="hold" presetClass="entr" presetID="1">
                                  <p:stCondLst>
                                    <p:cond delay="0"/>
                                  </p:stCondLst>
                                  <p:childTnLst>
                                    <p:set>
                                      <p:cBhvr>
                                        <p:cTn id="496" dur="1" fill="hold">
                                          <p:stCondLst>
                                            <p:cond delay="0"/>
                                          </p:stCondLst>
                                        </p:cTn>
                                        <p:tgtEl>
                                          <p:spTgt spid="131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5" name="PlaceHolder 1"/>
          <p:cNvSpPr>
            <a:spLocks noGrp="1"/>
          </p:cNvSpPr>
          <p:nvPr>
            <p:ph type="title"/>
          </p:nvPr>
        </p:nvSpPr>
        <p:spPr>
          <a:xfrm>
            <a:off x="683280" y="315000"/>
            <a:ext cx="7524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Où trouver les données primaires ?</a:t>
            </a:r>
            <a:endParaRPr b="0" lang="en-US" sz="2800" spc="-1" strike="noStrike">
              <a:solidFill>
                <a:srgbClr val="000000"/>
              </a:solidFill>
              <a:latin typeface="Calibri"/>
            </a:endParaRPr>
          </a:p>
        </p:txBody>
      </p:sp>
      <p:graphicFrame>
        <p:nvGraphicFramePr>
          <p:cNvPr id="1316" name="Tableau 32"/>
          <p:cNvGraphicFramePr/>
          <p:nvPr/>
        </p:nvGraphicFramePr>
        <p:xfrm>
          <a:off x="2639880" y="4160880"/>
          <a:ext cx="7055280" cy="982080"/>
        </p:xfrm>
        <a:graphic>
          <a:graphicData uri="http://schemas.openxmlformats.org/drawingml/2006/table">
            <a:tbl>
              <a:tblPr/>
              <a:tblGrid>
                <a:gridCol w="2196360"/>
                <a:gridCol w="1521720"/>
                <a:gridCol w="1668600"/>
                <a:gridCol w="1668960"/>
              </a:tblGrid>
              <a:tr h="982440">
                <a:tc>
                  <a:txBody>
                    <a:bodyPr lIns="6480" rIns="6480" tIns="6840" bIns="0" anchor="ctr">
                      <a:noAutofit/>
                    </a:bodyPr>
                    <a:p>
                      <a:pPr algn="ctr">
                        <a:lnSpc>
                          <a:spcPct val="100000"/>
                        </a:lnSpc>
                      </a:pPr>
                      <a:r>
                        <a:rPr b="1" lang="fr-FR" sz="1400" spc="-1" strike="noStrike">
                          <a:solidFill>
                            <a:srgbClr val="000000"/>
                          </a:solidFill>
                          <a:latin typeface="Calibri"/>
                        </a:rPr>
                        <a:t>Matériel utilisé (consommateur d'énergie) et son rendement</a:t>
                      </a:r>
                      <a:endParaRPr b="0" lang="fr-FR" sz="1400" spc="-1" strike="noStrike">
                        <a:solidFill>
                          <a:srgbClr val="000000"/>
                        </a:solidFill>
                        <a:latin typeface="Arial"/>
                      </a:endParaRPr>
                    </a:p>
                  </a:txBody>
                  <a:tcPr anchor="ctr" marL="6480" marR="64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c>
                  <a:txBody>
                    <a:bodyPr lIns="6480" rIns="6480" tIns="6840" bIns="0" anchor="ctr">
                      <a:noAutofit/>
                    </a:bodyPr>
                    <a:p>
                      <a:pPr algn="ctr">
                        <a:lnSpc>
                          <a:spcPct val="100000"/>
                        </a:lnSpc>
                      </a:pPr>
                      <a:r>
                        <a:rPr b="1" lang="fr-FR" sz="1400" spc="-1" strike="noStrike">
                          <a:solidFill>
                            <a:srgbClr val="000000"/>
                          </a:solidFill>
                          <a:latin typeface="Calibri"/>
                        </a:rPr>
                        <a:t>Poids des machines (ordre de grandeur)</a:t>
                      </a:r>
                      <a:endParaRPr b="0" lang="fr-FR" sz="1400" spc="-1" strike="noStrike">
                        <a:solidFill>
                          <a:srgbClr val="000000"/>
                        </a:solidFill>
                        <a:latin typeface="Arial"/>
                      </a:endParaRPr>
                    </a:p>
                  </a:txBody>
                  <a:tcPr anchor="ctr" marL="6480" marR="64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c>
                  <a:txBody>
                    <a:bodyPr lIns="6480" rIns="6480" tIns="6840" bIns="0" anchor="ctr">
                      <a:noAutofit/>
                    </a:bodyPr>
                    <a:p>
                      <a:pPr algn="ctr">
                        <a:lnSpc>
                          <a:spcPct val="100000"/>
                        </a:lnSpc>
                      </a:pPr>
                      <a:r>
                        <a:rPr b="1" lang="fr-FR" sz="1400" spc="-1" strike="noStrike">
                          <a:solidFill>
                            <a:srgbClr val="000000"/>
                          </a:solidFill>
                          <a:latin typeface="Calibri"/>
                        </a:rPr>
                        <a:t>Surface utilisée par machines (ordre de grandeur)</a:t>
                      </a:r>
                      <a:endParaRPr b="0" lang="fr-FR" sz="1400" spc="-1" strike="noStrike">
                        <a:solidFill>
                          <a:srgbClr val="000000"/>
                        </a:solidFill>
                        <a:latin typeface="Arial"/>
                      </a:endParaRPr>
                    </a:p>
                  </a:txBody>
                  <a:tcPr anchor="ctr" marL="6480" marR="64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c>
                  <a:txBody>
                    <a:bodyPr lIns="6480" rIns="6480" tIns="6840" bIns="0" anchor="ctr">
                      <a:noAutofit/>
                    </a:bodyPr>
                    <a:p>
                      <a:pPr algn="ctr">
                        <a:lnSpc>
                          <a:spcPct val="100000"/>
                        </a:lnSpc>
                      </a:pPr>
                      <a:r>
                        <a:rPr b="1" lang="fr-FR" sz="1400" spc="-1" strike="noStrike">
                          <a:solidFill>
                            <a:srgbClr val="000000"/>
                          </a:solidFill>
                          <a:latin typeface="Calibri"/>
                        </a:rPr>
                        <a:t>Entrant (nature, forme…)</a:t>
                      </a:r>
                      <a:endParaRPr b="0" lang="fr-FR" sz="1400" spc="-1" strike="noStrike">
                        <a:solidFill>
                          <a:srgbClr val="000000"/>
                        </a:solidFill>
                        <a:latin typeface="Arial"/>
                      </a:endParaRPr>
                    </a:p>
                  </a:txBody>
                  <a:tcPr anchor="ctr" marL="6480" marR="64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r>
            </a:tbl>
          </a:graphicData>
        </a:graphic>
      </p:graphicFrame>
      <p:graphicFrame>
        <p:nvGraphicFramePr>
          <p:cNvPr id="1317" name="Tableau 33"/>
          <p:cNvGraphicFramePr/>
          <p:nvPr/>
        </p:nvGraphicFramePr>
        <p:xfrm>
          <a:off x="2639880" y="5159520"/>
          <a:ext cx="7055280" cy="982080"/>
        </p:xfrm>
        <a:graphic>
          <a:graphicData uri="http://schemas.openxmlformats.org/drawingml/2006/table">
            <a:tbl>
              <a:tblPr/>
              <a:tblGrid>
                <a:gridCol w="1782000"/>
                <a:gridCol w="1548360"/>
                <a:gridCol w="1854720"/>
                <a:gridCol w="1870560"/>
              </a:tblGrid>
              <a:tr h="982440">
                <a:tc>
                  <a:txBody>
                    <a:bodyPr lIns="6480" rIns="6480" tIns="6840" bIns="0" anchor="ctr">
                      <a:noAutofit/>
                    </a:bodyPr>
                    <a:p>
                      <a:pPr algn="ctr">
                        <a:lnSpc>
                          <a:spcPct val="100000"/>
                        </a:lnSpc>
                      </a:pPr>
                      <a:r>
                        <a:rPr b="1" lang="fr-FR" sz="1400" spc="-1" strike="noStrike">
                          <a:solidFill>
                            <a:srgbClr val="000000"/>
                          </a:solidFill>
                          <a:latin typeface="Calibri"/>
                        </a:rPr>
                        <a:t>Sortant (nature, forme)</a:t>
                      </a:r>
                      <a:endParaRPr b="0" lang="fr-FR" sz="1400" spc="-1" strike="noStrike">
                        <a:solidFill>
                          <a:srgbClr val="000000"/>
                        </a:solidFill>
                        <a:latin typeface="Arial"/>
                      </a:endParaRPr>
                    </a:p>
                  </a:txBody>
                  <a:tcPr anchor="ctr" marL="6480" marR="64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c>
                  <a:txBody>
                    <a:bodyPr lIns="6480" rIns="6480" tIns="6840" bIns="0" anchor="ctr">
                      <a:noAutofit/>
                    </a:bodyPr>
                    <a:p>
                      <a:pPr algn="ctr">
                        <a:lnSpc>
                          <a:spcPct val="100000"/>
                        </a:lnSpc>
                      </a:pPr>
                      <a:r>
                        <a:rPr b="1" lang="fr-FR" sz="1400" spc="-1" strike="noStrike">
                          <a:solidFill>
                            <a:srgbClr val="000000"/>
                          </a:solidFill>
                          <a:latin typeface="Calibri"/>
                        </a:rPr>
                        <a:t>Consommation des machines (énergie)</a:t>
                      </a:r>
                      <a:endParaRPr b="0" lang="fr-FR" sz="1400" spc="-1" strike="noStrike">
                        <a:solidFill>
                          <a:srgbClr val="000000"/>
                        </a:solidFill>
                        <a:latin typeface="Arial"/>
                      </a:endParaRPr>
                    </a:p>
                  </a:txBody>
                  <a:tcPr anchor="ctr" marL="6480" marR="64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c>
                  <a:txBody>
                    <a:bodyPr lIns="6480" rIns="6480" tIns="6840" bIns="0" anchor="ctr">
                      <a:noAutofit/>
                    </a:bodyPr>
                    <a:p>
                      <a:pPr algn="ctr">
                        <a:lnSpc>
                          <a:spcPct val="100000"/>
                        </a:lnSpc>
                      </a:pPr>
                      <a:r>
                        <a:rPr b="1" lang="fr-FR" sz="1400" spc="-1" strike="noStrike">
                          <a:solidFill>
                            <a:srgbClr val="000000"/>
                          </a:solidFill>
                          <a:latin typeface="Calibri"/>
                        </a:rPr>
                        <a:t>Consommables : nature (eau, détergents, ..) et quantité</a:t>
                      </a:r>
                      <a:endParaRPr b="0" lang="fr-FR" sz="1400" spc="-1" strike="noStrike">
                        <a:solidFill>
                          <a:srgbClr val="000000"/>
                        </a:solidFill>
                        <a:latin typeface="Arial"/>
                      </a:endParaRPr>
                    </a:p>
                  </a:txBody>
                  <a:tcPr anchor="ctr" marL="6480" marR="64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c>
                  <a:txBody>
                    <a:bodyPr lIns="6480" rIns="6480" tIns="6840" bIns="0" anchor="ctr">
                      <a:noAutofit/>
                    </a:bodyPr>
                    <a:p>
                      <a:pPr algn="ctr">
                        <a:lnSpc>
                          <a:spcPct val="100000"/>
                        </a:lnSpc>
                      </a:pPr>
                      <a:r>
                        <a:rPr b="1" lang="fr-FR" sz="1400" spc="-1" strike="noStrike">
                          <a:solidFill>
                            <a:srgbClr val="000000"/>
                          </a:solidFill>
                          <a:latin typeface="Calibri"/>
                        </a:rPr>
                        <a:t>Rejets : nature (eau à traiter, déchets, …) et quantité</a:t>
                      </a:r>
                      <a:endParaRPr b="0" lang="fr-FR" sz="1400" spc="-1" strike="noStrike">
                        <a:solidFill>
                          <a:srgbClr val="000000"/>
                        </a:solidFill>
                        <a:latin typeface="Arial"/>
                      </a:endParaRPr>
                    </a:p>
                  </a:txBody>
                  <a:tcPr anchor="ctr" marL="6480" marR="64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r>
            </a:tbl>
          </a:graphicData>
        </a:graphic>
      </p:graphicFrame>
      <p:sp>
        <p:nvSpPr>
          <p:cNvPr id="1318" name="Rectangle 8"/>
          <p:cNvSpPr/>
          <p:nvPr/>
        </p:nvSpPr>
        <p:spPr>
          <a:xfrm>
            <a:off x="4349160" y="3726000"/>
            <a:ext cx="381132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2000" spc="-1" strike="noStrike">
                <a:solidFill>
                  <a:srgbClr val="d77fc4"/>
                </a:solidFill>
                <a:latin typeface="Calibri"/>
                <a:ea typeface="Verdana"/>
              </a:rPr>
              <a:t>Exemple de données à récupérer ?</a:t>
            </a:r>
            <a:endParaRPr b="0" lang="fr-FR" sz="2000" spc="-1" strike="noStrike">
              <a:solidFill>
                <a:srgbClr val="ffffff"/>
              </a:solidFill>
              <a:latin typeface="Arial"/>
            </a:endParaRPr>
          </a:p>
        </p:txBody>
      </p:sp>
      <p:pic>
        <p:nvPicPr>
          <p:cNvPr id="1319" name="Image 12" descr=""/>
          <p:cNvPicPr/>
          <p:nvPr/>
        </p:nvPicPr>
        <p:blipFill>
          <a:blip r:embed="rId1"/>
          <a:stretch/>
        </p:blipFill>
        <p:spPr>
          <a:xfrm>
            <a:off x="10647720" y="75240"/>
            <a:ext cx="1449000" cy="1074240"/>
          </a:xfrm>
          <a:prstGeom prst="rect">
            <a:avLst/>
          </a:prstGeom>
          <a:ln w="0">
            <a:noFill/>
          </a:ln>
        </p:spPr>
      </p:pic>
      <p:sp>
        <p:nvSpPr>
          <p:cNvPr id="1320" name="Rectangle à coins arrondis 5"/>
          <p:cNvSpPr/>
          <p:nvPr/>
        </p:nvSpPr>
        <p:spPr>
          <a:xfrm>
            <a:off x="4303440" y="1338480"/>
            <a:ext cx="5795640" cy="935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Arial"/>
            </a:endParaRPr>
          </a:p>
        </p:txBody>
      </p:sp>
      <p:sp>
        <p:nvSpPr>
          <p:cNvPr id="1321" name="Rectangle à coins arrondis 16"/>
          <p:cNvSpPr/>
          <p:nvPr/>
        </p:nvSpPr>
        <p:spPr>
          <a:xfrm>
            <a:off x="4303440" y="2400120"/>
            <a:ext cx="5795640" cy="1223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Arial"/>
            </a:endParaRPr>
          </a:p>
        </p:txBody>
      </p:sp>
      <p:sp>
        <p:nvSpPr>
          <p:cNvPr id="1322" name="Rectangle à coins arrondis 11"/>
          <p:cNvSpPr/>
          <p:nvPr/>
        </p:nvSpPr>
        <p:spPr>
          <a:xfrm>
            <a:off x="2097360" y="1338480"/>
            <a:ext cx="2087640" cy="935640"/>
          </a:xfrm>
          <a:prstGeom prst="roundRect">
            <a:avLst>
              <a:gd name="adj" fmla="val 16667"/>
            </a:avLst>
          </a:prstGeom>
          <a:solidFill>
            <a:srgbClr val="ffa300"/>
          </a:solidFill>
          <a:ln w="12600">
            <a:noFill/>
          </a:ln>
        </p:spPr>
        <p:style>
          <a:lnRef idx="0"/>
          <a:fillRef idx="0"/>
          <a:effectRef idx="0"/>
          <a:fontRef idx="minor"/>
        </p:style>
        <p:txBody>
          <a:bodyPr lIns="90000" rIns="90000" tIns="45000" bIns="45000" anchor="ctr">
            <a:noAutofit/>
          </a:bodyPr>
          <a:p>
            <a:pPr marL="179280">
              <a:lnSpc>
                <a:spcPct val="100000"/>
              </a:lnSpc>
            </a:pPr>
            <a:r>
              <a:rPr b="0" lang="fr-FR" sz="2400" spc="-1" strike="noStrike">
                <a:solidFill>
                  <a:srgbClr val="ffffff"/>
                </a:solidFill>
                <a:latin typeface="Calibri"/>
                <a:ea typeface="Verdana"/>
              </a:rPr>
              <a:t>Mesures directes</a:t>
            </a:r>
            <a:endParaRPr b="0" lang="fr-FR" sz="2400" spc="-1" strike="noStrike">
              <a:solidFill>
                <a:srgbClr val="000000"/>
              </a:solidFill>
              <a:latin typeface="Arial"/>
            </a:endParaRPr>
          </a:p>
        </p:txBody>
      </p:sp>
      <p:sp>
        <p:nvSpPr>
          <p:cNvPr id="1323" name="Rectangle à coins arrondis 15"/>
          <p:cNvSpPr/>
          <p:nvPr/>
        </p:nvSpPr>
        <p:spPr>
          <a:xfrm>
            <a:off x="2097360" y="2400120"/>
            <a:ext cx="2087640" cy="1223640"/>
          </a:xfrm>
          <a:prstGeom prst="roundRect">
            <a:avLst>
              <a:gd name="adj" fmla="val 16667"/>
            </a:avLst>
          </a:prstGeom>
          <a:solidFill>
            <a:srgbClr val="ffa300"/>
          </a:solidFill>
          <a:ln w="12600">
            <a:noFill/>
          </a:ln>
        </p:spPr>
        <p:style>
          <a:lnRef idx="0"/>
          <a:fillRef idx="0"/>
          <a:effectRef idx="0"/>
          <a:fontRef idx="minor"/>
        </p:style>
        <p:txBody>
          <a:bodyPr lIns="90000" rIns="90000" tIns="45000" bIns="45000" anchor="ctr">
            <a:noAutofit/>
          </a:bodyPr>
          <a:p>
            <a:pPr marL="179280">
              <a:lnSpc>
                <a:spcPct val="100000"/>
              </a:lnSpc>
            </a:pPr>
            <a:r>
              <a:rPr b="0" lang="fr-FR" sz="2400" spc="-1" strike="noStrike">
                <a:solidFill>
                  <a:srgbClr val="ffffff"/>
                </a:solidFill>
                <a:latin typeface="Calibri"/>
                <a:ea typeface="Verdana"/>
              </a:rPr>
              <a:t>Données internes</a:t>
            </a:r>
            <a:endParaRPr b="0" lang="fr-FR" sz="2400" spc="-1" strike="noStrike">
              <a:solidFill>
                <a:srgbClr val="000000"/>
              </a:solidFill>
              <a:latin typeface="Arial"/>
            </a:endParaRPr>
          </a:p>
        </p:txBody>
      </p:sp>
      <p:sp>
        <p:nvSpPr>
          <p:cNvPr id="1324" name="Rectangle à coins arrondis 19"/>
          <p:cNvSpPr/>
          <p:nvPr/>
        </p:nvSpPr>
        <p:spPr>
          <a:xfrm>
            <a:off x="4303440" y="1338480"/>
            <a:ext cx="5795640" cy="935640"/>
          </a:xfrm>
          <a:prstGeom prst="roundRect">
            <a:avLst>
              <a:gd name="adj" fmla="val 16667"/>
            </a:avLst>
          </a:prstGeom>
          <a:solidFill>
            <a:srgbClr val="ffbc43"/>
          </a:solidFill>
          <a:ln w="12600">
            <a:noFill/>
          </a:ln>
        </p:spPr>
        <p:style>
          <a:lnRef idx="0"/>
          <a:fillRef idx="0"/>
          <a:effectRef idx="0"/>
          <a:fontRef idx="minor"/>
        </p:style>
        <p:txBody>
          <a:bodyPr lIns="90000" rIns="90000" tIns="0" bIns="0" anchor="t">
            <a:noAutofit/>
          </a:bodyPr>
          <a:p>
            <a:pPr marL="285840" indent="-285480">
              <a:lnSpc>
                <a:spcPct val="100000"/>
              </a:lnSpc>
              <a:buClr>
                <a:srgbClr val="000000"/>
              </a:buClr>
              <a:buFont typeface="Arial"/>
              <a:buChar char="•"/>
            </a:pPr>
            <a:r>
              <a:rPr b="0" lang="fr-FR" sz="1800" spc="-1" strike="noStrike">
                <a:solidFill>
                  <a:srgbClr val="000000"/>
                </a:solidFill>
                <a:latin typeface="Calibri"/>
                <a:ea typeface="Verdana"/>
              </a:rPr>
              <a:t>Consomètre</a:t>
            </a:r>
            <a:endParaRPr b="0" lang="fr-FR" sz="1800" spc="-1" strike="noStrike">
              <a:solidFill>
                <a:srgbClr val="000000"/>
              </a:solidFill>
              <a:latin typeface="Arial"/>
            </a:endParaRPr>
          </a:p>
          <a:p>
            <a:pPr marL="285840" indent="-285480">
              <a:lnSpc>
                <a:spcPct val="100000"/>
              </a:lnSpc>
              <a:buClr>
                <a:srgbClr val="000000"/>
              </a:buClr>
              <a:buFont typeface="Arial"/>
              <a:buChar char="•"/>
            </a:pPr>
            <a:r>
              <a:rPr b="0" lang="fr-FR" sz="1800" spc="-1" strike="noStrike">
                <a:solidFill>
                  <a:srgbClr val="000000"/>
                </a:solidFill>
                <a:latin typeface="Calibri"/>
                <a:ea typeface="Verdana"/>
              </a:rPr>
              <a:t>Pesage</a:t>
            </a:r>
            <a:endParaRPr b="0" lang="fr-FR" sz="1800" spc="-1" strike="noStrike">
              <a:solidFill>
                <a:srgbClr val="000000"/>
              </a:solidFill>
              <a:latin typeface="Arial"/>
            </a:endParaRPr>
          </a:p>
          <a:p>
            <a:pPr marL="285840" indent="-285480">
              <a:lnSpc>
                <a:spcPct val="100000"/>
              </a:lnSpc>
              <a:buClr>
                <a:srgbClr val="000000"/>
              </a:buClr>
              <a:buFont typeface="Arial"/>
              <a:buChar char="•"/>
            </a:pPr>
            <a:r>
              <a:rPr b="0" lang="fr-FR" sz="1800" spc="-1" strike="noStrike">
                <a:solidFill>
                  <a:srgbClr val="000000"/>
                </a:solidFill>
                <a:latin typeface="Calibri"/>
                <a:ea typeface="Verdana"/>
              </a:rPr>
              <a:t>Mesures d’émissions</a:t>
            </a:r>
            <a:endParaRPr b="0" lang="fr-FR" sz="1800" spc="-1" strike="noStrike">
              <a:solidFill>
                <a:srgbClr val="000000"/>
              </a:solidFill>
              <a:latin typeface="Arial"/>
            </a:endParaRPr>
          </a:p>
        </p:txBody>
      </p:sp>
      <p:sp>
        <p:nvSpPr>
          <p:cNvPr id="1325" name="Rectangle à coins arrondis 20"/>
          <p:cNvSpPr/>
          <p:nvPr/>
        </p:nvSpPr>
        <p:spPr>
          <a:xfrm>
            <a:off x="4303440" y="2400120"/>
            <a:ext cx="5795640" cy="1223640"/>
          </a:xfrm>
          <a:prstGeom prst="roundRect">
            <a:avLst>
              <a:gd name="adj" fmla="val 16667"/>
            </a:avLst>
          </a:prstGeom>
          <a:solidFill>
            <a:srgbClr val="ffbc43"/>
          </a:solidFill>
          <a:ln w="12600">
            <a:noFill/>
          </a:ln>
        </p:spPr>
        <p:style>
          <a:lnRef idx="0"/>
          <a:fillRef idx="0"/>
          <a:effectRef idx="0"/>
          <a:fontRef idx="minor"/>
        </p:style>
        <p:txBody>
          <a:bodyPr lIns="90000" rIns="90000" tIns="0" bIns="0" anchor="t">
            <a:noAutofit/>
          </a:bodyPr>
          <a:p>
            <a:pPr marL="285840" indent="-285480">
              <a:lnSpc>
                <a:spcPct val="100000"/>
              </a:lnSpc>
              <a:buClr>
                <a:srgbClr val="000000"/>
              </a:buClr>
              <a:buFont typeface="Arial"/>
              <a:buChar char="•"/>
            </a:pPr>
            <a:r>
              <a:rPr b="0" lang="fr-FR" sz="1800" spc="-1" strike="noStrike">
                <a:solidFill>
                  <a:srgbClr val="000000"/>
                </a:solidFill>
                <a:latin typeface="Calibri"/>
                <a:ea typeface="Verdana"/>
              </a:rPr>
              <a:t>BoM - Composition</a:t>
            </a:r>
            <a:endParaRPr b="0" lang="fr-FR" sz="1800" spc="-1" strike="noStrike">
              <a:solidFill>
                <a:srgbClr val="000000"/>
              </a:solidFill>
              <a:latin typeface="Arial"/>
            </a:endParaRPr>
          </a:p>
          <a:p>
            <a:pPr marL="285840" indent="-285480">
              <a:lnSpc>
                <a:spcPct val="100000"/>
              </a:lnSpc>
              <a:buClr>
                <a:srgbClr val="000000"/>
              </a:buClr>
              <a:buFont typeface="Arial"/>
              <a:buChar char="•"/>
            </a:pPr>
            <a:r>
              <a:rPr b="0" lang="fr-FR" sz="1800" spc="-1" strike="noStrike">
                <a:solidFill>
                  <a:srgbClr val="000000"/>
                </a:solidFill>
                <a:latin typeface="Calibri"/>
                <a:ea typeface="Verdana"/>
              </a:rPr>
              <a:t>Fiches de sécurité</a:t>
            </a:r>
            <a:endParaRPr b="0" lang="fr-FR" sz="1800" spc="-1" strike="noStrike">
              <a:solidFill>
                <a:srgbClr val="000000"/>
              </a:solidFill>
              <a:latin typeface="Arial"/>
            </a:endParaRPr>
          </a:p>
          <a:p>
            <a:pPr marL="285840" indent="-285480">
              <a:lnSpc>
                <a:spcPct val="100000"/>
              </a:lnSpc>
              <a:buClr>
                <a:srgbClr val="000000"/>
              </a:buClr>
              <a:buFont typeface="Arial"/>
              <a:buChar char="•"/>
            </a:pPr>
            <a:r>
              <a:rPr b="0" lang="fr-FR" sz="1800" spc="-1" strike="noStrike">
                <a:solidFill>
                  <a:srgbClr val="000000"/>
                </a:solidFill>
                <a:latin typeface="Calibri"/>
                <a:ea typeface="Verdana"/>
              </a:rPr>
              <a:t>Spécification processus et équipements</a:t>
            </a:r>
            <a:br>
              <a:rPr sz="1800"/>
            </a:br>
            <a:r>
              <a:rPr b="0" lang="fr-FR" sz="1800" spc="-1" strike="noStrike">
                <a:solidFill>
                  <a:srgbClr val="000000"/>
                </a:solidFill>
                <a:latin typeface="Calibri"/>
                <a:ea typeface="Verdana"/>
              </a:rPr>
              <a:t>→</a:t>
            </a:r>
            <a:r>
              <a:rPr b="0" lang="fr-FR" sz="1800" spc="-1" strike="noStrike">
                <a:solidFill>
                  <a:srgbClr val="000000"/>
                </a:solidFill>
                <a:latin typeface="Wingdings"/>
                <a:ea typeface="Verdana"/>
              </a:rPr>
              <a:t> </a:t>
            </a:r>
            <a:r>
              <a:rPr b="0" lang="fr-FR" sz="1800" spc="-1" strike="noStrike">
                <a:solidFill>
                  <a:srgbClr val="000000"/>
                </a:solidFill>
                <a:latin typeface="Calibri"/>
                <a:ea typeface="Verdana"/>
              </a:rPr>
              <a:t>Fiche de recueil de données</a:t>
            </a:r>
            <a:endParaRPr b="0" lang="fr-FR" sz="18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497" dur="indefinite" restart="never" nodeType="tmRoot">
          <p:childTnLst>
            <p:seq>
              <p:cTn id="498" dur="indefinite" nodeType="mainSeq">
                <p:childTnLst>
                  <p:par>
                    <p:cTn id="499" fill="hold">
                      <p:stCondLst>
                        <p:cond delay="indefinite"/>
                      </p:stCondLst>
                      <p:childTnLst>
                        <p:par>
                          <p:cTn id="500" fill="hold">
                            <p:stCondLst>
                              <p:cond delay="0"/>
                            </p:stCondLst>
                            <p:childTnLst>
                              <p:par>
                                <p:cTn id="501" nodeType="clickEffect" fill="hold" presetClass="entr" presetID="1">
                                  <p:stCondLst>
                                    <p:cond delay="0"/>
                                  </p:stCondLst>
                                  <p:childTnLst>
                                    <p:set>
                                      <p:cBhvr>
                                        <p:cTn id="502" dur="1" fill="hold">
                                          <p:stCondLst>
                                            <p:cond delay="0"/>
                                          </p:stCondLst>
                                        </p:cTn>
                                        <p:tgtEl>
                                          <p:spTgt spid="1316"/>
                                        </p:tgtEl>
                                        <p:attrNameLst>
                                          <p:attrName>style.visibility</p:attrName>
                                        </p:attrNameLst>
                                      </p:cBhvr>
                                      <p:to>
                                        <p:strVal val="visible"/>
                                      </p:to>
                                    </p:set>
                                  </p:childTnLst>
                                </p:cTn>
                              </p:par>
                              <p:par>
                                <p:cTn id="503" nodeType="withEffect" fill="hold" presetClass="entr" presetID="1">
                                  <p:stCondLst>
                                    <p:cond delay="0"/>
                                  </p:stCondLst>
                                  <p:childTnLst>
                                    <p:set>
                                      <p:cBhvr>
                                        <p:cTn id="504" dur="1" fill="hold">
                                          <p:stCondLst>
                                            <p:cond delay="0"/>
                                          </p:stCondLst>
                                        </p:cTn>
                                        <p:tgtEl>
                                          <p:spTgt spid="131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seq>
              <p:cTn id="505" restart="whenNotActive" nodeType="interactiveSeq" fill="hold">
                <p:stCondLst>
                  <p:cond delay="0" evt="onClick">
                    <p:tgtEl>
                      <p:spTgt spid="1320"/>
                    </p:tgtEl>
                  </p:cond>
                </p:stCondLst>
                <p:childTnLst>
                  <p:par>
                    <p:cTn id="506" fill="hold">
                      <p:stCondLst>
                        <p:cond delay="0" evt="onClick">
                          <p:tgtEl>
                            <p:spTgt spid="1320"/>
                          </p:tgtEl>
                        </p:cond>
                      </p:stCondLst>
                      <p:childTnLst>
                        <p:par>
                          <p:cTn id="507" fill="hold">
                            <p:stCondLst>
                              <p:cond delay="0"/>
                            </p:stCondLst>
                            <p:childTnLst>
                              <p:par>
                                <p:cTn id="508" nodeType="clickEffect" fill="hold" presetClass="entr" presetID="1">
                                  <p:stCondLst>
                                    <p:cond delay="0"/>
                                  </p:stCondLst>
                                  <p:childTnLst>
                                    <p:set>
                                      <p:cBhvr>
                                        <p:cTn id="509" dur="1" fill="hold">
                                          <p:stCondLst>
                                            <p:cond delay="0"/>
                                          </p:stCondLst>
                                        </p:cTn>
                                        <p:tgtEl>
                                          <p:spTgt spid="13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seq>
              <p:cTn id="510" restart="whenNotActive" nodeType="interactiveSeq" fill="hold">
                <p:stCondLst>
                  <p:cond delay="0" evt="onClick">
                    <p:tgtEl>
                      <p:spTgt spid="1321"/>
                    </p:tgtEl>
                  </p:cond>
                </p:stCondLst>
                <p:childTnLst>
                  <p:par>
                    <p:cTn id="511" fill="hold">
                      <p:stCondLst>
                        <p:cond delay="0" evt="onClick">
                          <p:tgtEl>
                            <p:spTgt spid="1321"/>
                          </p:tgtEl>
                        </p:cond>
                      </p:stCondLst>
                      <p:childTnLst>
                        <p:par>
                          <p:cTn id="512" fill="hold">
                            <p:stCondLst>
                              <p:cond delay="0"/>
                            </p:stCondLst>
                            <p:childTnLst>
                              <p:par>
                                <p:cTn id="513" nodeType="clickEffect" fill="hold" presetClass="entr" presetID="1">
                                  <p:stCondLst>
                                    <p:cond delay="0"/>
                                  </p:stCondLst>
                                  <p:childTnLst>
                                    <p:set>
                                      <p:cBhvr>
                                        <p:cTn id="514" dur="1" fill="hold">
                                          <p:stCondLst>
                                            <p:cond delay="0"/>
                                          </p:stCondLst>
                                        </p:cTn>
                                        <p:tgtEl>
                                          <p:spTgt spid="13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6" name="PlaceHolder 1"/>
          <p:cNvSpPr>
            <a:spLocks noGrp="1"/>
          </p:cNvSpPr>
          <p:nvPr>
            <p:ph type="title"/>
          </p:nvPr>
        </p:nvSpPr>
        <p:spPr>
          <a:xfrm>
            <a:off x="683280" y="315000"/>
            <a:ext cx="7524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Où trouver les données primaires ?</a:t>
            </a:r>
            <a:endParaRPr b="0" lang="en-US" sz="2800" spc="-1" strike="noStrike">
              <a:solidFill>
                <a:srgbClr val="000000"/>
              </a:solidFill>
              <a:latin typeface="Calibri"/>
            </a:endParaRPr>
          </a:p>
        </p:txBody>
      </p:sp>
      <p:sp>
        <p:nvSpPr>
          <p:cNvPr id="1327" name="PlaceHolder 2"/>
          <p:cNvSpPr>
            <a:spLocks noGrp="1"/>
          </p:cNvSpPr>
          <p:nvPr>
            <p:ph type="sldNum" idx="14"/>
          </p:nvPr>
        </p:nvSpPr>
        <p:spPr>
          <a:xfrm>
            <a:off x="166320" y="6367320"/>
            <a:ext cx="646200" cy="294120"/>
          </a:xfrm>
          <a:prstGeom prst="rect">
            <a:avLst/>
          </a:prstGeom>
          <a:noFill/>
          <a:ln w="0">
            <a:noFill/>
          </a:ln>
        </p:spPr>
        <p:txBody>
          <a:bodyPr lIns="91440" rIns="91440" tIns="45720" bIns="45720" anchor="ctr">
            <a:noAutofit/>
          </a:bodyPr>
          <a:lstStyle>
            <a:lvl1pPr indent="0" algn="r">
              <a:lnSpc>
                <a:spcPct val="100000"/>
              </a:lnSpc>
              <a:buNone/>
              <a:defRPr b="0" lang="fr-FR" sz="1200" spc="-1" strike="noStrike">
                <a:solidFill>
                  <a:srgbClr val="000000"/>
                </a:solidFill>
                <a:latin typeface="Calibri"/>
                <a:ea typeface="Verdana"/>
              </a:defRPr>
            </a:lvl1pPr>
          </a:lstStyle>
          <a:p>
            <a:pPr indent="0" algn="r">
              <a:lnSpc>
                <a:spcPct val="100000"/>
              </a:lnSpc>
              <a:buNone/>
            </a:pPr>
            <a:fld id="{BE89B360-D40E-4798-8559-B948CCA35035}" type="slidenum">
              <a:rPr b="0" lang="fr-FR" sz="1200" spc="-1" strike="noStrike">
                <a:solidFill>
                  <a:srgbClr val="000000"/>
                </a:solidFill>
                <a:latin typeface="Calibri"/>
                <a:ea typeface="Verdana"/>
              </a:rPr>
              <a:t>&lt;numéro&gt;</a:t>
            </a:fld>
            <a:endParaRPr b="0" lang="fr-FR" sz="1200" spc="-1" strike="noStrike">
              <a:solidFill>
                <a:srgbClr val="ffffff"/>
              </a:solidFill>
              <a:latin typeface="Times New Roman"/>
            </a:endParaRPr>
          </a:p>
        </p:txBody>
      </p:sp>
      <p:sp>
        <p:nvSpPr>
          <p:cNvPr id="1328" name="Espace réservé du contenu 2"/>
          <p:cNvSpPr/>
          <p:nvPr/>
        </p:nvSpPr>
        <p:spPr>
          <a:xfrm>
            <a:off x="6536520" y="845280"/>
            <a:ext cx="2976840" cy="342000"/>
          </a:xfrm>
          <a:prstGeom prst="rect">
            <a:avLst/>
          </a:prstGeom>
          <a:noFill/>
          <a:ln w="0">
            <a:noFill/>
          </a:ln>
        </p:spPr>
        <p:style>
          <a:lnRef idx="0"/>
          <a:fillRef idx="0"/>
          <a:effectRef idx="0"/>
          <a:fontRef idx="minor"/>
        </p:style>
        <p:txBody>
          <a:bodyPr anchor="t">
            <a:normAutofit/>
          </a:bodyPr>
          <a:p>
            <a:pPr>
              <a:lnSpc>
                <a:spcPct val="90000"/>
              </a:lnSpc>
              <a:spcBef>
                <a:spcPts val="1001"/>
              </a:spcBef>
              <a:tabLst>
                <a:tab algn="l" pos="0"/>
              </a:tabLst>
            </a:pPr>
            <a:r>
              <a:rPr b="1" lang="fr-FR" sz="1600" spc="-1" strike="noStrike">
                <a:solidFill>
                  <a:srgbClr val="d77fc4"/>
                </a:solidFill>
                <a:latin typeface="Calibri"/>
                <a:ea typeface="Verdana"/>
              </a:rPr>
              <a:t>*Exemple de fiche de recueil</a:t>
            </a:r>
            <a:endParaRPr b="0" lang="fr-FR" sz="1600" spc="-1" strike="noStrike">
              <a:solidFill>
                <a:srgbClr val="ffffff"/>
              </a:solidFill>
              <a:latin typeface="Arial"/>
            </a:endParaRPr>
          </a:p>
          <a:p>
            <a:pPr>
              <a:lnSpc>
                <a:spcPct val="90000"/>
              </a:lnSpc>
              <a:spcBef>
                <a:spcPts val="1001"/>
              </a:spcBef>
              <a:tabLst>
                <a:tab algn="l" pos="0"/>
              </a:tabLst>
            </a:pPr>
            <a:endParaRPr b="0" lang="fr-FR" sz="1600" spc="-1" strike="noStrike">
              <a:solidFill>
                <a:srgbClr val="ffffff"/>
              </a:solidFill>
              <a:latin typeface="Arial"/>
            </a:endParaRPr>
          </a:p>
        </p:txBody>
      </p:sp>
      <p:pic>
        <p:nvPicPr>
          <p:cNvPr id="1329" name="Image 13" descr=""/>
          <p:cNvPicPr/>
          <p:nvPr/>
        </p:nvPicPr>
        <p:blipFill>
          <a:blip r:embed="rId1"/>
          <a:stretch/>
        </p:blipFill>
        <p:spPr>
          <a:xfrm>
            <a:off x="10647720" y="75240"/>
            <a:ext cx="1449000" cy="1074240"/>
          </a:xfrm>
          <a:prstGeom prst="rect">
            <a:avLst/>
          </a:prstGeom>
          <a:ln w="0">
            <a:noFill/>
          </a:ln>
        </p:spPr>
      </p:pic>
      <p:graphicFrame>
        <p:nvGraphicFramePr>
          <p:cNvPr id="1330" name="Tableau 3"/>
          <p:cNvGraphicFramePr/>
          <p:nvPr/>
        </p:nvGraphicFramePr>
        <p:xfrm>
          <a:off x="356040" y="1331280"/>
          <a:ext cx="11523600" cy="4784040"/>
        </p:xfrm>
        <a:graphic>
          <a:graphicData uri="http://schemas.openxmlformats.org/drawingml/2006/table">
            <a:tbl>
              <a:tblPr/>
              <a:tblGrid>
                <a:gridCol w="989640"/>
                <a:gridCol w="1033560"/>
                <a:gridCol w="1335600"/>
                <a:gridCol w="2162880"/>
                <a:gridCol w="1510920"/>
                <a:gridCol w="890280"/>
                <a:gridCol w="1128960"/>
                <a:gridCol w="1192320"/>
                <a:gridCol w="1279800"/>
              </a:tblGrid>
              <a:tr h="652680">
                <a:tc>
                  <a:txBody>
                    <a:bodyPr lIns="3240" rIns="3240" tIns="3240" bIns="0" anchor="ctr">
                      <a:noAutofit/>
                    </a:bodyPr>
                    <a:p>
                      <a:pPr algn="ctr">
                        <a:lnSpc>
                          <a:spcPct val="100000"/>
                        </a:lnSpc>
                      </a:pPr>
                      <a:r>
                        <a:rPr b="1" lang="fr-FR" sz="1400" spc="-1" strike="noStrike">
                          <a:solidFill>
                            <a:srgbClr val="000000"/>
                          </a:solidFill>
                          <a:latin typeface="Calibri"/>
                        </a:rPr>
                        <a:t>Compo-sant</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lIns="3240" rIns="3240" tIns="3240" bIns="0" anchor="ctr">
                      <a:noAutofit/>
                    </a:bodyPr>
                    <a:p>
                      <a:pPr algn="ctr">
                        <a:lnSpc>
                          <a:spcPct val="100000"/>
                        </a:lnSpc>
                      </a:pPr>
                      <a:r>
                        <a:rPr b="1" lang="fr-FR" sz="1400" spc="-1" strike="noStrike">
                          <a:solidFill>
                            <a:srgbClr val="000000"/>
                          </a:solidFill>
                          <a:latin typeface="Calibri"/>
                        </a:rPr>
                        <a:t>Sous compo-sant</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lIns="3240" rIns="3240" tIns="3240" bIns="0" anchor="ctr">
                      <a:noAutofit/>
                    </a:bodyPr>
                    <a:p>
                      <a:pPr algn="ctr">
                        <a:lnSpc>
                          <a:spcPct val="100000"/>
                        </a:lnSpc>
                      </a:pPr>
                      <a:r>
                        <a:rPr b="1" lang="fr-FR" sz="1400" spc="-1" strike="noStrike">
                          <a:solidFill>
                            <a:srgbClr val="000000"/>
                          </a:solidFill>
                          <a:latin typeface="Calibri"/>
                        </a:rPr>
                        <a:t>Type de modélisat°</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lIns="3240" rIns="3240" tIns="3240" bIns="0" anchor="ctr">
                      <a:noAutofit/>
                    </a:bodyPr>
                    <a:p>
                      <a:pPr algn="ctr">
                        <a:lnSpc>
                          <a:spcPct val="100000"/>
                        </a:lnSpc>
                      </a:pPr>
                      <a:r>
                        <a:rPr b="1" lang="fr-FR" sz="1400" spc="-1" strike="noStrike">
                          <a:solidFill>
                            <a:srgbClr val="000000"/>
                          </a:solidFill>
                          <a:latin typeface="Calibri"/>
                        </a:rPr>
                        <a:t>Nom</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lIns="3240" rIns="3240" tIns="3240" bIns="0" anchor="ctr">
                      <a:noAutofit/>
                    </a:bodyPr>
                    <a:p>
                      <a:pPr algn="ctr">
                        <a:lnSpc>
                          <a:spcPct val="100000"/>
                        </a:lnSpc>
                      </a:pPr>
                      <a:r>
                        <a:rPr b="1" lang="fr-FR" sz="1400" spc="-1" strike="noStrike">
                          <a:solidFill>
                            <a:srgbClr val="000000"/>
                          </a:solidFill>
                          <a:latin typeface="Calibri"/>
                        </a:rPr>
                        <a:t>Quantité</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lIns="3240" rIns="3240" tIns="3240" bIns="0" anchor="ctr">
                      <a:noAutofit/>
                    </a:bodyPr>
                    <a:p>
                      <a:pPr algn="ctr">
                        <a:lnSpc>
                          <a:spcPct val="100000"/>
                        </a:lnSpc>
                      </a:pPr>
                      <a:r>
                        <a:rPr b="1" lang="fr-FR" sz="1400" spc="-1" strike="noStrike">
                          <a:solidFill>
                            <a:srgbClr val="000000"/>
                          </a:solidFill>
                          <a:latin typeface="Calibri"/>
                        </a:rPr>
                        <a:t>Unité</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lIns="3240" rIns="3240" tIns="3240" bIns="0" anchor="ctr">
                      <a:noAutofit/>
                    </a:bodyPr>
                    <a:p>
                      <a:pPr algn="ctr">
                        <a:lnSpc>
                          <a:spcPct val="100000"/>
                        </a:lnSpc>
                      </a:pPr>
                      <a:r>
                        <a:rPr b="1" lang="fr-FR" sz="1400" spc="-1" strike="noStrike">
                          <a:solidFill>
                            <a:srgbClr val="000000"/>
                          </a:solidFill>
                          <a:latin typeface="Calibri"/>
                        </a:rPr>
                        <a:t>Rende-ment process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lIns="3240" rIns="3240" tIns="3240" bIns="0" anchor="ctr">
                      <a:noAutofit/>
                    </a:bodyPr>
                    <a:p>
                      <a:pPr algn="ctr">
                        <a:lnSpc>
                          <a:spcPct val="100000"/>
                        </a:lnSpc>
                      </a:pPr>
                      <a:r>
                        <a:rPr b="1" lang="fr-FR" sz="1400" spc="-1" strike="noStrike">
                          <a:solidFill>
                            <a:srgbClr val="000000"/>
                          </a:solidFill>
                          <a:latin typeface="Calibri"/>
                        </a:rPr>
                        <a:t>Nom dans la BdD</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lIns="3240" rIns="3240" tIns="3240" bIns="0" anchor="ctr">
                      <a:noAutofit/>
                    </a:bodyPr>
                    <a:p>
                      <a:pPr algn="ctr">
                        <a:lnSpc>
                          <a:spcPct val="100000"/>
                        </a:lnSpc>
                      </a:pPr>
                      <a:r>
                        <a:rPr b="1" lang="fr-FR" sz="1400" spc="-1" strike="noStrike">
                          <a:solidFill>
                            <a:srgbClr val="000000"/>
                          </a:solidFill>
                          <a:latin typeface="Calibri"/>
                        </a:rPr>
                        <a:t>Remarque</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r>
              <a:tr h="405720">
                <a:tc rowSpan="3">
                  <a:txBody>
                    <a:bodyPr lIns="3240" rIns="3240" tIns="3240" bIns="0" anchor="ctr">
                      <a:noAutofit/>
                    </a:bodyPr>
                    <a:p>
                      <a:pPr algn="ctr">
                        <a:lnSpc>
                          <a:spcPct val="100000"/>
                        </a:lnSpc>
                      </a:pPr>
                      <a:r>
                        <a:rPr b="1" lang="fr-FR" sz="1400" spc="-1" strike="noStrike">
                          <a:solidFill>
                            <a:srgbClr val="000000"/>
                          </a:solidFill>
                          <a:latin typeface="Calibri"/>
                        </a:rPr>
                        <a:t>Bois</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nSpc>
                          <a:spcPct val="100000"/>
                        </a:lnSpc>
                      </a:pPr>
                      <a:r>
                        <a:rPr b="0" lang="fr-FR" sz="1400" spc="-1" strike="noStrike">
                          <a:solidFill>
                            <a:srgbClr val="000000"/>
                          </a:solidFill>
                          <a:latin typeface="Calibri"/>
                        </a:rPr>
                        <a:t>-</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Matériau</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Résineux (sapin, pin) C24 - classe 2</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2</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m3</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40572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lIns="3240" rIns="3240" tIns="3240" bIns="0" anchor="ctr">
                      <a:noAutofit/>
                    </a:bodyPr>
                    <a:p>
                      <a:pPr>
                        <a:lnSpc>
                          <a:spcPct val="100000"/>
                        </a:lnSpc>
                      </a:pPr>
                      <a:r>
                        <a:rPr b="0" lang="fr-FR" sz="1400" spc="-1" strike="noStrike">
                          <a:solidFill>
                            <a:srgbClr val="000000"/>
                          </a:solidFill>
                          <a:latin typeface="Calibri"/>
                        </a:rPr>
                        <a:t>-</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Procédé</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Traitement classe 2 - Aspersion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996</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kg</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25956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3">
                  <a:txBody>
                    <a:bodyPr lIns="3240" rIns="3240" tIns="3240" bIns="0" anchor="ctr">
                      <a:noAutofit/>
                    </a:bodyPr>
                    <a:p>
                      <a:pPr>
                        <a:lnSpc>
                          <a:spcPct val="100000"/>
                        </a:lnSpc>
                      </a:pPr>
                      <a:r>
                        <a:rPr b="1" lang="fr-FR" sz="1400" spc="-1" strike="noStrike">
                          <a:solidFill>
                            <a:srgbClr val="000000"/>
                          </a:solidFill>
                          <a:latin typeface="Calibri"/>
                        </a:rPr>
                        <a:t>POIDS TOTAL BOIS</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h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kg</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259560">
                <a:tc rowSpan="7">
                  <a:txBody>
                    <a:bodyPr lIns="3240" rIns="3240" tIns="3240" bIns="0" anchor="ctr">
                      <a:noAutofit/>
                    </a:bodyPr>
                    <a:p>
                      <a:pPr algn="ctr">
                        <a:lnSpc>
                          <a:spcPct val="100000"/>
                        </a:lnSpc>
                      </a:pPr>
                      <a:r>
                        <a:rPr b="1" lang="fr-FR" sz="1400" spc="-1" strike="noStrike">
                          <a:solidFill>
                            <a:srgbClr val="000000"/>
                          </a:solidFill>
                          <a:latin typeface="Calibri"/>
                        </a:rPr>
                        <a:t>Ski</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nSpc>
                          <a:spcPct val="100000"/>
                        </a:lnSpc>
                      </a:pPr>
                      <a:r>
                        <a:rPr b="0" lang="fr-FR" sz="1400" spc="-1" strike="noStrike">
                          <a:solidFill>
                            <a:srgbClr val="000000"/>
                          </a:solidFill>
                          <a:latin typeface="Calibri"/>
                        </a:rPr>
                        <a:t>Semelle</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Matériau</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PEHD</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g</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25956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lIns="3240" rIns="3240" tIns="3240" bIns="0" anchor="ctr">
                      <a:noAutofit/>
                    </a:bodyPr>
                    <a:p>
                      <a:pPr>
                        <a:lnSpc>
                          <a:spcPct val="100000"/>
                        </a:lnSpc>
                      </a:pPr>
                      <a:r>
                        <a:rPr b="0" lang="fr-FR" sz="1400" spc="-1" strike="noStrike">
                          <a:solidFill>
                            <a:srgbClr val="000000"/>
                          </a:solidFill>
                          <a:latin typeface="Calibri"/>
                        </a:rPr>
                        <a:t>Carres</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Matériau</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Acier</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g</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25956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lIns="3240" rIns="3240" tIns="3240" bIns="0" anchor="ctr">
                      <a:noAutofit/>
                    </a:bodyPr>
                    <a:p>
                      <a:pPr>
                        <a:lnSpc>
                          <a:spcPct val="100000"/>
                        </a:lnSpc>
                      </a:pPr>
                      <a:r>
                        <a:rPr b="0" lang="fr-FR" sz="1400" spc="-1" strike="noStrike">
                          <a:solidFill>
                            <a:srgbClr val="000000"/>
                          </a:solidFill>
                          <a:latin typeface="Calibri"/>
                        </a:rPr>
                        <a:t>Noyau</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Matériau</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Hêtre (bois)</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g</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40572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lIns="3240" rIns="3240" tIns="3240" bIns="0" anchor="ctr">
                      <a:noAutofit/>
                    </a:bodyPr>
                    <a:p>
                      <a:pPr>
                        <a:lnSpc>
                          <a:spcPct val="100000"/>
                        </a:lnSpc>
                      </a:pPr>
                      <a:r>
                        <a:rPr b="0" lang="fr-FR" sz="1400" spc="-1" strike="noStrike">
                          <a:solidFill>
                            <a:srgbClr val="000000"/>
                          </a:solidFill>
                          <a:latin typeface="Calibri"/>
                        </a:rPr>
                        <a:t>Emballage</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Matériau</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Carton</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g</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40572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lIns="3240" rIns="3240" tIns="3240" bIns="0" anchor="ctr">
                      <a:noAutofit/>
                    </a:bodyPr>
                    <a:p>
                      <a:pPr>
                        <a:lnSpc>
                          <a:spcPct val="100000"/>
                        </a:lnSpc>
                      </a:pPr>
                      <a:r>
                        <a:rPr b="0" lang="fr-FR" sz="1400" spc="-1" strike="noStrike">
                          <a:solidFill>
                            <a:srgbClr val="000000"/>
                          </a:solidFill>
                          <a:latin typeface="Calibri"/>
                        </a:rPr>
                        <a:t>Assemblage</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Énergie</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Electricité (assemblage du ski)</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kWh</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121104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lIns="3240" rIns="3240" tIns="3240" bIns="0" anchor="ctr">
                      <a:noAutofit/>
                    </a:bodyPr>
                    <a:p>
                      <a:pPr>
                        <a:lnSpc>
                          <a:spcPct val="100000"/>
                        </a:lnSpc>
                      </a:pPr>
                      <a:r>
                        <a:rPr b="0" lang="fr-FR" sz="1400" spc="-1" strike="noStrike">
                          <a:solidFill>
                            <a:srgbClr val="000000"/>
                          </a:solidFill>
                          <a:latin typeface="Calibri"/>
                        </a:rPr>
                        <a:t>transport</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Transport</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Matières premières (de l'usine de production des matières premières à l'usine d'assemblage du ski) - Camion</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kgkm</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pPr algn="ctr">
                        <a:lnSpc>
                          <a:spcPct val="100000"/>
                        </a:lnSpc>
                      </a:pPr>
                      <a:r>
                        <a:rPr b="0" lang="fr-FR" sz="1400" spc="-1" strike="noStrike">
                          <a:solidFill>
                            <a:srgbClr val="000000"/>
                          </a:solidFill>
                          <a:latin typeface="Calibri"/>
                        </a:rPr>
                        <a:t>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259560">
                <a:tc v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gridSpan="3">
                  <a:txBody>
                    <a:bodyPr lIns="3240" rIns="3240" tIns="3240" bIns="0" anchor="ctr">
                      <a:noAutofit/>
                    </a:bodyPr>
                    <a:p>
                      <a:pPr>
                        <a:lnSpc>
                          <a:spcPct val="100000"/>
                        </a:lnSpc>
                      </a:pPr>
                      <a:r>
                        <a:rPr b="0" lang="fr-FR" sz="1400" spc="-1" strike="noStrike">
                          <a:solidFill>
                            <a:srgbClr val="000000"/>
                          </a:solidFill>
                          <a:latin typeface="Calibri"/>
                        </a:rPr>
                        <a:t> </a:t>
                      </a:r>
                      <a:r>
                        <a:rPr b="1" lang="fr-FR" sz="1400" spc="-1" strike="noStrike">
                          <a:solidFill>
                            <a:srgbClr val="000000"/>
                          </a:solidFill>
                          <a:latin typeface="Calibri"/>
                        </a:rPr>
                        <a:t>POIDS TOTAL 1 SKI</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h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lIns="3240" rIns="3240" tIns="3240" bIns="0" anchor="ctr">
                      <a:noAutofit/>
                    </a:bodyPr>
                    <a:p>
                      <a:endParaRPr b="0" lang="fr-FR" sz="18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g</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3240" rIns="3240" tIns="3240" bIns="0" anchor="ctr">
                      <a:noAutofit/>
                    </a:bodyPr>
                    <a:p>
                      <a:pPr algn="ctr">
                        <a:lnSpc>
                          <a:spcPct val="100000"/>
                        </a:lnSpc>
                      </a:pPr>
                      <a:r>
                        <a:rPr b="0" lang="fr-FR" sz="1400" spc="-1" strike="noStrike">
                          <a:solidFill>
                            <a:srgbClr val="000000"/>
                          </a:solidFill>
                          <a:latin typeface="Calibri"/>
                        </a:rPr>
                        <a:t> </a:t>
                      </a:r>
                      <a:endParaRPr b="0" lang="fr-FR" sz="1400" spc="-1" strike="noStrike">
                        <a:solidFill>
                          <a:srgbClr val="000000"/>
                        </a:solidFill>
                        <a:latin typeface="Arial"/>
                      </a:endParaRPr>
                    </a:p>
                  </a:txBody>
                  <a:tcPr anchor="ctr" marL="3240" marR="32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bl>
          </a:graphicData>
        </a:graphic>
      </p:graphicFrame>
    </p:spTree>
  </p:cSld>
  <mc:AlternateContent>
    <mc:Choice Requires="p14">
      <p:transition spd="slow" p14:dur="2000"/>
    </mc:Choice>
    <mc:Fallback>
      <p:transition spd="slow"/>
    </mc:Fallback>
  </mc:AlternateContent>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1" name="PlaceHolder 1"/>
          <p:cNvSpPr>
            <a:spLocks noGrp="1"/>
          </p:cNvSpPr>
          <p:nvPr>
            <p:ph type="title"/>
          </p:nvPr>
        </p:nvSpPr>
        <p:spPr>
          <a:xfrm>
            <a:off x="683280" y="315000"/>
            <a:ext cx="996444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Où trouver les données secondaires ?</a:t>
            </a:r>
            <a:endParaRPr b="0" lang="en-US" sz="2800" spc="-1" strike="noStrike">
              <a:solidFill>
                <a:srgbClr val="000000"/>
              </a:solidFill>
              <a:latin typeface="Calibri"/>
            </a:endParaRPr>
          </a:p>
        </p:txBody>
      </p:sp>
      <p:pic>
        <p:nvPicPr>
          <p:cNvPr id="1332" name="Image 15" descr=""/>
          <p:cNvPicPr/>
          <p:nvPr/>
        </p:nvPicPr>
        <p:blipFill>
          <a:blip r:embed="rId1"/>
          <a:stretch/>
        </p:blipFill>
        <p:spPr>
          <a:xfrm>
            <a:off x="10647720" y="75240"/>
            <a:ext cx="1449000" cy="1074240"/>
          </a:xfrm>
          <a:prstGeom prst="rect">
            <a:avLst/>
          </a:prstGeom>
          <a:ln w="0">
            <a:noFill/>
          </a:ln>
        </p:spPr>
      </p:pic>
      <p:sp>
        <p:nvSpPr>
          <p:cNvPr id="1333" name="Rectangle à coins arrondis 17"/>
          <p:cNvSpPr/>
          <p:nvPr/>
        </p:nvSpPr>
        <p:spPr>
          <a:xfrm>
            <a:off x="3994920" y="2040480"/>
            <a:ext cx="7473600" cy="647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34" name="Rectangle à coins arrondis 18"/>
          <p:cNvSpPr/>
          <p:nvPr/>
        </p:nvSpPr>
        <p:spPr>
          <a:xfrm>
            <a:off x="1788840" y="1272600"/>
            <a:ext cx="2087640" cy="647640"/>
          </a:xfrm>
          <a:prstGeom prst="roundRect">
            <a:avLst>
              <a:gd name="adj" fmla="val 16667"/>
            </a:avLst>
          </a:prstGeom>
          <a:solidFill>
            <a:srgbClr val="ffa300"/>
          </a:solidFill>
          <a:ln w="12600">
            <a:noFill/>
          </a:ln>
        </p:spPr>
        <p:style>
          <a:lnRef idx="0"/>
          <a:fillRef idx="0"/>
          <a:effectRef idx="0"/>
          <a:fontRef idx="minor"/>
        </p:style>
        <p:txBody>
          <a:bodyPr lIns="90000" rIns="90000" tIns="0" bIns="0" anchor="ctr">
            <a:noAutofit/>
          </a:bodyPr>
          <a:p>
            <a:pPr>
              <a:lnSpc>
                <a:spcPct val="100000"/>
              </a:lnSpc>
            </a:pPr>
            <a:r>
              <a:rPr b="0" lang="fr-FR" sz="1800" spc="-1" strike="noStrike">
                <a:solidFill>
                  <a:srgbClr val="ffffff"/>
                </a:solidFill>
                <a:latin typeface="DejaVu Sans"/>
                <a:ea typeface="Verdana"/>
              </a:rPr>
              <a:t>Documents vérifiés</a:t>
            </a:r>
            <a:endParaRPr b="0" lang="fr-FR" sz="1800" spc="-1" strike="noStrike">
              <a:solidFill>
                <a:srgbClr val="000000"/>
              </a:solidFill>
              <a:latin typeface="DejaVu Sans"/>
            </a:endParaRPr>
          </a:p>
        </p:txBody>
      </p:sp>
      <p:sp>
        <p:nvSpPr>
          <p:cNvPr id="1335" name="Rectangle à coins arrondis 19"/>
          <p:cNvSpPr/>
          <p:nvPr/>
        </p:nvSpPr>
        <p:spPr>
          <a:xfrm>
            <a:off x="1788840" y="2040480"/>
            <a:ext cx="2087640" cy="647640"/>
          </a:xfrm>
          <a:prstGeom prst="roundRect">
            <a:avLst>
              <a:gd name="adj" fmla="val 16667"/>
            </a:avLst>
          </a:prstGeom>
          <a:solidFill>
            <a:srgbClr val="ffa300"/>
          </a:solidFill>
          <a:ln w="12600">
            <a:noFill/>
          </a:ln>
        </p:spPr>
        <p:style>
          <a:lnRef idx="0"/>
          <a:fillRef idx="0"/>
          <a:effectRef idx="0"/>
          <a:fontRef idx="minor"/>
        </p:style>
        <p:txBody>
          <a:bodyPr lIns="90000" rIns="90000" tIns="0" bIns="0" anchor="ctr">
            <a:noAutofit/>
          </a:bodyPr>
          <a:p>
            <a:pPr>
              <a:lnSpc>
                <a:spcPct val="90000"/>
              </a:lnSpc>
            </a:pPr>
            <a:r>
              <a:rPr b="0" lang="fr-FR" sz="1800" spc="-1" strike="noStrike">
                <a:solidFill>
                  <a:srgbClr val="ffffff"/>
                </a:solidFill>
                <a:latin typeface="DejaVu Sans"/>
                <a:ea typeface="Verdana"/>
              </a:rPr>
              <a:t>Autres documents</a:t>
            </a:r>
            <a:endParaRPr b="0" lang="fr-FR" sz="1800" spc="-1" strike="noStrike">
              <a:solidFill>
                <a:srgbClr val="000000"/>
              </a:solidFill>
              <a:latin typeface="DejaVu Sans"/>
            </a:endParaRPr>
          </a:p>
        </p:txBody>
      </p:sp>
      <p:sp>
        <p:nvSpPr>
          <p:cNvPr id="1336" name="Rectangle à coins arrondis 16"/>
          <p:cNvSpPr/>
          <p:nvPr/>
        </p:nvSpPr>
        <p:spPr>
          <a:xfrm>
            <a:off x="3994920" y="1272600"/>
            <a:ext cx="7473600" cy="647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aphicFrame>
        <p:nvGraphicFramePr>
          <p:cNvPr id="1337" name="Rectangle à coins arrondis 20"/>
          <p:cNvGraphicFramePr/>
          <p:nvPr/>
        </p:nvGraphicFramePr>
        <p:xfrm>
          <a:off x="3994920" y="1272600"/>
          <a:ext cx="7473240" cy="611280"/>
        </p:xfrm>
        <a:graphic>
          <a:graphicData uri="http://schemas.openxmlformats.org/drawingml/2006/table">
            <a:tbl>
              <a:tblPr/>
              <a:tblGrid>
                <a:gridCol w="3736800"/>
                <a:gridCol w="3736800"/>
              </a:tblGrid>
              <a:tr h="611640">
                <a:tc>
                  <a:txBody>
                    <a:bodyPr anchor="t">
                      <a:noAutofit/>
                    </a:bodyPr>
                    <a:p>
                      <a:pPr marL="171360" indent="-17100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Documents publics</a:t>
                      </a:r>
                      <a:endParaRPr b="0" lang="fr-FR" sz="1400" spc="-1" strike="noStrike">
                        <a:solidFill>
                          <a:srgbClr val="ffffff"/>
                        </a:solidFill>
                        <a:latin typeface="DejaVu Sans"/>
                      </a:endParaRPr>
                    </a:p>
                    <a:p>
                      <a:pPr marL="171360" indent="-17100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Journaux, articles, brevets, ouvrages</a:t>
                      </a:r>
                      <a:endParaRPr b="0" lang="fr-FR" sz="1400" spc="-1" strike="noStrike">
                        <a:solidFill>
                          <a:srgbClr val="ffffff"/>
                        </a:solidFill>
                        <a:latin typeface="DejaVu Sans"/>
                      </a:endParaRPr>
                    </a:p>
                  </a:txBody>
                  <a:tcPr anchor="t" marL="91440" marR="91440">
                    <a:lnL>
                      <a:noFill/>
                    </a:lnL>
                    <a:lnR>
                      <a:noFill/>
                    </a:lnR>
                    <a:lnT>
                      <a:noFill/>
                    </a:lnT>
                    <a:lnB>
                      <a:noFill/>
                    </a:lnB>
                    <a:noFill/>
                  </a:tcPr>
                </a:tc>
                <a:tc>
                  <a:txBody>
                    <a:bodyPr anchor="t">
                      <a:noAutofit/>
                    </a:bodyPr>
                    <a:p>
                      <a:pPr marL="171360" indent="-171000">
                        <a:lnSpc>
                          <a:spcPct val="100000"/>
                        </a:lnSpc>
                        <a:buClr>
                          <a:srgbClr val="000000"/>
                        </a:buClr>
                        <a:buFont typeface="Arial"/>
                        <a:buChar char="•"/>
                      </a:pPr>
                      <a:r>
                        <a:rPr b="0" lang="fr-FR" sz="1400" spc="-1" strike="noStrike">
                          <a:solidFill>
                            <a:srgbClr val="000000"/>
                          </a:solidFill>
                          <a:latin typeface="Calibri"/>
                          <a:ea typeface="Verdana"/>
                        </a:rPr>
                        <a:t> </a:t>
                      </a:r>
                      <a:r>
                        <a:rPr b="0" lang="fr-FR" sz="1400" spc="-1" strike="noStrike">
                          <a:solidFill>
                            <a:srgbClr val="000000"/>
                          </a:solidFill>
                          <a:latin typeface="Calibri"/>
                          <a:ea typeface="Verdana"/>
                        </a:rPr>
                        <a:t>ACV antérieures</a:t>
                      </a:r>
                      <a:endParaRPr b="0" lang="fr-FR" sz="1400" spc="-1" strike="noStrike">
                        <a:solidFill>
                          <a:srgbClr val="ffffff"/>
                        </a:solidFill>
                        <a:latin typeface="Arial"/>
                      </a:endParaRPr>
                    </a:p>
                    <a:p>
                      <a:pPr marL="171360" indent="-171000">
                        <a:lnSpc>
                          <a:spcPct val="100000"/>
                        </a:lnSpc>
                        <a:buClr>
                          <a:srgbClr val="000000"/>
                        </a:buClr>
                        <a:buFont typeface="Arial"/>
                        <a:buChar char="•"/>
                      </a:pPr>
                      <a:r>
                        <a:rPr b="0" lang="fr-FR" sz="1400" spc="-1" strike="noStrike">
                          <a:solidFill>
                            <a:srgbClr val="000000"/>
                          </a:solidFill>
                          <a:latin typeface="Calibri"/>
                          <a:ea typeface="Verdana"/>
                        </a:rPr>
                        <a:t> </a:t>
                      </a:r>
                      <a:r>
                        <a:rPr b="0" lang="fr-FR" sz="1400" spc="-1" strike="noStrike">
                          <a:solidFill>
                            <a:srgbClr val="000000"/>
                          </a:solidFill>
                          <a:latin typeface="Calibri"/>
                          <a:ea typeface="Verdana"/>
                        </a:rPr>
                        <a:t>Résultats d’études / Tests</a:t>
                      </a:r>
                      <a:endParaRPr b="0" lang="fr-FR" sz="1400" spc="-1" strike="noStrike">
                        <a:solidFill>
                          <a:srgbClr val="ffffff"/>
                        </a:solidFill>
                        <a:latin typeface="Arial"/>
                      </a:endParaRPr>
                    </a:p>
                  </a:txBody>
                  <a:tcPr anchor="t" marL="91440" marR="91440">
                    <a:lnL>
                      <a:noFill/>
                    </a:lnL>
                    <a:lnR>
                      <a:noFill/>
                    </a:lnR>
                    <a:lnT>
                      <a:noFill/>
                    </a:lnT>
                    <a:lnB>
                      <a:noFill/>
                    </a:lnB>
                    <a:noFill/>
                  </a:tcPr>
                </a:tc>
              </a:tr>
            </a:tbl>
          </a:graphicData>
        </a:graphic>
      </p:graphicFrame>
      <p:graphicFrame>
        <p:nvGraphicFramePr>
          <p:cNvPr id="1338" name="Rectangle à coins arrondis 21"/>
          <p:cNvGraphicFramePr/>
          <p:nvPr/>
        </p:nvGraphicFramePr>
        <p:xfrm>
          <a:off x="3994920" y="2040480"/>
          <a:ext cx="7473240" cy="639720"/>
        </p:xfrm>
        <a:graphic>
          <a:graphicData uri="http://schemas.openxmlformats.org/drawingml/2006/table">
            <a:tbl>
              <a:tblPr/>
              <a:tblGrid>
                <a:gridCol w="3736800"/>
                <a:gridCol w="3736800"/>
              </a:tblGrid>
              <a:tr h="640080">
                <a:tc>
                  <a:txBody>
                    <a:bodyPr anchor="t">
                      <a:noAutofit/>
                    </a:bodyPr>
                    <a:p>
                      <a:pPr marL="285840" indent="-28548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Avis d’experts</a:t>
                      </a:r>
                      <a:endParaRPr b="0" lang="fr-FR" sz="1400" spc="-1" strike="noStrike">
                        <a:solidFill>
                          <a:srgbClr val="ffffff"/>
                        </a:solidFill>
                        <a:latin typeface="DejaVu Sans"/>
                      </a:endParaRPr>
                    </a:p>
                    <a:p>
                      <a:pPr marL="285840" indent="-28548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Trade association</a:t>
                      </a:r>
                      <a:endParaRPr b="0" lang="fr-FR" sz="1400" spc="-1" strike="noStrike">
                        <a:solidFill>
                          <a:srgbClr val="ffffff"/>
                        </a:solidFill>
                        <a:latin typeface="DejaVu Sans"/>
                      </a:endParaRPr>
                    </a:p>
                  </a:txBody>
                  <a:tcPr anchor="t" marL="91440" marR="91440">
                    <a:lnL>
                      <a:noFill/>
                    </a:lnL>
                    <a:lnR>
                      <a:noFill/>
                    </a:lnR>
                    <a:lnT>
                      <a:noFill/>
                    </a:lnT>
                    <a:lnB>
                      <a:noFill/>
                    </a:lnB>
                    <a:noFill/>
                  </a:tcPr>
                </a:tc>
                <a:tc>
                  <a:txBody>
                    <a:bodyPr anchor="t">
                      <a:noAutofit/>
                    </a:bodyPr>
                    <a:p>
                      <a:pPr marL="285840" indent="-28548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Rapports d’industriels / de consultants</a:t>
                      </a:r>
                      <a:endParaRPr b="0" lang="fr-FR" sz="1400" spc="-1" strike="noStrike">
                        <a:solidFill>
                          <a:srgbClr val="ffffff"/>
                        </a:solidFill>
                        <a:latin typeface="DejaVu Sans"/>
                      </a:endParaRPr>
                    </a:p>
                  </a:txBody>
                  <a:tcPr anchor="t" marL="91440" marR="91440">
                    <a:lnL>
                      <a:noFill/>
                    </a:lnL>
                    <a:lnR>
                      <a:noFill/>
                    </a:lnR>
                    <a:lnT>
                      <a:noFill/>
                    </a:lnT>
                    <a:lnB>
                      <a:noFill/>
                    </a:lnB>
                    <a:noFill/>
                  </a:tcPr>
                </a:tc>
              </a:tr>
            </a:tbl>
          </a:graphicData>
        </a:graphic>
      </p:graphicFrame>
      <p:sp>
        <p:nvSpPr>
          <p:cNvPr id="1339" name="Rectangle à coins arrondis 23"/>
          <p:cNvSpPr/>
          <p:nvPr/>
        </p:nvSpPr>
        <p:spPr>
          <a:xfrm>
            <a:off x="3994920" y="2808720"/>
            <a:ext cx="7473600" cy="863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40" name="Rectangle à coins arrondis 24"/>
          <p:cNvSpPr/>
          <p:nvPr/>
        </p:nvSpPr>
        <p:spPr>
          <a:xfrm>
            <a:off x="3994920" y="3792600"/>
            <a:ext cx="7473600" cy="1187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41" name="Rectangle à coins arrondis 25"/>
          <p:cNvSpPr/>
          <p:nvPr/>
        </p:nvSpPr>
        <p:spPr>
          <a:xfrm>
            <a:off x="1788840" y="2808720"/>
            <a:ext cx="2087640" cy="863640"/>
          </a:xfrm>
          <a:prstGeom prst="roundRect">
            <a:avLst>
              <a:gd name="adj" fmla="val 16667"/>
            </a:avLst>
          </a:prstGeom>
          <a:solidFill>
            <a:srgbClr val="ffa300"/>
          </a:solidFill>
          <a:ln w="12600">
            <a:noFill/>
          </a:ln>
        </p:spPr>
        <p:style>
          <a:lnRef idx="0"/>
          <a:fillRef idx="0"/>
          <a:effectRef idx="0"/>
          <a:fontRef idx="minor"/>
        </p:style>
        <p:txBody>
          <a:bodyPr lIns="90000" rIns="90000" tIns="0" bIns="0" anchor="ctr">
            <a:noAutofit/>
          </a:bodyPr>
          <a:p>
            <a:pPr>
              <a:lnSpc>
                <a:spcPct val="100000"/>
              </a:lnSpc>
            </a:pPr>
            <a:r>
              <a:rPr b="0" lang="fr-FR" sz="1800" spc="-1" strike="noStrike">
                <a:solidFill>
                  <a:srgbClr val="ffffff"/>
                </a:solidFill>
                <a:latin typeface="Calibri"/>
                <a:ea typeface="Verdana"/>
              </a:rPr>
              <a:t>Transport</a:t>
            </a:r>
            <a:endParaRPr b="0" lang="fr-FR" sz="1800" spc="-1" strike="noStrike">
              <a:solidFill>
                <a:srgbClr val="000000"/>
              </a:solidFill>
              <a:latin typeface="Arial"/>
            </a:endParaRPr>
          </a:p>
        </p:txBody>
      </p:sp>
      <p:sp>
        <p:nvSpPr>
          <p:cNvPr id="1342" name="Rectangle à coins arrondis 26"/>
          <p:cNvSpPr/>
          <p:nvPr/>
        </p:nvSpPr>
        <p:spPr>
          <a:xfrm>
            <a:off x="1788840" y="3792600"/>
            <a:ext cx="2087640" cy="1187640"/>
          </a:xfrm>
          <a:prstGeom prst="roundRect">
            <a:avLst>
              <a:gd name="adj" fmla="val 16667"/>
            </a:avLst>
          </a:prstGeom>
          <a:solidFill>
            <a:srgbClr val="ffa300"/>
          </a:solidFill>
          <a:ln w="12600">
            <a:noFill/>
          </a:ln>
        </p:spPr>
        <p:style>
          <a:lnRef idx="0"/>
          <a:fillRef idx="0"/>
          <a:effectRef idx="0"/>
          <a:fontRef idx="minor"/>
        </p:style>
        <p:txBody>
          <a:bodyPr lIns="90000" rIns="72000" tIns="0" bIns="0" anchor="ctr">
            <a:noAutofit/>
          </a:bodyPr>
          <a:p>
            <a:pPr>
              <a:lnSpc>
                <a:spcPct val="90000"/>
              </a:lnSpc>
            </a:pPr>
            <a:r>
              <a:rPr b="0" lang="fr-FR" sz="1800" spc="-1" strike="noStrike">
                <a:solidFill>
                  <a:srgbClr val="ffffff"/>
                </a:solidFill>
                <a:latin typeface="DejaVu Sans"/>
                <a:ea typeface="Verdana"/>
              </a:rPr>
              <a:t>Identification de matériaux &amp; composants</a:t>
            </a:r>
            <a:endParaRPr b="0" lang="fr-FR" sz="1800" spc="-1" strike="noStrike">
              <a:solidFill>
                <a:srgbClr val="000000"/>
              </a:solidFill>
              <a:latin typeface="DejaVu Sans"/>
            </a:endParaRPr>
          </a:p>
        </p:txBody>
      </p:sp>
      <p:sp>
        <p:nvSpPr>
          <p:cNvPr id="1343" name="Rectangle à coins arrondis 27"/>
          <p:cNvSpPr/>
          <p:nvPr/>
        </p:nvSpPr>
        <p:spPr>
          <a:xfrm>
            <a:off x="3994920" y="2808720"/>
            <a:ext cx="7473600" cy="863640"/>
          </a:xfrm>
          <a:prstGeom prst="roundRect">
            <a:avLst>
              <a:gd name="adj" fmla="val 16667"/>
            </a:avLst>
          </a:prstGeom>
          <a:solidFill>
            <a:srgbClr val="ffbc43"/>
          </a:solidFill>
          <a:ln w="12600">
            <a:noFill/>
          </a:ln>
        </p:spPr>
        <p:style>
          <a:lnRef idx="0"/>
          <a:fillRef idx="0"/>
          <a:effectRef idx="0"/>
          <a:fontRef idx="minor"/>
        </p:style>
        <p:txBody>
          <a:bodyPr lIns="90000" rIns="90000" tIns="0" bIns="0" anchor="t">
            <a:noAutofit/>
          </a:bodyPr>
          <a:p>
            <a:pPr marL="171360" indent="-17100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Routier </a:t>
            </a:r>
            <a:r>
              <a:rPr b="0" lang="fr-FR" sz="1400" spc="-1" strike="noStrike" u="sng">
                <a:solidFill>
                  <a:srgbClr val="0563c1"/>
                </a:solidFill>
                <a:uFillTx/>
                <a:latin typeface="DejaVu Sans"/>
                <a:ea typeface="Verdana"/>
                <a:hlinkClick r:id="rId2"/>
              </a:rPr>
              <a:t>https://</a:t>
            </a:r>
            <a:r>
              <a:rPr b="0" lang="fr-FR" sz="1400" spc="-1" strike="noStrike" u="sng">
                <a:solidFill>
                  <a:srgbClr val="0563c1"/>
                </a:solidFill>
                <a:uFillTx/>
                <a:latin typeface="DejaVu Sans"/>
                <a:ea typeface="Verdana"/>
                <a:hlinkClick r:id="rId3"/>
              </a:rPr>
              <a:t>www.openstreetmap.org</a:t>
            </a:r>
            <a:r>
              <a:rPr b="0" lang="fr-FR" sz="1400" spc="-1" strike="noStrike">
                <a:solidFill>
                  <a:srgbClr val="0563c1"/>
                </a:solidFill>
                <a:latin typeface="DejaVu Sans"/>
                <a:ea typeface="Verdana"/>
              </a:rPr>
              <a:t>  </a:t>
            </a:r>
            <a:endParaRPr b="0" lang="fr-FR" sz="1400" spc="-1" strike="noStrike">
              <a:solidFill>
                <a:srgbClr val="000000"/>
              </a:solidFill>
              <a:latin typeface="Arial"/>
            </a:endParaRPr>
          </a:p>
          <a:p>
            <a:pPr marL="171360" indent="-17100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Bateau </a:t>
            </a:r>
            <a:r>
              <a:rPr b="0" lang="fr-FR" sz="1400" spc="-1" strike="noStrike" u="sng">
                <a:solidFill>
                  <a:srgbClr val="0563c1"/>
                </a:solidFill>
                <a:uFillTx/>
                <a:latin typeface="DejaVu Sans"/>
                <a:ea typeface="Verdana"/>
                <a:hlinkClick r:id="rId4"/>
              </a:rPr>
              <a:t>https://sea-distances.org/</a:t>
            </a:r>
            <a:r>
              <a:rPr b="0" lang="fr-FR" sz="1400" spc="-1" strike="noStrike">
                <a:solidFill>
                  <a:srgbClr val="0563c1"/>
                </a:solidFill>
                <a:latin typeface="DejaVu Sans"/>
                <a:ea typeface="Verdana"/>
              </a:rPr>
              <a:t> </a:t>
            </a:r>
            <a:endParaRPr b="0" lang="fr-FR" sz="1400" spc="-1" strike="noStrike">
              <a:solidFill>
                <a:srgbClr val="000000"/>
              </a:solidFill>
              <a:latin typeface="Arial"/>
            </a:endParaRPr>
          </a:p>
          <a:p>
            <a:pPr marL="171360" indent="-17100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Avion </a:t>
            </a:r>
            <a:r>
              <a:rPr b="0" lang="fr-FR" sz="1400" spc="-1" strike="noStrike" u="sng">
                <a:solidFill>
                  <a:srgbClr val="000000"/>
                </a:solidFill>
                <a:uFillTx/>
                <a:latin typeface="DejaVu Sans"/>
                <a:ea typeface="Verdana"/>
                <a:hlinkClick r:id="rId5"/>
              </a:rPr>
              <a:t>https://www.airportdistancecalculator.com/</a:t>
            </a:r>
            <a:r>
              <a:rPr b="0" lang="fr-FR" sz="1400" spc="-1" strike="noStrike" u="sng">
                <a:solidFill>
                  <a:srgbClr val="0563c1"/>
                </a:solidFill>
                <a:uFillTx/>
                <a:latin typeface="DejaVu Sans"/>
                <a:ea typeface="Verdana"/>
              </a:rPr>
              <a:t> </a:t>
            </a:r>
            <a:endParaRPr b="0" lang="fr-FR" sz="1400" spc="-1" strike="noStrike">
              <a:solidFill>
                <a:srgbClr val="000000"/>
              </a:solidFill>
              <a:latin typeface="Arial"/>
            </a:endParaRPr>
          </a:p>
        </p:txBody>
      </p:sp>
      <p:sp>
        <p:nvSpPr>
          <p:cNvPr id="1344" name="Rectangle à coins arrondis 28"/>
          <p:cNvSpPr/>
          <p:nvPr/>
        </p:nvSpPr>
        <p:spPr>
          <a:xfrm>
            <a:off x="3994920" y="3792600"/>
            <a:ext cx="7473600" cy="1187640"/>
          </a:xfrm>
          <a:prstGeom prst="roundRect">
            <a:avLst>
              <a:gd name="adj" fmla="val 16667"/>
            </a:avLst>
          </a:prstGeom>
          <a:solidFill>
            <a:srgbClr val="ffbc43"/>
          </a:solidFill>
          <a:ln w="12600">
            <a:noFill/>
          </a:ln>
        </p:spPr>
        <p:style>
          <a:lnRef idx="0"/>
          <a:fillRef idx="0"/>
          <a:effectRef idx="0"/>
          <a:fontRef idx="minor"/>
        </p:style>
        <p:txBody>
          <a:bodyPr lIns="90000" rIns="90000" tIns="0" bIns="0" anchor="t">
            <a:noAutofit/>
          </a:bodyPr>
          <a:p>
            <a:pPr marL="285840" indent="-285480">
              <a:lnSpc>
                <a:spcPct val="100000"/>
              </a:lnSpc>
              <a:buClr>
                <a:srgbClr val="000000"/>
              </a:buClr>
              <a:buFont typeface="Arial"/>
              <a:buChar char="•"/>
            </a:pPr>
            <a:r>
              <a:rPr b="0" lang="fr-FR" sz="1300" spc="-1" strike="noStrike">
                <a:solidFill>
                  <a:srgbClr val="000000"/>
                </a:solidFill>
                <a:latin typeface="DejaVu Sans"/>
                <a:ea typeface="Verdana"/>
              </a:rPr>
              <a:t>Produits chimique (EU)</a:t>
            </a:r>
            <a:r>
              <a:rPr b="0" lang="fr-FR" sz="1300" spc="-1" strike="noStrike">
                <a:solidFill>
                  <a:srgbClr val="0563c1"/>
                </a:solidFill>
                <a:latin typeface="DejaVu Sans"/>
                <a:ea typeface="Verdana"/>
              </a:rPr>
              <a:t> </a:t>
            </a:r>
            <a:r>
              <a:rPr b="0" lang="fr-FR" sz="1300" spc="-1" strike="noStrike" u="sng">
                <a:solidFill>
                  <a:srgbClr val="0563c1"/>
                </a:solidFill>
                <a:uFillTx/>
                <a:latin typeface="DejaVu Sans"/>
                <a:ea typeface="Verdana"/>
                <a:hlinkClick r:id="rId6"/>
              </a:rPr>
              <a:t>https://</a:t>
            </a:r>
            <a:r>
              <a:rPr b="0" lang="fr-FR" sz="1300" spc="-1" strike="noStrike" u="sng">
                <a:solidFill>
                  <a:srgbClr val="0563c1"/>
                </a:solidFill>
                <a:uFillTx/>
                <a:latin typeface="DejaVu Sans"/>
                <a:ea typeface="Verdana"/>
                <a:hlinkClick r:id="rId7"/>
              </a:rPr>
              <a:t>echa.europa.eu/fr</a:t>
            </a:r>
            <a:r>
              <a:rPr b="0" lang="fr-FR" sz="1300" spc="-1" strike="noStrike">
                <a:solidFill>
                  <a:srgbClr val="0563c1"/>
                </a:solidFill>
                <a:latin typeface="DejaVu Sans"/>
                <a:ea typeface="Verdana"/>
              </a:rPr>
              <a:t> </a:t>
            </a:r>
            <a:endParaRPr b="0" lang="fr-FR" sz="1300" spc="-1" strike="noStrike" baseline="-8000">
              <a:solidFill>
                <a:srgbClr val="000000"/>
              </a:solidFill>
              <a:latin typeface="Arial"/>
            </a:endParaRPr>
          </a:p>
          <a:p>
            <a:pPr marL="285840" indent="-285480">
              <a:lnSpc>
                <a:spcPct val="100000"/>
              </a:lnSpc>
              <a:buClr>
                <a:srgbClr val="000000"/>
              </a:buClr>
              <a:buFont typeface="Arial"/>
              <a:buChar char="•"/>
            </a:pPr>
            <a:r>
              <a:rPr b="0" lang="fr-FR" sz="1300" spc="-1" strike="noStrike">
                <a:solidFill>
                  <a:srgbClr val="000000"/>
                </a:solidFill>
                <a:latin typeface="DejaVu Sans"/>
                <a:ea typeface="Verdana"/>
              </a:rPr>
              <a:t>Chimie</a:t>
            </a:r>
            <a:r>
              <a:rPr b="0" lang="fr-FR" sz="1300" spc="-1" strike="noStrike">
                <a:solidFill>
                  <a:srgbClr val="0563c1"/>
                </a:solidFill>
                <a:latin typeface="DejaVu Sans"/>
                <a:ea typeface="Verdana"/>
              </a:rPr>
              <a:t> </a:t>
            </a:r>
            <a:r>
              <a:rPr b="0" lang="fr-FR" sz="1300" spc="-1" strike="noStrike" u="sng">
                <a:solidFill>
                  <a:srgbClr val="0563c1"/>
                </a:solidFill>
                <a:uFillTx/>
                <a:latin typeface="DejaVu Sans"/>
                <a:ea typeface="Verdana"/>
                <a:hlinkClick r:id="rId8"/>
              </a:rPr>
              <a:t>https://</a:t>
            </a:r>
            <a:r>
              <a:rPr b="0" lang="fr-FR" sz="1300" spc="-1" strike="noStrike" u="sng">
                <a:solidFill>
                  <a:srgbClr val="0563c1"/>
                </a:solidFill>
                <a:uFillTx/>
                <a:latin typeface="DejaVu Sans"/>
                <a:ea typeface="Verdana"/>
                <a:hlinkClick r:id="rId9"/>
              </a:rPr>
              <a:t>scifinder-n.cas.org</a:t>
            </a:r>
            <a:r>
              <a:rPr b="0" lang="fr-FR" sz="1300" spc="-1" strike="noStrike">
                <a:solidFill>
                  <a:srgbClr val="0563c1"/>
                </a:solidFill>
                <a:latin typeface="DejaVu Sans"/>
                <a:ea typeface="Verdana"/>
              </a:rPr>
              <a:t> </a:t>
            </a:r>
            <a:r>
              <a:rPr b="0" lang="fr-FR" sz="1300" spc="-1" strike="noStrike">
                <a:solidFill>
                  <a:srgbClr val="000000"/>
                </a:solidFill>
                <a:latin typeface="DejaVu Sans"/>
                <a:ea typeface="Verdana"/>
              </a:rPr>
              <a:t>ou en libre</a:t>
            </a:r>
            <a:r>
              <a:rPr b="0" lang="fr-FR" sz="1300" spc="-1" strike="noStrike">
                <a:solidFill>
                  <a:srgbClr val="0563c1"/>
                </a:solidFill>
                <a:latin typeface="DejaVu Sans"/>
                <a:ea typeface="Verdana"/>
              </a:rPr>
              <a:t> </a:t>
            </a:r>
            <a:r>
              <a:rPr b="0" lang="fr-FR" sz="1300" spc="-1" strike="noStrike" u="sng">
                <a:solidFill>
                  <a:srgbClr val="0563c1"/>
                </a:solidFill>
                <a:uFillTx/>
                <a:latin typeface="DejaVu Sans"/>
                <a:ea typeface="Verdana"/>
                <a:hlinkClick r:id="rId10"/>
              </a:rPr>
              <a:t>https://pubchem.ncbi.nlm.nih.gov/</a:t>
            </a:r>
            <a:r>
              <a:rPr b="0" lang="fr-FR" sz="1300" spc="-1" strike="noStrike">
                <a:solidFill>
                  <a:srgbClr val="0563c1"/>
                </a:solidFill>
                <a:latin typeface="DejaVu Sans"/>
                <a:ea typeface="Verdana"/>
              </a:rPr>
              <a:t> </a:t>
            </a:r>
            <a:endParaRPr b="0" lang="fr-FR" sz="1300" spc="-1" strike="noStrike" baseline="-8000">
              <a:solidFill>
                <a:srgbClr val="000000"/>
              </a:solidFill>
              <a:latin typeface="Arial"/>
            </a:endParaRPr>
          </a:p>
          <a:p>
            <a:pPr marL="285840" indent="-285480">
              <a:lnSpc>
                <a:spcPct val="100000"/>
              </a:lnSpc>
              <a:buClr>
                <a:srgbClr val="000000"/>
              </a:buClr>
              <a:buFont typeface="Arial"/>
              <a:buChar char="•"/>
            </a:pPr>
            <a:r>
              <a:rPr b="0" lang="fr-FR" sz="1300" spc="-1" strike="noStrike">
                <a:solidFill>
                  <a:srgbClr val="000000"/>
                </a:solidFill>
                <a:latin typeface="DejaVu Sans"/>
                <a:ea typeface="Verdana"/>
              </a:rPr>
              <a:t>Répertoire toxicologique (Ca)</a:t>
            </a:r>
            <a:r>
              <a:rPr b="0" lang="fr-FR" sz="1300" spc="-1" strike="noStrike">
                <a:solidFill>
                  <a:srgbClr val="0563c1"/>
                </a:solidFill>
                <a:latin typeface="DejaVu Sans"/>
                <a:ea typeface="Verdana"/>
              </a:rPr>
              <a:t> </a:t>
            </a:r>
            <a:r>
              <a:rPr b="0" lang="fr-FR" sz="1300" spc="-1" strike="noStrike" u="sng">
                <a:solidFill>
                  <a:srgbClr val="0563c1"/>
                </a:solidFill>
                <a:uFillTx/>
                <a:latin typeface="DejaVu Sans"/>
                <a:ea typeface="Verdana"/>
                <a:hlinkClick r:id="rId11"/>
              </a:rPr>
              <a:t>https://</a:t>
            </a:r>
            <a:r>
              <a:rPr b="0" lang="fr-FR" sz="1300" spc="-1" strike="noStrike" u="sng">
                <a:solidFill>
                  <a:srgbClr val="0563c1"/>
                </a:solidFill>
                <a:uFillTx/>
                <a:latin typeface="DejaVu Sans"/>
                <a:ea typeface="Verdana"/>
                <a:hlinkClick r:id="rId12"/>
              </a:rPr>
              <a:t>www.csst.qc.ca/</a:t>
            </a:r>
            <a:r>
              <a:rPr b="0" lang="fr-FR" sz="1300" spc="-1" strike="noStrike" u="sng">
                <a:solidFill>
                  <a:srgbClr val="0563c1"/>
                </a:solidFill>
                <a:uFillTx/>
                <a:latin typeface="DejaVu Sans"/>
                <a:ea typeface="Verdana"/>
                <a:hlinkClick r:id="rId13"/>
              </a:rPr>
              <a:t>prevention</a:t>
            </a:r>
            <a:r>
              <a:rPr b="0" lang="fr-FR" sz="1300" spc="-1" strike="noStrike" u="sng">
                <a:solidFill>
                  <a:srgbClr val="0563c1"/>
                </a:solidFill>
                <a:uFillTx/>
                <a:latin typeface="DejaVu Sans"/>
                <a:ea typeface="Verdana"/>
                <a:hlinkClick r:id="rId14"/>
              </a:rPr>
              <a:t>/</a:t>
            </a:r>
            <a:r>
              <a:rPr b="0" lang="fr-FR" sz="1300" spc="-1" strike="noStrike" u="sng">
                <a:solidFill>
                  <a:srgbClr val="0563c1"/>
                </a:solidFill>
                <a:uFillTx/>
                <a:latin typeface="DejaVu Sans"/>
                <a:ea typeface="Verdana"/>
                <a:hlinkClick r:id="rId15"/>
              </a:rPr>
              <a:t>reptox</a:t>
            </a:r>
            <a:r>
              <a:rPr b="0" lang="fr-FR" sz="1300" spc="-1" strike="noStrike" u="sng">
                <a:solidFill>
                  <a:srgbClr val="0563c1"/>
                </a:solidFill>
                <a:uFillTx/>
                <a:latin typeface="DejaVu Sans"/>
                <a:ea typeface="Verdana"/>
                <a:hlinkClick r:id="rId16"/>
              </a:rPr>
              <a:t>/Pages/repertoire-toxicologique.aspx</a:t>
            </a:r>
            <a:r>
              <a:rPr b="0" lang="fr-FR" sz="1300" spc="-1" strike="noStrike">
                <a:solidFill>
                  <a:srgbClr val="0563c1"/>
                </a:solidFill>
                <a:latin typeface="DejaVu Sans"/>
                <a:ea typeface="Verdana"/>
              </a:rPr>
              <a:t> </a:t>
            </a:r>
            <a:endParaRPr b="0" lang="fr-FR" sz="1300" spc="-1" strike="noStrike" baseline="-8000">
              <a:solidFill>
                <a:srgbClr val="000000"/>
              </a:solidFill>
              <a:latin typeface="Arial"/>
            </a:endParaRPr>
          </a:p>
          <a:p>
            <a:pPr marL="285840" indent="-285480">
              <a:lnSpc>
                <a:spcPct val="100000"/>
              </a:lnSpc>
              <a:buClr>
                <a:srgbClr val="000000"/>
              </a:buClr>
              <a:buFont typeface="Arial"/>
              <a:buChar char="•"/>
            </a:pPr>
            <a:r>
              <a:rPr b="0" lang="fr-FR" sz="1300" spc="-1" strike="noStrike">
                <a:solidFill>
                  <a:srgbClr val="000000"/>
                </a:solidFill>
                <a:latin typeface="DejaVu Sans"/>
                <a:ea typeface="Verdana"/>
              </a:rPr>
              <a:t>Material information Matweb</a:t>
            </a:r>
            <a:r>
              <a:rPr b="0" lang="fr-FR" sz="1300" spc="-1" strike="noStrike">
                <a:solidFill>
                  <a:srgbClr val="0563c1"/>
                </a:solidFill>
                <a:latin typeface="DejaVu Sans"/>
                <a:ea typeface="Verdana"/>
              </a:rPr>
              <a:t> </a:t>
            </a:r>
            <a:r>
              <a:rPr b="0" lang="fr-FR" sz="1300" spc="-1" strike="noStrike" u="sng">
                <a:solidFill>
                  <a:srgbClr val="0563c1"/>
                </a:solidFill>
                <a:uFillTx/>
                <a:latin typeface="DejaVu Sans"/>
                <a:ea typeface="Verdana"/>
                <a:hlinkClick r:id="rId17"/>
              </a:rPr>
              <a:t>https://matweb.com/</a:t>
            </a:r>
            <a:r>
              <a:rPr b="0" lang="fr-FR" sz="1300" spc="-1" strike="noStrike" u="sng">
                <a:solidFill>
                  <a:srgbClr val="0563c1"/>
                </a:solidFill>
                <a:uFillTx/>
                <a:latin typeface="DejaVu Sans"/>
                <a:ea typeface="Verdana"/>
              </a:rPr>
              <a:t> </a:t>
            </a:r>
            <a:endParaRPr b="0" lang="fr-FR" sz="1300" spc="-1" strike="noStrike" baseline="-8000">
              <a:solidFill>
                <a:srgbClr val="000000"/>
              </a:solidFill>
              <a:latin typeface="Arial"/>
            </a:endParaRPr>
          </a:p>
        </p:txBody>
      </p:sp>
      <p:sp>
        <p:nvSpPr>
          <p:cNvPr id="1345" name="Rectangle à coins arrondis 29"/>
          <p:cNvSpPr/>
          <p:nvPr/>
        </p:nvSpPr>
        <p:spPr>
          <a:xfrm>
            <a:off x="3994920" y="5100480"/>
            <a:ext cx="7473600" cy="1727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46" name="Rectangle à coins arrondis 30"/>
          <p:cNvSpPr/>
          <p:nvPr/>
        </p:nvSpPr>
        <p:spPr>
          <a:xfrm>
            <a:off x="1788840" y="5100480"/>
            <a:ext cx="2087640" cy="1727640"/>
          </a:xfrm>
          <a:prstGeom prst="roundRect">
            <a:avLst>
              <a:gd name="adj" fmla="val 16667"/>
            </a:avLst>
          </a:prstGeom>
          <a:solidFill>
            <a:srgbClr val="ffa300"/>
          </a:solidFill>
          <a:ln w="12600">
            <a:noFill/>
          </a:ln>
        </p:spPr>
        <p:style>
          <a:lnRef idx="0"/>
          <a:fillRef idx="0"/>
          <a:effectRef idx="0"/>
          <a:fontRef idx="minor"/>
        </p:style>
        <p:txBody>
          <a:bodyPr lIns="90000" rIns="90000" tIns="0" bIns="0" anchor="ctr">
            <a:noAutofit/>
          </a:bodyPr>
          <a:p>
            <a:pPr>
              <a:lnSpc>
                <a:spcPct val="90000"/>
              </a:lnSpc>
            </a:pPr>
            <a:r>
              <a:rPr b="0" lang="fr-FR" sz="1800" spc="-1" strike="noStrike">
                <a:solidFill>
                  <a:srgbClr val="ffffff"/>
                </a:solidFill>
                <a:latin typeface="Calibri"/>
                <a:ea typeface="Verdana"/>
              </a:rPr>
              <a:t>Bases de données</a:t>
            </a:r>
            <a:endParaRPr b="0" lang="fr-FR" sz="1800" spc="-1" strike="noStrike">
              <a:solidFill>
                <a:srgbClr val="000000"/>
              </a:solidFill>
              <a:latin typeface="Arial"/>
            </a:endParaRPr>
          </a:p>
        </p:txBody>
      </p:sp>
      <p:sp>
        <p:nvSpPr>
          <p:cNvPr id="1347" name="Rectangle à coins arrondis 31"/>
          <p:cNvSpPr/>
          <p:nvPr/>
        </p:nvSpPr>
        <p:spPr>
          <a:xfrm>
            <a:off x="3994920" y="5100480"/>
            <a:ext cx="7473600" cy="1727640"/>
          </a:xfrm>
          <a:prstGeom prst="roundRect">
            <a:avLst>
              <a:gd name="adj" fmla="val 16667"/>
            </a:avLst>
          </a:prstGeom>
          <a:solidFill>
            <a:srgbClr val="ffbc43"/>
          </a:solidFill>
          <a:ln w="12600">
            <a:noFill/>
          </a:ln>
        </p:spPr>
        <p:style>
          <a:lnRef idx="0"/>
          <a:fillRef idx="0"/>
          <a:effectRef idx="0"/>
          <a:fontRef idx="minor"/>
        </p:style>
        <p:txBody>
          <a:bodyPr lIns="90000" rIns="90000" tIns="0" bIns="0" anchor="t">
            <a:noAutofit/>
          </a:bodyPr>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ecoinvent V3 (base générique principale avec &gt;10’000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EXIOBASE (Input-output database : économie+environnement)</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IDEMAT 2001 (Production de matériaux, 500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MEEUP (Électrique et électronique, 185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Buwal 250 (Emballages)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Agri-footprint (Agroalimentaire 3500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AGRIBALYSE (Produits agricoles ADEME, &gt;200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ELCD (EU, arrêtée en 2018, &gt;300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INIES (FDES)</a:t>
            </a:r>
            <a:endParaRPr b="0" lang="fr-FR" sz="1400" spc="-1" strike="noStrike">
              <a:solidFill>
                <a:srgbClr val="000000"/>
              </a:solidFill>
              <a:latin typeface="DejaVu Sans"/>
            </a:endParaRPr>
          </a:p>
        </p:txBody>
      </p:sp>
      <p:sp>
        <p:nvSpPr>
          <p:cNvPr id="1348" name="ZoneTexte 2"/>
          <p:cNvSpPr/>
          <p:nvPr/>
        </p:nvSpPr>
        <p:spPr>
          <a:xfrm>
            <a:off x="9152640" y="5540400"/>
            <a:ext cx="2219400" cy="8215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1600" spc="-1" strike="noStrike">
                <a:solidFill>
                  <a:srgbClr val="ff0000"/>
                </a:solidFill>
                <a:latin typeface="Calibri"/>
              </a:rPr>
              <a:t>Attention à l’uniformisation d’une base à l’autre !</a:t>
            </a:r>
            <a:endParaRPr b="0" lang="fr-FR" sz="16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515" dur="indefinite" restart="never" nodeType="tmRoot">
          <p:childTnLst>
            <p:seq>
              <p:cTn id="516" dur="indefinite" nodeType="mainSeq">
                <p:childTnLst>
                  <p:par>
                    <p:cTn id="517" fill="hold">
                      <p:stCondLst>
                        <p:cond delay="indefinite"/>
                      </p:stCondLst>
                      <p:childTnLst>
                        <p:par>
                          <p:cTn id="518" fill="hold">
                            <p:stCondLst>
                              <p:cond delay="0"/>
                            </p:stCondLst>
                            <p:childTnLst>
                              <p:par>
                                <p:cTn id="519" nodeType="clickEffect" fill="hold" presetClass="entr" presetID="1">
                                  <p:stCondLst>
                                    <p:cond delay="0"/>
                                  </p:stCondLst>
                                  <p:childTnLst>
                                    <p:set>
                                      <p:cBhvr>
                                        <p:cTn id="520" dur="1" fill="hold">
                                          <p:stCondLst>
                                            <p:cond delay="0"/>
                                          </p:stCondLst>
                                        </p:cTn>
                                        <p:tgtEl>
                                          <p:spTgt spid="1337"/>
                                        </p:tgtEl>
                                        <p:attrNameLst>
                                          <p:attrName>style.visibility</p:attrName>
                                        </p:attrNameLst>
                                      </p:cBhvr>
                                      <p:to>
                                        <p:strVal val="visible"/>
                                      </p:to>
                                    </p:set>
                                  </p:childTnLst>
                                </p:cTn>
                              </p:par>
                            </p:childTnLst>
                          </p:cTn>
                        </p:par>
                      </p:childTnLst>
                    </p:cTn>
                  </p:par>
                  <p:par>
                    <p:cTn id="521" fill="hold">
                      <p:stCondLst>
                        <p:cond delay="indefinite"/>
                      </p:stCondLst>
                      <p:childTnLst>
                        <p:par>
                          <p:cTn id="522" fill="hold">
                            <p:stCondLst>
                              <p:cond delay="0"/>
                            </p:stCondLst>
                            <p:childTnLst>
                              <p:par>
                                <p:cTn id="523" nodeType="clickEffect" fill="hold" presetClass="entr" presetID="1">
                                  <p:stCondLst>
                                    <p:cond delay="0"/>
                                  </p:stCondLst>
                                  <p:childTnLst>
                                    <p:set>
                                      <p:cBhvr>
                                        <p:cTn id="524" dur="1" fill="hold">
                                          <p:stCondLst>
                                            <p:cond delay="0"/>
                                          </p:stCondLst>
                                        </p:cTn>
                                        <p:tgtEl>
                                          <p:spTgt spid="1338"/>
                                        </p:tgtEl>
                                        <p:attrNameLst>
                                          <p:attrName>style.visibility</p:attrName>
                                        </p:attrNameLst>
                                      </p:cBhvr>
                                      <p:to>
                                        <p:strVal val="visible"/>
                                      </p:to>
                                    </p:set>
                                  </p:childTnLst>
                                </p:cTn>
                              </p:par>
                            </p:childTnLst>
                          </p:cTn>
                        </p:par>
                      </p:childTnLst>
                    </p:cTn>
                  </p:par>
                  <p:par>
                    <p:cTn id="525" fill="hold">
                      <p:stCondLst>
                        <p:cond delay="indefinite"/>
                      </p:stCondLst>
                      <p:childTnLst>
                        <p:par>
                          <p:cTn id="526" fill="hold">
                            <p:stCondLst>
                              <p:cond delay="0"/>
                            </p:stCondLst>
                            <p:childTnLst>
                              <p:par>
                                <p:cTn id="527" nodeType="clickEffect" fill="hold" presetClass="entr" presetID="1">
                                  <p:stCondLst>
                                    <p:cond delay="0"/>
                                  </p:stCondLst>
                                  <p:childTnLst>
                                    <p:set>
                                      <p:cBhvr>
                                        <p:cTn id="528" dur="1" fill="hold">
                                          <p:stCondLst>
                                            <p:cond delay="0"/>
                                          </p:stCondLst>
                                        </p:cTn>
                                        <p:tgtEl>
                                          <p:spTgt spid="1343"/>
                                        </p:tgtEl>
                                        <p:attrNameLst>
                                          <p:attrName>style.visibility</p:attrName>
                                        </p:attrNameLst>
                                      </p:cBhvr>
                                      <p:to>
                                        <p:strVal val="visible"/>
                                      </p:to>
                                    </p:set>
                                  </p:childTnLst>
                                </p:cTn>
                              </p:par>
                            </p:childTnLst>
                          </p:cTn>
                        </p:par>
                      </p:childTnLst>
                    </p:cTn>
                  </p:par>
                  <p:par>
                    <p:cTn id="529" fill="hold">
                      <p:stCondLst>
                        <p:cond delay="indefinite"/>
                      </p:stCondLst>
                      <p:childTnLst>
                        <p:par>
                          <p:cTn id="530" fill="hold">
                            <p:stCondLst>
                              <p:cond delay="0"/>
                            </p:stCondLst>
                            <p:childTnLst>
                              <p:par>
                                <p:cTn id="531" nodeType="clickEffect" fill="hold" presetClass="entr" presetID="1">
                                  <p:stCondLst>
                                    <p:cond delay="0"/>
                                  </p:stCondLst>
                                  <p:childTnLst>
                                    <p:set>
                                      <p:cBhvr>
                                        <p:cTn id="532" dur="1" fill="hold">
                                          <p:stCondLst>
                                            <p:cond delay="0"/>
                                          </p:stCondLst>
                                        </p:cTn>
                                        <p:tgtEl>
                                          <p:spTgt spid="1344"/>
                                        </p:tgtEl>
                                        <p:attrNameLst>
                                          <p:attrName>style.visibility</p:attrName>
                                        </p:attrNameLst>
                                      </p:cBhvr>
                                      <p:to>
                                        <p:strVal val="visible"/>
                                      </p:to>
                                    </p:set>
                                  </p:childTnLst>
                                </p:cTn>
                              </p:par>
                            </p:childTnLst>
                          </p:cTn>
                        </p:par>
                      </p:childTnLst>
                    </p:cTn>
                  </p:par>
                  <p:par>
                    <p:cTn id="533" fill="hold">
                      <p:stCondLst>
                        <p:cond delay="indefinite"/>
                      </p:stCondLst>
                      <p:childTnLst>
                        <p:par>
                          <p:cTn id="534" fill="hold">
                            <p:stCondLst>
                              <p:cond delay="0"/>
                            </p:stCondLst>
                            <p:childTnLst>
                              <p:par>
                                <p:cTn id="535" nodeType="clickEffect" fill="hold" presetClass="entr" presetID="1">
                                  <p:stCondLst>
                                    <p:cond delay="0"/>
                                  </p:stCondLst>
                                  <p:childTnLst>
                                    <p:set>
                                      <p:cBhvr>
                                        <p:cTn id="536" dur="1" fill="hold">
                                          <p:stCondLst>
                                            <p:cond delay="0"/>
                                          </p:stCondLst>
                                        </p:cTn>
                                        <p:tgtEl>
                                          <p:spTgt spid="134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9" name="PlaceHolder 1"/>
          <p:cNvSpPr>
            <a:spLocks noGrp="1"/>
          </p:cNvSpPr>
          <p:nvPr>
            <p:ph type="title"/>
          </p:nvPr>
        </p:nvSpPr>
        <p:spPr>
          <a:xfrm>
            <a:off x="683280" y="315000"/>
            <a:ext cx="996444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Où trouver les données secondaires ?</a:t>
            </a:r>
            <a:endParaRPr b="0" lang="en-US" sz="2800" spc="-1" strike="noStrike">
              <a:solidFill>
                <a:srgbClr val="000000"/>
              </a:solidFill>
              <a:latin typeface="Calibri"/>
            </a:endParaRPr>
          </a:p>
        </p:txBody>
      </p:sp>
      <p:pic>
        <p:nvPicPr>
          <p:cNvPr id="1350" name="Image 103" descr=""/>
          <p:cNvPicPr/>
          <p:nvPr/>
        </p:nvPicPr>
        <p:blipFill>
          <a:blip r:embed="rId1"/>
          <a:stretch/>
        </p:blipFill>
        <p:spPr>
          <a:xfrm>
            <a:off x="10647720" y="75240"/>
            <a:ext cx="1449000" cy="1074240"/>
          </a:xfrm>
          <a:prstGeom prst="rect">
            <a:avLst/>
          </a:prstGeom>
          <a:ln w="0">
            <a:noFill/>
          </a:ln>
        </p:spPr>
      </p:pic>
      <p:sp>
        <p:nvSpPr>
          <p:cNvPr id="1351" name="Rectangle à coins arrondis 39"/>
          <p:cNvSpPr/>
          <p:nvPr/>
        </p:nvSpPr>
        <p:spPr>
          <a:xfrm>
            <a:off x="3994920" y="2040480"/>
            <a:ext cx="7473600" cy="647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52" name="Rectangle à coins arrondis 40"/>
          <p:cNvSpPr/>
          <p:nvPr/>
        </p:nvSpPr>
        <p:spPr>
          <a:xfrm>
            <a:off x="1788840" y="1272600"/>
            <a:ext cx="2087640" cy="647640"/>
          </a:xfrm>
          <a:prstGeom prst="roundRect">
            <a:avLst>
              <a:gd name="adj" fmla="val 16667"/>
            </a:avLst>
          </a:prstGeom>
          <a:solidFill>
            <a:srgbClr val="ffa300"/>
          </a:solidFill>
          <a:ln w="12600">
            <a:noFill/>
          </a:ln>
        </p:spPr>
        <p:style>
          <a:lnRef idx="0"/>
          <a:fillRef idx="0"/>
          <a:effectRef idx="0"/>
          <a:fontRef idx="minor"/>
        </p:style>
        <p:txBody>
          <a:bodyPr lIns="90000" rIns="90000" tIns="0" bIns="0" anchor="ctr">
            <a:noAutofit/>
          </a:bodyPr>
          <a:p>
            <a:pPr>
              <a:lnSpc>
                <a:spcPct val="100000"/>
              </a:lnSpc>
            </a:pPr>
            <a:r>
              <a:rPr b="0" lang="fr-FR" sz="1800" spc="-1" strike="noStrike">
                <a:solidFill>
                  <a:srgbClr val="ffffff"/>
                </a:solidFill>
                <a:latin typeface="DejaVu Sans"/>
                <a:ea typeface="Verdana"/>
              </a:rPr>
              <a:t>Documents vérifiés</a:t>
            </a:r>
            <a:endParaRPr b="0" lang="fr-FR" sz="1800" spc="-1" strike="noStrike">
              <a:solidFill>
                <a:srgbClr val="000000"/>
              </a:solidFill>
              <a:latin typeface="DejaVu Sans"/>
            </a:endParaRPr>
          </a:p>
        </p:txBody>
      </p:sp>
      <p:sp>
        <p:nvSpPr>
          <p:cNvPr id="1353" name="Rectangle à coins arrondis 41"/>
          <p:cNvSpPr/>
          <p:nvPr/>
        </p:nvSpPr>
        <p:spPr>
          <a:xfrm>
            <a:off x="1788840" y="2040480"/>
            <a:ext cx="2087640" cy="647640"/>
          </a:xfrm>
          <a:prstGeom prst="roundRect">
            <a:avLst>
              <a:gd name="adj" fmla="val 16667"/>
            </a:avLst>
          </a:prstGeom>
          <a:solidFill>
            <a:srgbClr val="ffa300"/>
          </a:solidFill>
          <a:ln w="12600">
            <a:noFill/>
          </a:ln>
        </p:spPr>
        <p:style>
          <a:lnRef idx="0"/>
          <a:fillRef idx="0"/>
          <a:effectRef idx="0"/>
          <a:fontRef idx="minor"/>
        </p:style>
        <p:txBody>
          <a:bodyPr lIns="90000" rIns="90000" tIns="0" bIns="0" anchor="ctr">
            <a:noAutofit/>
          </a:bodyPr>
          <a:p>
            <a:pPr>
              <a:lnSpc>
                <a:spcPct val="90000"/>
              </a:lnSpc>
            </a:pPr>
            <a:r>
              <a:rPr b="0" lang="fr-FR" sz="1800" spc="-1" strike="noStrike">
                <a:solidFill>
                  <a:srgbClr val="ffffff"/>
                </a:solidFill>
                <a:latin typeface="DejaVu Sans"/>
                <a:ea typeface="Verdana"/>
              </a:rPr>
              <a:t>Autres documents</a:t>
            </a:r>
            <a:endParaRPr b="0" lang="fr-FR" sz="1800" spc="-1" strike="noStrike">
              <a:solidFill>
                <a:srgbClr val="000000"/>
              </a:solidFill>
              <a:latin typeface="DejaVu Sans"/>
            </a:endParaRPr>
          </a:p>
        </p:txBody>
      </p:sp>
      <p:sp>
        <p:nvSpPr>
          <p:cNvPr id="1354" name="Rectangle à coins arrondis 42"/>
          <p:cNvSpPr/>
          <p:nvPr/>
        </p:nvSpPr>
        <p:spPr>
          <a:xfrm>
            <a:off x="3994920" y="1272600"/>
            <a:ext cx="7473600" cy="647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aphicFrame>
        <p:nvGraphicFramePr>
          <p:cNvPr id="1355" name="Rectangle à coins arrondis 43"/>
          <p:cNvGraphicFramePr/>
          <p:nvPr/>
        </p:nvGraphicFramePr>
        <p:xfrm>
          <a:off x="3994920" y="1272600"/>
          <a:ext cx="7473240" cy="611280"/>
        </p:xfrm>
        <a:graphic>
          <a:graphicData uri="http://schemas.openxmlformats.org/drawingml/2006/table">
            <a:tbl>
              <a:tblPr/>
              <a:tblGrid>
                <a:gridCol w="3736800"/>
                <a:gridCol w="3736800"/>
              </a:tblGrid>
              <a:tr h="611640">
                <a:tc>
                  <a:txBody>
                    <a:bodyPr anchor="t">
                      <a:noAutofit/>
                    </a:bodyPr>
                    <a:p>
                      <a:pPr marL="171360" indent="-17100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Documents publics</a:t>
                      </a:r>
                      <a:endParaRPr b="0" lang="fr-FR" sz="1400" spc="-1" strike="noStrike">
                        <a:solidFill>
                          <a:srgbClr val="ffffff"/>
                        </a:solidFill>
                        <a:latin typeface="DejaVu Sans"/>
                      </a:endParaRPr>
                    </a:p>
                    <a:p>
                      <a:pPr marL="171360" indent="-17100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Journaux, articles, brevets, ouvrages</a:t>
                      </a:r>
                      <a:endParaRPr b="0" lang="fr-FR" sz="1400" spc="-1" strike="noStrike">
                        <a:solidFill>
                          <a:srgbClr val="ffffff"/>
                        </a:solidFill>
                        <a:latin typeface="DejaVu Sans"/>
                      </a:endParaRPr>
                    </a:p>
                  </a:txBody>
                  <a:tcPr anchor="t" marL="91440" marR="91440">
                    <a:lnL>
                      <a:noFill/>
                    </a:lnL>
                    <a:lnR>
                      <a:noFill/>
                    </a:lnR>
                    <a:lnT>
                      <a:noFill/>
                    </a:lnT>
                    <a:lnB>
                      <a:noFill/>
                    </a:lnB>
                    <a:noFill/>
                  </a:tcPr>
                </a:tc>
                <a:tc>
                  <a:txBody>
                    <a:bodyPr anchor="t">
                      <a:noAutofit/>
                    </a:bodyPr>
                    <a:p>
                      <a:pPr marL="171360" indent="-171000">
                        <a:lnSpc>
                          <a:spcPct val="100000"/>
                        </a:lnSpc>
                        <a:buClr>
                          <a:srgbClr val="000000"/>
                        </a:buClr>
                        <a:buFont typeface="Arial"/>
                        <a:buChar char="•"/>
                      </a:pPr>
                      <a:r>
                        <a:rPr b="0" lang="fr-FR" sz="1400" spc="-1" strike="noStrike">
                          <a:solidFill>
                            <a:srgbClr val="000000"/>
                          </a:solidFill>
                          <a:latin typeface="Calibri"/>
                          <a:ea typeface="Verdana"/>
                        </a:rPr>
                        <a:t> </a:t>
                      </a:r>
                      <a:r>
                        <a:rPr b="0" lang="fr-FR" sz="1400" spc="-1" strike="noStrike">
                          <a:solidFill>
                            <a:srgbClr val="000000"/>
                          </a:solidFill>
                          <a:latin typeface="Calibri"/>
                          <a:ea typeface="Verdana"/>
                        </a:rPr>
                        <a:t>ACV antérieures</a:t>
                      </a:r>
                      <a:endParaRPr b="0" lang="fr-FR" sz="1400" spc="-1" strike="noStrike">
                        <a:solidFill>
                          <a:srgbClr val="ffffff"/>
                        </a:solidFill>
                        <a:latin typeface="Arial"/>
                      </a:endParaRPr>
                    </a:p>
                    <a:p>
                      <a:pPr marL="171360" indent="-171000">
                        <a:lnSpc>
                          <a:spcPct val="100000"/>
                        </a:lnSpc>
                        <a:buClr>
                          <a:srgbClr val="000000"/>
                        </a:buClr>
                        <a:buFont typeface="Arial"/>
                        <a:buChar char="•"/>
                      </a:pPr>
                      <a:r>
                        <a:rPr b="0" lang="fr-FR" sz="1400" spc="-1" strike="noStrike">
                          <a:solidFill>
                            <a:srgbClr val="000000"/>
                          </a:solidFill>
                          <a:latin typeface="Calibri"/>
                          <a:ea typeface="Verdana"/>
                        </a:rPr>
                        <a:t> </a:t>
                      </a:r>
                      <a:r>
                        <a:rPr b="0" lang="fr-FR" sz="1400" spc="-1" strike="noStrike">
                          <a:solidFill>
                            <a:srgbClr val="000000"/>
                          </a:solidFill>
                          <a:latin typeface="Calibri"/>
                          <a:ea typeface="Verdana"/>
                        </a:rPr>
                        <a:t>Résultats d’études / Tests</a:t>
                      </a:r>
                      <a:endParaRPr b="0" lang="fr-FR" sz="1400" spc="-1" strike="noStrike">
                        <a:solidFill>
                          <a:srgbClr val="ffffff"/>
                        </a:solidFill>
                        <a:latin typeface="Arial"/>
                      </a:endParaRPr>
                    </a:p>
                  </a:txBody>
                  <a:tcPr anchor="t" marL="91440" marR="91440">
                    <a:lnL>
                      <a:noFill/>
                    </a:lnL>
                    <a:lnR>
                      <a:noFill/>
                    </a:lnR>
                    <a:lnT>
                      <a:noFill/>
                    </a:lnT>
                    <a:lnB>
                      <a:noFill/>
                    </a:lnB>
                    <a:noFill/>
                  </a:tcPr>
                </a:tc>
              </a:tr>
            </a:tbl>
          </a:graphicData>
        </a:graphic>
      </p:graphicFrame>
      <p:graphicFrame>
        <p:nvGraphicFramePr>
          <p:cNvPr id="1356" name="Rectangle à coins arrondis 44"/>
          <p:cNvGraphicFramePr/>
          <p:nvPr/>
        </p:nvGraphicFramePr>
        <p:xfrm>
          <a:off x="3994920" y="2040480"/>
          <a:ext cx="7473240" cy="639720"/>
        </p:xfrm>
        <a:graphic>
          <a:graphicData uri="http://schemas.openxmlformats.org/drawingml/2006/table">
            <a:tbl>
              <a:tblPr/>
              <a:tblGrid>
                <a:gridCol w="3736800"/>
                <a:gridCol w="3736800"/>
              </a:tblGrid>
              <a:tr h="640080">
                <a:tc>
                  <a:txBody>
                    <a:bodyPr anchor="t">
                      <a:noAutofit/>
                    </a:bodyPr>
                    <a:p>
                      <a:pPr marL="285840" indent="-28548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Avis d’experts</a:t>
                      </a:r>
                      <a:endParaRPr b="0" lang="fr-FR" sz="1400" spc="-1" strike="noStrike">
                        <a:solidFill>
                          <a:srgbClr val="ffffff"/>
                        </a:solidFill>
                        <a:latin typeface="DejaVu Sans"/>
                      </a:endParaRPr>
                    </a:p>
                    <a:p>
                      <a:pPr marL="285840" indent="-28548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Trade association</a:t>
                      </a:r>
                      <a:endParaRPr b="0" lang="fr-FR" sz="1400" spc="-1" strike="noStrike">
                        <a:solidFill>
                          <a:srgbClr val="ffffff"/>
                        </a:solidFill>
                        <a:latin typeface="DejaVu Sans"/>
                      </a:endParaRPr>
                    </a:p>
                  </a:txBody>
                  <a:tcPr anchor="t" marL="91440" marR="91440">
                    <a:lnL>
                      <a:noFill/>
                    </a:lnL>
                    <a:lnR>
                      <a:noFill/>
                    </a:lnR>
                    <a:lnT>
                      <a:noFill/>
                    </a:lnT>
                    <a:lnB>
                      <a:noFill/>
                    </a:lnB>
                    <a:noFill/>
                  </a:tcPr>
                </a:tc>
                <a:tc>
                  <a:txBody>
                    <a:bodyPr anchor="t">
                      <a:noAutofit/>
                    </a:bodyPr>
                    <a:p>
                      <a:pPr marL="285840" indent="-28548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Rapports d’industriels / de consultants</a:t>
                      </a:r>
                      <a:endParaRPr b="0" lang="fr-FR" sz="1400" spc="-1" strike="noStrike">
                        <a:solidFill>
                          <a:srgbClr val="ffffff"/>
                        </a:solidFill>
                        <a:latin typeface="DejaVu Sans"/>
                      </a:endParaRPr>
                    </a:p>
                  </a:txBody>
                  <a:tcPr anchor="t" marL="91440" marR="91440">
                    <a:lnL>
                      <a:noFill/>
                    </a:lnL>
                    <a:lnR>
                      <a:noFill/>
                    </a:lnR>
                    <a:lnT>
                      <a:noFill/>
                    </a:lnT>
                    <a:lnB>
                      <a:noFill/>
                    </a:lnB>
                    <a:noFill/>
                  </a:tcPr>
                </a:tc>
              </a:tr>
            </a:tbl>
          </a:graphicData>
        </a:graphic>
      </p:graphicFrame>
      <p:sp>
        <p:nvSpPr>
          <p:cNvPr id="1357" name="Rectangle à coins arrondis 45"/>
          <p:cNvSpPr/>
          <p:nvPr/>
        </p:nvSpPr>
        <p:spPr>
          <a:xfrm>
            <a:off x="3994920" y="2808720"/>
            <a:ext cx="7473600" cy="863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58" name="Rectangle à coins arrondis 46"/>
          <p:cNvSpPr/>
          <p:nvPr/>
        </p:nvSpPr>
        <p:spPr>
          <a:xfrm>
            <a:off x="3994920" y="3792600"/>
            <a:ext cx="7473600" cy="1187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59" name="Rectangle à coins arrondis 47"/>
          <p:cNvSpPr/>
          <p:nvPr/>
        </p:nvSpPr>
        <p:spPr>
          <a:xfrm>
            <a:off x="1788840" y="2808720"/>
            <a:ext cx="2087640" cy="863640"/>
          </a:xfrm>
          <a:prstGeom prst="roundRect">
            <a:avLst>
              <a:gd name="adj" fmla="val 16667"/>
            </a:avLst>
          </a:prstGeom>
          <a:solidFill>
            <a:srgbClr val="ffa300"/>
          </a:solidFill>
          <a:ln w="12600">
            <a:noFill/>
          </a:ln>
        </p:spPr>
        <p:style>
          <a:lnRef idx="0"/>
          <a:fillRef idx="0"/>
          <a:effectRef idx="0"/>
          <a:fontRef idx="minor"/>
        </p:style>
        <p:txBody>
          <a:bodyPr lIns="90000" rIns="90000" tIns="0" bIns="0" anchor="ctr">
            <a:noAutofit/>
          </a:bodyPr>
          <a:p>
            <a:pPr>
              <a:lnSpc>
                <a:spcPct val="100000"/>
              </a:lnSpc>
            </a:pPr>
            <a:r>
              <a:rPr b="0" lang="fr-FR" sz="1800" spc="-1" strike="noStrike">
                <a:solidFill>
                  <a:srgbClr val="ffffff"/>
                </a:solidFill>
                <a:latin typeface="Calibri"/>
                <a:ea typeface="Verdana"/>
              </a:rPr>
              <a:t>Transport</a:t>
            </a:r>
            <a:endParaRPr b="0" lang="fr-FR" sz="1800" spc="-1" strike="noStrike">
              <a:solidFill>
                <a:srgbClr val="000000"/>
              </a:solidFill>
              <a:latin typeface="Arial"/>
            </a:endParaRPr>
          </a:p>
        </p:txBody>
      </p:sp>
      <p:sp>
        <p:nvSpPr>
          <p:cNvPr id="1360" name="Rectangle à coins arrondis 48"/>
          <p:cNvSpPr/>
          <p:nvPr/>
        </p:nvSpPr>
        <p:spPr>
          <a:xfrm>
            <a:off x="1788840" y="3792600"/>
            <a:ext cx="2087640" cy="1187640"/>
          </a:xfrm>
          <a:prstGeom prst="roundRect">
            <a:avLst>
              <a:gd name="adj" fmla="val 16667"/>
            </a:avLst>
          </a:prstGeom>
          <a:solidFill>
            <a:srgbClr val="ffa300"/>
          </a:solidFill>
          <a:ln w="12600">
            <a:noFill/>
          </a:ln>
        </p:spPr>
        <p:style>
          <a:lnRef idx="0"/>
          <a:fillRef idx="0"/>
          <a:effectRef idx="0"/>
          <a:fontRef idx="minor"/>
        </p:style>
        <p:txBody>
          <a:bodyPr lIns="90000" rIns="72000" tIns="0" bIns="0" anchor="ctr">
            <a:noAutofit/>
          </a:bodyPr>
          <a:p>
            <a:pPr>
              <a:lnSpc>
                <a:spcPct val="90000"/>
              </a:lnSpc>
            </a:pPr>
            <a:r>
              <a:rPr b="0" lang="fr-FR" sz="1800" spc="-1" strike="noStrike">
                <a:solidFill>
                  <a:srgbClr val="ffffff"/>
                </a:solidFill>
                <a:latin typeface="DejaVu Sans"/>
                <a:ea typeface="Verdana"/>
              </a:rPr>
              <a:t>Identification de matériaux &amp; composants</a:t>
            </a:r>
            <a:endParaRPr b="0" lang="fr-FR" sz="1800" spc="-1" strike="noStrike">
              <a:solidFill>
                <a:srgbClr val="000000"/>
              </a:solidFill>
              <a:latin typeface="DejaVu Sans"/>
            </a:endParaRPr>
          </a:p>
        </p:txBody>
      </p:sp>
      <p:sp>
        <p:nvSpPr>
          <p:cNvPr id="1361" name="Rectangle à coins arrondis 49"/>
          <p:cNvSpPr/>
          <p:nvPr/>
        </p:nvSpPr>
        <p:spPr>
          <a:xfrm>
            <a:off x="3994920" y="2808720"/>
            <a:ext cx="7473600" cy="863640"/>
          </a:xfrm>
          <a:prstGeom prst="roundRect">
            <a:avLst>
              <a:gd name="adj" fmla="val 16667"/>
            </a:avLst>
          </a:prstGeom>
          <a:solidFill>
            <a:srgbClr val="ffbc43"/>
          </a:solidFill>
          <a:ln w="12600">
            <a:noFill/>
          </a:ln>
        </p:spPr>
        <p:style>
          <a:lnRef idx="0"/>
          <a:fillRef idx="0"/>
          <a:effectRef idx="0"/>
          <a:fontRef idx="minor"/>
        </p:style>
        <p:txBody>
          <a:bodyPr lIns="90000" rIns="90000" tIns="0" bIns="0" anchor="t">
            <a:noAutofit/>
          </a:bodyPr>
          <a:p>
            <a:pPr marL="171360" indent="-17100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Routier </a:t>
            </a:r>
            <a:r>
              <a:rPr b="0" lang="fr-FR" sz="1400" spc="-1" strike="noStrike" u="sng">
                <a:solidFill>
                  <a:srgbClr val="0563c1"/>
                </a:solidFill>
                <a:uFillTx/>
                <a:latin typeface="DejaVu Sans"/>
                <a:ea typeface="Verdana"/>
                <a:hlinkClick r:id="rId2"/>
              </a:rPr>
              <a:t>https://</a:t>
            </a:r>
            <a:r>
              <a:rPr b="0" lang="fr-FR" sz="1400" spc="-1" strike="noStrike" u="sng">
                <a:solidFill>
                  <a:srgbClr val="0563c1"/>
                </a:solidFill>
                <a:uFillTx/>
                <a:latin typeface="DejaVu Sans"/>
                <a:ea typeface="Verdana"/>
                <a:hlinkClick r:id="rId3"/>
              </a:rPr>
              <a:t>www.openstreetmap.org</a:t>
            </a:r>
            <a:r>
              <a:rPr b="0" lang="fr-FR" sz="1400" spc="-1" strike="noStrike">
                <a:solidFill>
                  <a:srgbClr val="000000"/>
                </a:solidFill>
                <a:latin typeface="DejaVu Sans"/>
                <a:ea typeface="Verdana"/>
              </a:rPr>
              <a:t>  </a:t>
            </a:r>
            <a:endParaRPr b="0" lang="fr-FR" sz="1400" spc="-1" strike="noStrike">
              <a:solidFill>
                <a:srgbClr val="000000"/>
              </a:solidFill>
              <a:latin typeface="Arial"/>
            </a:endParaRPr>
          </a:p>
          <a:p>
            <a:pPr marL="171360" indent="-17100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Bateau </a:t>
            </a:r>
            <a:r>
              <a:rPr b="0" lang="fr-FR" sz="1400" spc="-1" strike="noStrike">
                <a:solidFill>
                  <a:srgbClr val="000000"/>
                </a:solidFill>
                <a:latin typeface="DejaVu Sans"/>
                <a:ea typeface="Verdana"/>
                <a:hlinkClick r:id="rId4"/>
              </a:rPr>
              <a:t>https://sea-distances.org/</a:t>
            </a:r>
            <a:r>
              <a:rPr b="0" lang="fr-FR" sz="1400" spc="-1" strike="noStrike">
                <a:solidFill>
                  <a:srgbClr val="000000"/>
                </a:solidFill>
                <a:latin typeface="DejaVu Sans"/>
                <a:ea typeface="Verdana"/>
              </a:rPr>
              <a:t> </a:t>
            </a:r>
            <a:endParaRPr b="0" lang="fr-FR" sz="1400" spc="-1" strike="noStrike">
              <a:solidFill>
                <a:srgbClr val="000000"/>
              </a:solidFill>
              <a:latin typeface="Arial"/>
            </a:endParaRPr>
          </a:p>
          <a:p>
            <a:pPr marL="171360" indent="-171000">
              <a:lnSpc>
                <a:spcPct val="10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Avion </a:t>
            </a:r>
            <a:r>
              <a:rPr b="0" lang="fr-FR" sz="1400" spc="-1" strike="noStrike">
                <a:solidFill>
                  <a:srgbClr val="000000"/>
                </a:solidFill>
                <a:latin typeface="DejaVu Sans"/>
                <a:ea typeface="Verdana"/>
                <a:hlinkClick r:id="rId5"/>
              </a:rPr>
              <a:t>https://www.airportdistancecalculator.com/</a:t>
            </a:r>
            <a:r>
              <a:rPr b="0" lang="fr-FR" sz="1400" spc="-1" strike="noStrike" u="sng">
                <a:solidFill>
                  <a:srgbClr val="0563c1"/>
                </a:solidFill>
                <a:uFillTx/>
                <a:latin typeface="DejaVu Sans"/>
                <a:ea typeface="Verdana"/>
              </a:rPr>
              <a:t> </a:t>
            </a:r>
            <a:r>
              <a:rPr b="0" lang="fr-FR" sz="1400" spc="-1" strike="noStrike">
                <a:solidFill>
                  <a:srgbClr val="000000"/>
                </a:solidFill>
                <a:latin typeface="DejaVu Sans"/>
                <a:ea typeface="Verdana"/>
              </a:rPr>
              <a:t>  </a:t>
            </a:r>
            <a:endParaRPr b="0" lang="fr-FR" sz="1400" spc="-1" strike="noStrike">
              <a:solidFill>
                <a:srgbClr val="000000"/>
              </a:solidFill>
              <a:latin typeface="Arial"/>
            </a:endParaRPr>
          </a:p>
        </p:txBody>
      </p:sp>
      <p:sp>
        <p:nvSpPr>
          <p:cNvPr id="1362" name="Rectangle à coins arrondis 50"/>
          <p:cNvSpPr/>
          <p:nvPr/>
        </p:nvSpPr>
        <p:spPr>
          <a:xfrm>
            <a:off x="3994920" y="3792600"/>
            <a:ext cx="7473600" cy="1187640"/>
          </a:xfrm>
          <a:prstGeom prst="roundRect">
            <a:avLst>
              <a:gd name="adj" fmla="val 16667"/>
            </a:avLst>
          </a:prstGeom>
          <a:solidFill>
            <a:srgbClr val="ffbc43"/>
          </a:solidFill>
          <a:ln w="12600">
            <a:noFill/>
          </a:ln>
        </p:spPr>
        <p:style>
          <a:lnRef idx="0"/>
          <a:fillRef idx="0"/>
          <a:effectRef idx="0"/>
          <a:fontRef idx="minor"/>
        </p:style>
        <p:txBody>
          <a:bodyPr lIns="90000" rIns="90000" tIns="0" bIns="0" anchor="t">
            <a:noAutofit/>
          </a:bodyPr>
          <a:p>
            <a:pPr marL="285840" indent="-285480">
              <a:lnSpc>
                <a:spcPct val="100000"/>
              </a:lnSpc>
              <a:buClr>
                <a:srgbClr val="000000"/>
              </a:buClr>
              <a:buFont typeface="Arial"/>
              <a:buChar char="•"/>
            </a:pPr>
            <a:r>
              <a:rPr b="0" lang="fr-FR" sz="1400" spc="-1" strike="noStrike">
                <a:solidFill>
                  <a:srgbClr val="000000"/>
                </a:solidFill>
                <a:latin typeface="DejaVu Sans"/>
                <a:ea typeface="Verdana"/>
              </a:rPr>
              <a:t>Produits chimique (EU) </a:t>
            </a:r>
            <a:r>
              <a:rPr b="0" lang="fr-FR" sz="1400" spc="-1" strike="noStrike" u="sng">
                <a:solidFill>
                  <a:srgbClr val="0563c1"/>
                </a:solidFill>
                <a:uFillTx/>
                <a:latin typeface="DejaVu Sans"/>
                <a:ea typeface="Verdana"/>
                <a:hlinkClick r:id="rId6"/>
              </a:rPr>
              <a:t>https://</a:t>
            </a:r>
            <a:r>
              <a:rPr b="0" lang="fr-FR" sz="1400" spc="-1" strike="noStrike" u="sng">
                <a:solidFill>
                  <a:srgbClr val="0563c1"/>
                </a:solidFill>
                <a:uFillTx/>
                <a:latin typeface="DejaVu Sans"/>
                <a:ea typeface="Verdana"/>
                <a:hlinkClick r:id="rId7"/>
              </a:rPr>
              <a:t>echa.europa.eu/fr</a:t>
            </a:r>
            <a:r>
              <a:rPr b="0" lang="fr-FR" sz="1400" spc="-1" strike="noStrike">
                <a:solidFill>
                  <a:srgbClr val="000000"/>
                </a:solidFill>
                <a:latin typeface="DejaVu Sans"/>
                <a:ea typeface="Verdana"/>
              </a:rPr>
              <a:t> </a:t>
            </a:r>
            <a:endParaRPr b="0" lang="fr-FR" sz="1400" spc="-1" strike="noStrike">
              <a:solidFill>
                <a:srgbClr val="000000"/>
              </a:solidFill>
              <a:latin typeface="Arial"/>
            </a:endParaRPr>
          </a:p>
          <a:p>
            <a:pPr marL="285840" indent="-285480">
              <a:lnSpc>
                <a:spcPct val="100000"/>
              </a:lnSpc>
              <a:buClr>
                <a:srgbClr val="000000"/>
              </a:buClr>
              <a:buFont typeface="Arial"/>
              <a:buChar char="•"/>
            </a:pPr>
            <a:r>
              <a:rPr b="0" lang="fr-FR" sz="1400" spc="-1" strike="noStrike">
                <a:solidFill>
                  <a:srgbClr val="000000"/>
                </a:solidFill>
                <a:latin typeface="DejaVu Sans"/>
                <a:ea typeface="Verdana"/>
              </a:rPr>
              <a:t>Chimie </a:t>
            </a:r>
            <a:r>
              <a:rPr b="0" lang="fr-FR" sz="1400" spc="-1" strike="noStrike" u="sng">
                <a:solidFill>
                  <a:srgbClr val="0563c1"/>
                </a:solidFill>
                <a:uFillTx/>
                <a:latin typeface="DejaVu Sans"/>
                <a:ea typeface="Verdana"/>
                <a:hlinkClick r:id="rId8"/>
              </a:rPr>
              <a:t>https://</a:t>
            </a:r>
            <a:r>
              <a:rPr b="0" lang="fr-FR" sz="1400" spc="-1" strike="noStrike" u="sng">
                <a:solidFill>
                  <a:srgbClr val="0563c1"/>
                </a:solidFill>
                <a:uFillTx/>
                <a:latin typeface="DejaVu Sans"/>
                <a:ea typeface="Verdana"/>
                <a:hlinkClick r:id="rId9"/>
              </a:rPr>
              <a:t>scifinder-n.cas.org</a:t>
            </a:r>
            <a:r>
              <a:rPr b="0" lang="fr-FR" sz="1400" spc="-1" strike="noStrike">
                <a:solidFill>
                  <a:srgbClr val="000000"/>
                </a:solidFill>
                <a:latin typeface="DejaVu Sans"/>
                <a:ea typeface="Verdana"/>
              </a:rPr>
              <a:t> ou </a:t>
            </a:r>
            <a:r>
              <a:rPr b="0" lang="fr-FR" sz="1400" spc="-1" strike="noStrike">
                <a:solidFill>
                  <a:srgbClr val="000000"/>
                </a:solidFill>
                <a:latin typeface="DejaVu Sans"/>
                <a:ea typeface="Verdana"/>
                <a:hlinkClick r:id="rId10"/>
              </a:rPr>
              <a:t>https://pubchem.ncbi.nlm.nih.gov/</a:t>
            </a:r>
            <a:r>
              <a:rPr b="0" lang="fr-FR" sz="1400" spc="-1" strike="noStrike">
                <a:solidFill>
                  <a:srgbClr val="000000"/>
                </a:solidFill>
                <a:latin typeface="DejaVu Sans"/>
                <a:ea typeface="Verdana"/>
              </a:rPr>
              <a:t> </a:t>
            </a:r>
            <a:endParaRPr b="0" lang="fr-FR" sz="1400" spc="-1" strike="noStrike">
              <a:solidFill>
                <a:srgbClr val="000000"/>
              </a:solidFill>
              <a:latin typeface="Arial"/>
            </a:endParaRPr>
          </a:p>
          <a:p>
            <a:pPr marL="285840" indent="-285480">
              <a:lnSpc>
                <a:spcPct val="100000"/>
              </a:lnSpc>
              <a:buClr>
                <a:srgbClr val="000000"/>
              </a:buClr>
              <a:buFont typeface="Arial"/>
              <a:buChar char="•"/>
            </a:pPr>
            <a:r>
              <a:rPr b="0" lang="fr-FR" sz="1400" spc="-1" strike="noStrike">
                <a:solidFill>
                  <a:srgbClr val="000000"/>
                </a:solidFill>
                <a:latin typeface="DejaVu Sans"/>
                <a:ea typeface="Verdana"/>
              </a:rPr>
              <a:t>Répertoire toxicologique (Ca) </a:t>
            </a:r>
            <a:r>
              <a:rPr b="0" lang="fr-FR" sz="1400" spc="-1" strike="noStrike" u="sng">
                <a:solidFill>
                  <a:srgbClr val="0563c1"/>
                </a:solidFill>
                <a:uFillTx/>
                <a:latin typeface="DejaVu Sans"/>
                <a:ea typeface="Verdana"/>
                <a:hlinkClick r:id="rId11"/>
              </a:rPr>
              <a:t>https://</a:t>
            </a:r>
            <a:r>
              <a:rPr b="0" lang="fr-FR" sz="1400" spc="-1" strike="noStrike" u="sng">
                <a:solidFill>
                  <a:srgbClr val="0563c1"/>
                </a:solidFill>
                <a:uFillTx/>
                <a:latin typeface="DejaVu Sans"/>
                <a:ea typeface="Verdana"/>
                <a:hlinkClick r:id="rId12"/>
              </a:rPr>
              <a:t>www.csst.qc.ca/</a:t>
            </a:r>
            <a:r>
              <a:rPr b="0" lang="fr-FR" sz="1400" spc="-1" strike="noStrike" u="sng">
                <a:solidFill>
                  <a:srgbClr val="0563c1"/>
                </a:solidFill>
                <a:uFillTx/>
                <a:latin typeface="DejaVu Sans"/>
                <a:ea typeface="Verdana"/>
                <a:hlinkClick r:id="rId13"/>
              </a:rPr>
              <a:t>prevention</a:t>
            </a:r>
            <a:r>
              <a:rPr b="0" lang="fr-FR" sz="1400" spc="-1" strike="noStrike" u="sng">
                <a:solidFill>
                  <a:srgbClr val="0563c1"/>
                </a:solidFill>
                <a:uFillTx/>
                <a:latin typeface="DejaVu Sans"/>
                <a:ea typeface="Verdana"/>
                <a:hlinkClick r:id="rId14"/>
              </a:rPr>
              <a:t>/</a:t>
            </a:r>
            <a:r>
              <a:rPr b="0" lang="fr-FR" sz="1400" spc="-1" strike="noStrike" u="sng">
                <a:solidFill>
                  <a:srgbClr val="0563c1"/>
                </a:solidFill>
                <a:uFillTx/>
                <a:latin typeface="DejaVu Sans"/>
                <a:ea typeface="Verdana"/>
                <a:hlinkClick r:id="rId15"/>
              </a:rPr>
              <a:t>reptox</a:t>
            </a:r>
            <a:r>
              <a:rPr b="0" lang="fr-FR" sz="1400" spc="-1" strike="noStrike" u="sng">
                <a:solidFill>
                  <a:srgbClr val="0563c1"/>
                </a:solidFill>
                <a:uFillTx/>
                <a:latin typeface="DejaVu Sans"/>
                <a:ea typeface="Verdana"/>
                <a:hlinkClick r:id="rId16"/>
              </a:rPr>
              <a:t>/Pages/repertoire-toxicologique.aspx</a:t>
            </a:r>
            <a:r>
              <a:rPr b="0" lang="fr-FR" sz="1400" spc="-1" strike="noStrike">
                <a:solidFill>
                  <a:srgbClr val="000000"/>
                </a:solidFill>
                <a:latin typeface="DejaVu Sans"/>
                <a:ea typeface="Verdana"/>
              </a:rPr>
              <a:t> </a:t>
            </a:r>
            <a:endParaRPr b="0" lang="fr-FR" sz="1400" spc="-1" strike="noStrike">
              <a:solidFill>
                <a:srgbClr val="000000"/>
              </a:solidFill>
              <a:latin typeface="Arial"/>
            </a:endParaRPr>
          </a:p>
          <a:p>
            <a:pPr marL="285840" indent="-285480">
              <a:lnSpc>
                <a:spcPct val="100000"/>
              </a:lnSpc>
              <a:buClr>
                <a:srgbClr val="000000"/>
              </a:buClr>
              <a:buFont typeface="Arial"/>
              <a:buChar char="•"/>
            </a:pPr>
            <a:r>
              <a:rPr b="0" lang="fr-FR" sz="1400" spc="-1" strike="noStrike">
                <a:solidFill>
                  <a:srgbClr val="000000"/>
                </a:solidFill>
                <a:latin typeface="DejaVu Sans"/>
                <a:ea typeface="Verdana"/>
              </a:rPr>
              <a:t>Material information Matweb </a:t>
            </a:r>
            <a:r>
              <a:rPr b="0" lang="fr-FR" sz="1400" spc="-1" strike="noStrike">
                <a:solidFill>
                  <a:srgbClr val="000000"/>
                </a:solidFill>
                <a:latin typeface="DejaVu Sans"/>
                <a:ea typeface="Verdana"/>
                <a:hlinkClick r:id="rId17"/>
              </a:rPr>
              <a:t>https://matweb.com/</a:t>
            </a:r>
            <a:r>
              <a:rPr b="0" lang="fr-FR" sz="1400" spc="-1" strike="noStrike">
                <a:solidFill>
                  <a:srgbClr val="000000"/>
                </a:solidFill>
                <a:latin typeface="DejaVu Sans"/>
                <a:ea typeface="Verdana"/>
              </a:rPr>
              <a:t> </a:t>
            </a:r>
            <a:endParaRPr b="0" lang="fr-FR" sz="1400" spc="-1" strike="noStrike">
              <a:solidFill>
                <a:srgbClr val="000000"/>
              </a:solidFill>
              <a:latin typeface="Arial"/>
            </a:endParaRPr>
          </a:p>
        </p:txBody>
      </p:sp>
      <p:sp>
        <p:nvSpPr>
          <p:cNvPr id="1363" name="Rectangle à coins arrondis 51"/>
          <p:cNvSpPr/>
          <p:nvPr/>
        </p:nvSpPr>
        <p:spPr>
          <a:xfrm>
            <a:off x="3994920" y="5100480"/>
            <a:ext cx="7473600" cy="1727640"/>
          </a:xfrm>
          <a:prstGeom prst="roundRect">
            <a:avLst>
              <a:gd name="adj" fmla="val 16667"/>
            </a:avLst>
          </a:prstGeom>
          <a:solidFill>
            <a:srgbClr val="ffbc43"/>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64" name="Rectangle à coins arrondis 52"/>
          <p:cNvSpPr/>
          <p:nvPr/>
        </p:nvSpPr>
        <p:spPr>
          <a:xfrm>
            <a:off x="1788840" y="5100480"/>
            <a:ext cx="2087640" cy="1727640"/>
          </a:xfrm>
          <a:prstGeom prst="roundRect">
            <a:avLst>
              <a:gd name="adj" fmla="val 16667"/>
            </a:avLst>
          </a:prstGeom>
          <a:solidFill>
            <a:srgbClr val="ffa300"/>
          </a:solidFill>
          <a:ln w="12600">
            <a:noFill/>
          </a:ln>
        </p:spPr>
        <p:style>
          <a:lnRef idx="0"/>
          <a:fillRef idx="0"/>
          <a:effectRef idx="0"/>
          <a:fontRef idx="minor"/>
        </p:style>
        <p:txBody>
          <a:bodyPr lIns="90000" rIns="90000" tIns="0" bIns="0" anchor="ctr">
            <a:noAutofit/>
          </a:bodyPr>
          <a:p>
            <a:pPr>
              <a:lnSpc>
                <a:spcPct val="90000"/>
              </a:lnSpc>
            </a:pPr>
            <a:r>
              <a:rPr b="0" lang="fr-FR" sz="1800" spc="-1" strike="noStrike">
                <a:solidFill>
                  <a:srgbClr val="ffffff"/>
                </a:solidFill>
                <a:latin typeface="Calibri"/>
                <a:ea typeface="Verdana"/>
              </a:rPr>
              <a:t>Bases de données</a:t>
            </a:r>
            <a:endParaRPr b="0" lang="fr-FR" sz="1800" spc="-1" strike="noStrike">
              <a:solidFill>
                <a:srgbClr val="000000"/>
              </a:solidFill>
              <a:latin typeface="Arial"/>
            </a:endParaRPr>
          </a:p>
        </p:txBody>
      </p:sp>
      <p:sp>
        <p:nvSpPr>
          <p:cNvPr id="1365" name="Rectangle à coins arrondis 53"/>
          <p:cNvSpPr/>
          <p:nvPr/>
        </p:nvSpPr>
        <p:spPr>
          <a:xfrm>
            <a:off x="3994920" y="5100480"/>
            <a:ext cx="7473600" cy="1727640"/>
          </a:xfrm>
          <a:prstGeom prst="roundRect">
            <a:avLst>
              <a:gd name="adj" fmla="val 16667"/>
            </a:avLst>
          </a:prstGeom>
          <a:solidFill>
            <a:srgbClr val="ffbc43"/>
          </a:solidFill>
          <a:ln w="12600">
            <a:noFill/>
          </a:ln>
        </p:spPr>
        <p:style>
          <a:lnRef idx="0"/>
          <a:fillRef idx="0"/>
          <a:effectRef idx="0"/>
          <a:fontRef idx="minor"/>
        </p:style>
        <p:txBody>
          <a:bodyPr lIns="90000" rIns="90000" tIns="0" bIns="0" anchor="t">
            <a:noAutofit/>
          </a:bodyPr>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ecoinvent V3 (base générique principale avec &gt;10’000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EXIOBASE (Input-output database : économie+environnement)</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IDEMAT 2001 (Production de matériaux, 500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MEEUP (Électrique et électronique, 185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Buwal 250 (Emballages)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Agri-footprint (Agroalimentaire 3500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AGRIBALYSE (Produits agricoles ADEME, &gt;200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ELCD (EU, arrêtée en 2018, &gt;300 données)</a:t>
            </a:r>
            <a:endParaRPr b="0" lang="fr-FR" sz="1400" spc="-1" strike="noStrike">
              <a:solidFill>
                <a:srgbClr val="000000"/>
              </a:solidFill>
              <a:latin typeface="DejaVu Sans"/>
            </a:endParaRPr>
          </a:p>
          <a:p>
            <a:pPr marL="285840" indent="-285480">
              <a:lnSpc>
                <a:spcPct val="80000"/>
              </a:lnSpc>
              <a:buClr>
                <a:srgbClr val="000000"/>
              </a:buClr>
              <a:buFont typeface="Arial"/>
              <a:buChar char="•"/>
            </a:pPr>
            <a:r>
              <a:rPr b="0" lang="fr-FR" sz="1400" spc="-1" strike="noStrike">
                <a:solidFill>
                  <a:srgbClr val="000000"/>
                </a:solidFill>
                <a:latin typeface="DejaVu Sans"/>
                <a:ea typeface="Verdana"/>
              </a:rPr>
              <a:t> </a:t>
            </a:r>
            <a:r>
              <a:rPr b="0" lang="fr-FR" sz="1400" spc="-1" strike="noStrike">
                <a:solidFill>
                  <a:srgbClr val="000000"/>
                </a:solidFill>
                <a:latin typeface="DejaVu Sans"/>
                <a:ea typeface="Verdana"/>
              </a:rPr>
              <a:t>INIES (FDES)</a:t>
            </a:r>
            <a:endParaRPr b="0" lang="fr-FR" sz="1400" spc="-1" strike="noStrike">
              <a:solidFill>
                <a:srgbClr val="000000"/>
              </a:solidFill>
              <a:latin typeface="DejaVu Sans"/>
            </a:endParaRPr>
          </a:p>
        </p:txBody>
      </p:sp>
      <p:sp>
        <p:nvSpPr>
          <p:cNvPr id="1366" name="ZoneTexte 68"/>
          <p:cNvSpPr/>
          <p:nvPr/>
        </p:nvSpPr>
        <p:spPr>
          <a:xfrm>
            <a:off x="9152640" y="5540400"/>
            <a:ext cx="2219400" cy="8215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1600" spc="-1" strike="noStrike">
                <a:solidFill>
                  <a:srgbClr val="ff0000"/>
                </a:solidFill>
                <a:latin typeface="Calibri"/>
              </a:rPr>
              <a:t>Attention à l’uniformisation d’une base à l’autre !</a:t>
            </a:r>
            <a:endParaRPr b="0" lang="fr-FR" sz="1600" spc="-1" strike="noStrike">
              <a:solidFill>
                <a:srgbClr val="ffffff"/>
              </a:solidFill>
              <a:latin typeface="Arial"/>
            </a:endParaRPr>
          </a:p>
        </p:txBody>
      </p:sp>
      <p:sp>
        <p:nvSpPr>
          <p:cNvPr id="1367" name=""/>
          <p:cNvSpPr txBox="1"/>
          <p:nvPr/>
        </p:nvSpPr>
        <p:spPr>
          <a:xfrm>
            <a:off x="360000" y="1272600"/>
            <a:ext cx="11520000" cy="3767400"/>
          </a:xfrm>
          <a:prstGeom prst="rect">
            <a:avLst/>
          </a:prstGeom>
          <a:solidFill>
            <a:srgbClr val="000000">
              <a:alpha val="95000"/>
            </a:srgbClr>
          </a:solidFill>
          <a:ln w="0">
            <a:noFill/>
          </a:ln>
        </p:spPr>
        <p:txBody>
          <a:bodyPr lIns="90000" rIns="90000" tIns="45000" bIns="45000" anchor="t">
            <a:noAutofit/>
          </a:bodyPr>
          <a:p>
            <a:endParaRPr b="0" lang="fr-FR" sz="2000" spc="-1" strike="noStrike">
              <a:solidFill>
                <a:srgbClr val="ffffff"/>
              </a:solidFill>
              <a:latin typeface="Arial"/>
            </a:endParaRPr>
          </a:p>
          <a:p>
            <a:r>
              <a:rPr b="0" lang="fr-FR" sz="2000" spc="-1" strike="noStrike">
                <a:solidFill>
                  <a:srgbClr val="ffffff"/>
                </a:solidFill>
                <a:latin typeface="DejaVu Sans"/>
              </a:rPr>
              <a:t>C’est une bibliothèque dans laquelle nous allons retrouver des fiches génériques (matériaux / processus), collectées dans plusieurs entreprises afin d’identifier les biais (ou non) des données.</a:t>
            </a:r>
            <a:endParaRPr b="0" lang="fr-FR" sz="2000" spc="-1" strike="noStrike">
              <a:solidFill>
                <a:srgbClr val="ffffff"/>
              </a:solidFill>
              <a:latin typeface="Arial"/>
            </a:endParaRPr>
          </a:p>
          <a:p>
            <a:endParaRPr b="0" lang="fr-FR" sz="2000" spc="-1" strike="noStrike">
              <a:solidFill>
                <a:srgbClr val="ffffff"/>
              </a:solidFill>
              <a:latin typeface="Arial"/>
            </a:endParaRPr>
          </a:p>
          <a:p>
            <a:r>
              <a:rPr b="0" lang="fr-FR" sz="2000" spc="-1" strike="noStrike" u="sng">
                <a:solidFill>
                  <a:srgbClr val="ffa300"/>
                </a:solidFill>
                <a:uFillTx/>
                <a:latin typeface="DejaVu Sans"/>
              </a:rPr>
              <a:t>Mais attention : </a:t>
            </a:r>
            <a:endParaRPr b="0" lang="fr-FR" sz="2000" spc="-1" strike="noStrike">
              <a:solidFill>
                <a:srgbClr val="ffffff"/>
              </a:solidFill>
              <a:latin typeface="Arial"/>
            </a:endParaRPr>
          </a:p>
          <a:p>
            <a:endParaRPr b="0" lang="fr-FR" sz="2000" spc="-1" strike="noStrike">
              <a:solidFill>
                <a:srgbClr val="ffffff"/>
              </a:solidFill>
              <a:latin typeface="Arial"/>
            </a:endParaRPr>
          </a:p>
          <a:p>
            <a:endParaRPr b="0" lang="fr-FR" sz="2000" spc="-1" strike="noStrike">
              <a:solidFill>
                <a:srgbClr val="ffffff"/>
              </a:solidFill>
              <a:latin typeface="Arial"/>
            </a:endParaRPr>
          </a:p>
          <a:p>
            <a:endParaRPr b="0" lang="fr-FR" sz="2000" spc="-1" strike="noStrike">
              <a:solidFill>
                <a:srgbClr val="ffffff"/>
              </a:solidFill>
              <a:latin typeface="Arial"/>
            </a:endParaRPr>
          </a:p>
          <a:p>
            <a:endParaRPr b="0" lang="fr-FR" sz="2000" spc="-1" strike="noStrike">
              <a:solidFill>
                <a:srgbClr val="ffffff"/>
              </a:solidFill>
              <a:latin typeface="Arial"/>
            </a:endParaRPr>
          </a:p>
          <a:p>
            <a:endParaRPr b="0" lang="fr-FR" sz="2000" spc="-1" strike="noStrike">
              <a:solidFill>
                <a:srgbClr val="ffffff"/>
              </a:solidFill>
              <a:latin typeface="Arial"/>
            </a:endParaRPr>
          </a:p>
          <a:p>
            <a:endParaRPr b="0" lang="fr-FR" sz="2000" spc="-1" strike="noStrike">
              <a:solidFill>
                <a:srgbClr val="ffffff"/>
              </a:solidFill>
              <a:latin typeface="Arial"/>
            </a:endParaRPr>
          </a:p>
        </p:txBody>
      </p:sp>
      <p:sp>
        <p:nvSpPr>
          <p:cNvPr id="1368" name="Rectangle 78"/>
          <p:cNvSpPr/>
          <p:nvPr/>
        </p:nvSpPr>
        <p:spPr>
          <a:xfrm>
            <a:off x="2494800" y="2845080"/>
            <a:ext cx="6793200" cy="1919880"/>
          </a:xfrm>
          <a:prstGeom prst="rect">
            <a:avLst/>
          </a:prstGeom>
          <a:noFill/>
          <a:ln w="0">
            <a:noFill/>
          </a:ln>
        </p:spPr>
        <p:style>
          <a:lnRef idx="0"/>
          <a:fillRef idx="0"/>
          <a:effectRef idx="0"/>
          <a:fontRef idx="minor"/>
        </p:style>
        <p:txBody>
          <a:bodyPr lIns="90000" rIns="90000" tIns="45000" bIns="45000" anchor="t">
            <a:spAutoFit/>
          </a:bodyPr>
          <a:p>
            <a:pPr lvl="1" marL="743040" indent="-285480">
              <a:lnSpc>
                <a:spcPct val="100000"/>
              </a:lnSpc>
              <a:buClr>
                <a:srgbClr val="ffffff"/>
              </a:buClr>
              <a:buFont typeface="Arial"/>
              <a:buChar char="•"/>
            </a:pPr>
            <a:r>
              <a:rPr b="0" lang="fr-FR" sz="2000" spc="-1" strike="noStrike">
                <a:solidFill>
                  <a:srgbClr val="ffffff"/>
                </a:solidFill>
                <a:latin typeface="Calibri"/>
              </a:rPr>
              <a:t>À la zone géographique considérée</a:t>
            </a:r>
            <a:endParaRPr b="0" lang="fr-FR" sz="2000" spc="-1" strike="noStrike">
              <a:solidFill>
                <a:srgbClr val="ffffff"/>
              </a:solidFill>
              <a:latin typeface="Arial"/>
            </a:endParaRPr>
          </a:p>
          <a:p>
            <a:pPr lvl="1" marL="743040" indent="-285480">
              <a:lnSpc>
                <a:spcPct val="100000"/>
              </a:lnSpc>
              <a:buClr>
                <a:srgbClr val="ffffff"/>
              </a:buClr>
              <a:buFont typeface="Arial"/>
              <a:buChar char="•"/>
            </a:pPr>
            <a:r>
              <a:rPr b="0" lang="fr-FR" sz="2000" spc="-1" strike="noStrike">
                <a:solidFill>
                  <a:srgbClr val="ffffff"/>
                </a:solidFill>
                <a:latin typeface="Calibri"/>
              </a:rPr>
              <a:t>À l’échelle de temps </a:t>
            </a:r>
            <a:br>
              <a:rPr sz="2000"/>
            </a:br>
            <a:r>
              <a:rPr b="0" lang="fr-FR" sz="2000" spc="-1" strike="noStrike">
                <a:solidFill>
                  <a:srgbClr val="ffffff"/>
                </a:solidFill>
                <a:latin typeface="Calibri"/>
              </a:rPr>
              <a:t>(attention aux vieilles données) </a:t>
            </a:r>
            <a:endParaRPr b="0" lang="fr-FR" sz="2000" spc="-1" strike="noStrike">
              <a:solidFill>
                <a:srgbClr val="ffffff"/>
              </a:solidFill>
              <a:latin typeface="Arial"/>
            </a:endParaRPr>
          </a:p>
          <a:p>
            <a:pPr lvl="1" marL="743040" indent="-285480">
              <a:lnSpc>
                <a:spcPct val="100000"/>
              </a:lnSpc>
              <a:buClr>
                <a:srgbClr val="ffffff"/>
              </a:buClr>
              <a:buFont typeface="Arial"/>
              <a:buChar char="•"/>
            </a:pPr>
            <a:r>
              <a:rPr b="0" lang="fr-FR" sz="2000" spc="-1" strike="noStrike">
                <a:solidFill>
                  <a:srgbClr val="ffffff"/>
                </a:solidFill>
                <a:latin typeface="Calibri"/>
              </a:rPr>
              <a:t>Aux frontières du système modélisé</a:t>
            </a:r>
            <a:endParaRPr b="0" lang="fr-FR" sz="2000" spc="-1" strike="noStrike">
              <a:solidFill>
                <a:srgbClr val="ffffff"/>
              </a:solidFill>
              <a:latin typeface="Arial"/>
            </a:endParaRPr>
          </a:p>
          <a:p>
            <a:pPr lvl="1" marL="743040" indent="-285480">
              <a:lnSpc>
                <a:spcPct val="100000"/>
              </a:lnSpc>
              <a:buClr>
                <a:srgbClr val="ffffff"/>
              </a:buClr>
              <a:buFont typeface="Arial"/>
              <a:buChar char="•"/>
            </a:pPr>
            <a:r>
              <a:rPr b="0" lang="fr-FR" sz="2000" spc="-1" strike="noStrike">
                <a:solidFill>
                  <a:srgbClr val="ffffff"/>
                </a:solidFill>
                <a:latin typeface="Calibri"/>
              </a:rPr>
              <a:t>À la technologie mise en œuvre</a:t>
            </a:r>
            <a:endParaRPr b="0" lang="fr-FR" sz="2000" spc="-1" strike="noStrike">
              <a:solidFill>
                <a:srgbClr val="ffffff"/>
              </a:solidFill>
              <a:latin typeface="Arial"/>
            </a:endParaRPr>
          </a:p>
          <a:p>
            <a:pPr lvl="1" marL="743040" indent="-285480">
              <a:lnSpc>
                <a:spcPct val="100000"/>
              </a:lnSpc>
              <a:buClr>
                <a:srgbClr val="ffffff"/>
              </a:buClr>
              <a:buFont typeface="Arial"/>
              <a:buChar char="•"/>
            </a:pPr>
            <a:r>
              <a:rPr b="0" lang="fr-FR" sz="2000" spc="-1" strike="noStrike">
                <a:solidFill>
                  <a:srgbClr val="ffffff"/>
                </a:solidFill>
                <a:latin typeface="Calibri"/>
              </a:rPr>
              <a:t>Aux non-homogénéïtés d’une base à l’autre</a:t>
            </a:r>
            <a:endParaRPr b="0" lang="fr-FR" sz="20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9"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Les données en ACV - Synthèse</a:t>
            </a:r>
            <a:endParaRPr b="0" lang="en-US" sz="2800" spc="-1" strike="noStrike">
              <a:solidFill>
                <a:srgbClr val="000000"/>
              </a:solidFill>
              <a:latin typeface="Calibri"/>
            </a:endParaRPr>
          </a:p>
        </p:txBody>
      </p:sp>
      <p:pic>
        <p:nvPicPr>
          <p:cNvPr id="1370" name="Image 8" descr=""/>
          <p:cNvPicPr/>
          <p:nvPr/>
        </p:nvPicPr>
        <p:blipFill>
          <a:blip r:embed="rId1"/>
          <a:stretch/>
        </p:blipFill>
        <p:spPr>
          <a:xfrm>
            <a:off x="10647720" y="75240"/>
            <a:ext cx="1449000" cy="1074240"/>
          </a:xfrm>
          <a:prstGeom prst="rect">
            <a:avLst/>
          </a:prstGeom>
          <a:ln w="0">
            <a:noFill/>
          </a:ln>
        </p:spPr>
      </p:pic>
      <p:sp>
        <p:nvSpPr>
          <p:cNvPr id="1371" name="Espace réservé du contenu 2"/>
          <p:cNvSpPr/>
          <p:nvPr/>
        </p:nvSpPr>
        <p:spPr>
          <a:xfrm>
            <a:off x="812880" y="1356480"/>
            <a:ext cx="10693080" cy="5052600"/>
          </a:xfrm>
          <a:prstGeom prst="rect">
            <a:avLst/>
          </a:prstGeom>
          <a:noFill/>
          <a:ln w="0">
            <a:noFill/>
          </a:ln>
        </p:spPr>
        <p:style>
          <a:lnRef idx="0"/>
          <a:fillRef idx="0"/>
          <a:effectRef idx="0"/>
          <a:fontRef idx="minor"/>
        </p:style>
        <p:txBody>
          <a:bodyPr anchor="t">
            <a:normAutofit fontScale="93333"/>
          </a:bodyPr>
          <a:p>
            <a:pPr marL="457200" indent="-456840">
              <a:lnSpc>
                <a:spcPct val="90000"/>
              </a:lnSpc>
              <a:spcBef>
                <a:spcPts val="1001"/>
              </a:spcBef>
              <a:buClr>
                <a:srgbClr val="ffffff"/>
              </a:buClr>
              <a:buFont typeface="Wingdings" charset="2"/>
              <a:buChar char=""/>
            </a:pPr>
            <a:r>
              <a:rPr b="0" lang="fr-FR" sz="2400" spc="-1" strike="noStrike">
                <a:solidFill>
                  <a:srgbClr val="ffffff"/>
                </a:solidFill>
                <a:latin typeface="DejaVu Sans"/>
                <a:ea typeface="Verdana"/>
              </a:rPr>
              <a:t>Multiples facettes liées à une donnée : source, type, nature</a:t>
            </a:r>
            <a:endParaRPr b="0" lang="fr-FR" sz="2400" spc="-1" strike="noStrike">
              <a:solidFill>
                <a:srgbClr val="ffffff"/>
              </a:solidFill>
              <a:latin typeface="DejaVu Sans"/>
            </a:endParaRPr>
          </a:p>
          <a:p>
            <a:pPr marL="457200" indent="-456840">
              <a:lnSpc>
                <a:spcPct val="90000"/>
              </a:lnSpc>
              <a:spcBef>
                <a:spcPts val="1001"/>
              </a:spcBef>
              <a:buClr>
                <a:srgbClr val="ffffff"/>
              </a:buClr>
              <a:buFont typeface="Wingdings" charset="2"/>
              <a:buChar char=""/>
            </a:pPr>
            <a:r>
              <a:rPr b="0" lang="fr-FR" sz="2400" spc="-1" strike="noStrike">
                <a:solidFill>
                  <a:srgbClr val="ffffff"/>
                </a:solidFill>
                <a:latin typeface="DejaVu Sans"/>
                <a:ea typeface="Verdana"/>
              </a:rPr>
              <a:t>Difficultés d’accès aux données brutes, voire de rang 2 (fournisseur),</a:t>
            </a:r>
            <a:br>
              <a:rPr sz="2400"/>
            </a:br>
            <a:r>
              <a:rPr b="0" lang="fr-FR" sz="2400" spc="-1" strike="noStrike">
                <a:solidFill>
                  <a:srgbClr val="ffffff"/>
                </a:solidFill>
                <a:latin typeface="DejaVu Sans"/>
                <a:ea typeface="Verdana"/>
              </a:rPr>
              <a:t>qui restent malgré tout à privilégier</a:t>
            </a:r>
            <a:endParaRPr b="0" lang="fr-FR" sz="2400" spc="-1" strike="noStrike">
              <a:solidFill>
                <a:srgbClr val="ffffff"/>
              </a:solidFill>
              <a:latin typeface="DejaVu Sans"/>
            </a:endParaRPr>
          </a:p>
          <a:p>
            <a:pPr marL="457200" indent="-456840">
              <a:lnSpc>
                <a:spcPct val="90000"/>
              </a:lnSpc>
              <a:spcBef>
                <a:spcPts val="1001"/>
              </a:spcBef>
              <a:buClr>
                <a:srgbClr val="ffffff"/>
              </a:buClr>
              <a:buFont typeface="Wingdings" charset="2"/>
              <a:buChar char=""/>
            </a:pPr>
            <a:r>
              <a:rPr b="0" lang="fr-FR" sz="2400" spc="-1" strike="noStrike">
                <a:solidFill>
                  <a:srgbClr val="ffffff"/>
                </a:solidFill>
                <a:latin typeface="DejaVu Sans"/>
                <a:ea typeface="Verdana"/>
              </a:rPr>
              <a:t>Non-homogénéïtés d’une base de données à l’autre</a:t>
            </a:r>
            <a:endParaRPr b="0" lang="fr-FR" sz="2400" spc="-1" strike="noStrike">
              <a:solidFill>
                <a:srgbClr val="ffffff"/>
              </a:solidFill>
              <a:latin typeface="DejaVu Sans"/>
            </a:endParaRPr>
          </a:p>
          <a:p>
            <a:pPr>
              <a:lnSpc>
                <a:spcPct val="90000"/>
              </a:lnSpc>
              <a:spcBef>
                <a:spcPts val="1001"/>
              </a:spcBef>
            </a:pPr>
            <a:endParaRPr b="0" lang="fr-FR" sz="1800" spc="-1" strike="noStrike">
              <a:solidFill>
                <a:srgbClr val="ffffff"/>
              </a:solidFill>
              <a:latin typeface="DejaVu Sans"/>
            </a:endParaRPr>
          </a:p>
          <a:p>
            <a:pPr marL="457200" indent="-456840">
              <a:lnSpc>
                <a:spcPct val="90000"/>
              </a:lnSpc>
              <a:spcBef>
                <a:spcPts val="1001"/>
              </a:spcBef>
              <a:buClr>
                <a:srgbClr val="ffffff"/>
              </a:buClr>
              <a:buFont typeface="Wingdings" charset="2"/>
              <a:buChar char=""/>
            </a:pPr>
            <a:r>
              <a:rPr b="0" lang="fr-FR" sz="2400" spc="-1" strike="noStrike">
                <a:solidFill>
                  <a:srgbClr val="ffffff"/>
                </a:solidFill>
                <a:latin typeface="DejaVu Sans"/>
                <a:ea typeface="Verdana"/>
              </a:rPr>
              <a:t>Qualité des données basée sur six catégories [Weidema, 1997 ; PEF]</a:t>
            </a:r>
            <a:endParaRPr b="0" lang="fr-FR" sz="2400" spc="-1" strike="noStrike">
              <a:solidFill>
                <a:srgbClr val="ffffff"/>
              </a:solidFill>
              <a:latin typeface="DejaVu Sans"/>
            </a:endParaRPr>
          </a:p>
          <a:p>
            <a:pPr marL="457200" indent="-456840">
              <a:lnSpc>
                <a:spcPct val="90000"/>
              </a:lnSpc>
              <a:spcBef>
                <a:spcPts val="1001"/>
              </a:spcBef>
              <a:buClr>
                <a:srgbClr val="ffffff"/>
              </a:buClr>
              <a:buFont typeface="Wingdings" charset="2"/>
              <a:buChar char=""/>
            </a:pPr>
            <a:r>
              <a:rPr b="0" lang="fr-FR" sz="2400" spc="-1" strike="noStrike">
                <a:solidFill>
                  <a:srgbClr val="ffffff"/>
                </a:solidFill>
                <a:latin typeface="DejaVu Sans"/>
                <a:ea typeface="Verdana"/>
              </a:rPr>
              <a:t>La collecte d’informations peut vite s’avérer dense, délicate (confidentialité) et peu robuste (hypothèses), d’où la nécessité d’en préciser la qualité</a:t>
            </a:r>
            <a:endParaRPr b="0" lang="fr-FR" sz="2400" spc="-1" strike="noStrike">
              <a:solidFill>
                <a:srgbClr val="ffffff"/>
              </a:solidFill>
              <a:latin typeface="DejaVu Sans"/>
            </a:endParaRPr>
          </a:p>
          <a:p>
            <a:pPr marL="457200" indent="-456840">
              <a:lnSpc>
                <a:spcPct val="90000"/>
              </a:lnSpc>
              <a:spcBef>
                <a:spcPts val="1001"/>
              </a:spcBef>
              <a:buClr>
                <a:srgbClr val="ffffff"/>
              </a:buClr>
              <a:buFont typeface="Wingdings" charset="2"/>
              <a:buChar char=""/>
            </a:pPr>
            <a:r>
              <a:rPr b="0" lang="fr-FR" sz="2400" spc="-1" strike="noStrike">
                <a:solidFill>
                  <a:srgbClr val="ffffff"/>
                </a:solidFill>
                <a:latin typeface="DejaVu Sans"/>
                <a:ea typeface="Verdana"/>
              </a:rPr>
              <a:t>Modélisation de matériaux / processus nouveaux laborieuse : besoin de réaliser les caractérisations environnementales adéquates</a:t>
            </a:r>
            <a:endParaRPr b="0" lang="fr-FR" sz="2400" spc="-1" strike="noStrike">
              <a:solidFill>
                <a:srgbClr val="ffffff"/>
              </a:solidFill>
              <a:latin typeface="DejaVu Sans"/>
            </a:endParaRPr>
          </a:p>
          <a:p>
            <a:pPr>
              <a:lnSpc>
                <a:spcPct val="90000"/>
              </a:lnSpc>
              <a:spcBef>
                <a:spcPts val="1001"/>
              </a:spcBef>
            </a:pPr>
            <a:endParaRPr b="0" lang="fr-FR" sz="1800" spc="-1" strike="noStrike">
              <a:solidFill>
                <a:srgbClr val="ffffff"/>
              </a:solidFill>
              <a:latin typeface="DejaVu Sans"/>
            </a:endParaRPr>
          </a:p>
          <a:p>
            <a:pPr>
              <a:lnSpc>
                <a:spcPct val="90000"/>
              </a:lnSpc>
              <a:spcBef>
                <a:spcPts val="1001"/>
              </a:spcBef>
              <a:tabLst>
                <a:tab algn="l" pos="0"/>
              </a:tabLst>
            </a:pPr>
            <a:r>
              <a:rPr b="0" lang="fr-FR" sz="2400" spc="-1" strike="noStrike">
                <a:solidFill>
                  <a:srgbClr val="ffffff"/>
                </a:solidFill>
                <a:latin typeface="DejaVu Sans"/>
                <a:ea typeface="Verdana"/>
              </a:rPr>
              <a:t>	</a:t>
            </a:r>
            <a:r>
              <a:rPr b="0" lang="fr-FR" sz="2400" spc="-1" strike="noStrike">
                <a:solidFill>
                  <a:srgbClr val="ffffff"/>
                </a:solidFill>
                <a:latin typeface="DejaVu Sans"/>
                <a:ea typeface="Verdana"/>
              </a:rPr>
              <a:t> </a:t>
            </a:r>
            <a:r>
              <a:rPr b="0" lang="fr-FR" sz="2400" spc="-1" strike="noStrike">
                <a:solidFill>
                  <a:srgbClr val="ffffff"/>
                </a:solidFill>
                <a:latin typeface="DejaVu Sans"/>
                <a:ea typeface="Verdana"/>
              </a:rPr>
              <a:t>	</a:t>
            </a:r>
            <a:r>
              <a:rPr b="0" lang="fr-FR" sz="2400" spc="-1" strike="noStrike">
                <a:solidFill>
                  <a:srgbClr val="ffffff"/>
                </a:solidFill>
                <a:latin typeface="DejaVu Sans"/>
                <a:ea typeface="Verdana"/>
              </a:rPr>
              <a:t>	</a:t>
            </a:r>
            <a:r>
              <a:rPr b="0" lang="fr-FR" sz="2400" spc="-1" strike="noStrike">
                <a:solidFill>
                  <a:srgbClr val="ffffff"/>
                </a:solidFill>
                <a:latin typeface="DejaVu Sans"/>
                <a:ea typeface="Verdana"/>
              </a:rPr>
              <a:t>	</a:t>
            </a:r>
            <a:r>
              <a:rPr b="1" lang="fr-FR" sz="2400" spc="-1" strike="noStrike" u="sng">
                <a:solidFill>
                  <a:srgbClr val="d77fc4"/>
                </a:solidFill>
                <a:uFillTx/>
                <a:latin typeface="DejaVu Sans"/>
                <a:ea typeface="Verdana"/>
              </a:rPr>
              <a:t>Nécessité de justifier ses hypothèses !</a:t>
            </a:r>
            <a:endParaRPr b="0" lang="fr-FR" sz="2400" spc="-1" strike="noStrike">
              <a:solidFill>
                <a:srgbClr val="ffffff"/>
              </a:solidFill>
              <a:latin typeface="DejaVu Sans"/>
            </a:endParaRPr>
          </a:p>
        </p:txBody>
      </p:sp>
    </p:spTree>
  </p:cSld>
  <mc:AlternateContent>
    <mc:Choice Requires="p14">
      <p:transition spd="slow" p14:dur="2000"/>
    </mc:Choice>
    <mc:Fallback>
      <p:transition spd="slow"/>
    </mc:Fallback>
  </mc:AlternateContent>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2" name="PlaceHolder 1"/>
          <p:cNvSpPr>
            <a:spLocks noGrp="1"/>
          </p:cNvSpPr>
          <p:nvPr>
            <p:ph/>
          </p:nvPr>
        </p:nvSpPr>
        <p:spPr>
          <a:xfrm>
            <a:off x="1164240" y="1440360"/>
            <a:ext cx="10715760" cy="4766040"/>
          </a:xfrm>
          <a:prstGeom prst="rect">
            <a:avLst/>
          </a:prstGeom>
          <a:noFill/>
          <a:ln w="0">
            <a:noFill/>
          </a:ln>
        </p:spPr>
        <p:txBody>
          <a:bodyPr lIns="91440" rIns="91440" tIns="45720" bIns="45720" anchor="t">
            <a:noAutofit/>
          </a:bodyPr>
          <a:p>
            <a:pPr indent="0">
              <a:lnSpc>
                <a:spcPct val="90000"/>
              </a:lnSpc>
              <a:spcBef>
                <a:spcPts val="1001"/>
              </a:spcBef>
              <a:buNone/>
              <a:tabLst>
                <a:tab algn="l" pos="0"/>
                <a:tab algn="l" pos="82548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Introduction à l'ACV</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Objectifs et champs de l'étude</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L'inventaire de cycle de vie </a:t>
            </a:r>
            <a:endParaRPr b="0" lang="en-US" sz="3600" spc="-1" strike="noStrike">
              <a:solidFill>
                <a:srgbClr val="000000"/>
              </a:solidFill>
              <a:latin typeface="Calibri"/>
            </a:endParaRPr>
          </a:p>
          <a:p>
            <a:pPr marL="623880" indent="-623520">
              <a:lnSpc>
                <a:spcPct val="120000"/>
              </a:lnSpc>
              <a:spcBef>
                <a:spcPts val="601"/>
              </a:spcBef>
              <a:buClr>
                <a:srgbClr val="ffa300"/>
              </a:buClr>
              <a:buFont typeface="OpenSymbol"/>
              <a:buAutoNum type="romanUcPeriod"/>
              <a:tabLst>
                <a:tab algn="l" pos="0"/>
                <a:tab algn="l" pos="891720"/>
              </a:tabLst>
            </a:pPr>
            <a:r>
              <a:rPr b="1" lang="fr-FR" sz="3600" spc="-1" strike="noStrike">
                <a:solidFill>
                  <a:srgbClr val="ffa300"/>
                </a:solidFill>
                <a:latin typeface="Calibri"/>
                <a:ea typeface="Verdana"/>
              </a:rPr>
              <a:t> </a:t>
            </a:r>
            <a:r>
              <a:rPr b="1" lang="fr-FR" sz="3600" spc="-1" strike="noStrike">
                <a:solidFill>
                  <a:srgbClr val="ffa300"/>
                </a:solidFill>
                <a:latin typeface="Calibri"/>
                <a:ea typeface="Verdana"/>
              </a:rPr>
              <a:t>Évaluation des impacts</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Interprétation et esprit critique</a:t>
            </a:r>
            <a:endParaRPr b="0" lang="en-US" sz="3600" spc="-1" strike="noStrike">
              <a:solidFill>
                <a:srgbClr val="000000"/>
              </a:solidFill>
              <a:latin typeface="Calibri"/>
            </a:endParaRPr>
          </a:p>
          <a:p>
            <a:pPr indent="0">
              <a:lnSpc>
                <a:spcPct val="90000"/>
              </a:lnSpc>
              <a:spcBef>
                <a:spcPts val="1001"/>
              </a:spcBef>
              <a:buNone/>
              <a:tabLst>
                <a:tab algn="l" pos="0"/>
              </a:tabLst>
            </a:pPr>
            <a:endParaRPr b="0" lang="en-US" sz="3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373" name="Groupe 2"/>
          <p:cNvGrpSpPr/>
          <p:nvPr/>
        </p:nvGrpSpPr>
        <p:grpSpPr>
          <a:xfrm>
            <a:off x="3731400" y="1518120"/>
            <a:ext cx="4788000" cy="3564000"/>
            <a:chOff x="3731400" y="1518120"/>
            <a:chExt cx="4788000" cy="3564000"/>
          </a:xfrm>
        </p:grpSpPr>
        <p:sp>
          <p:nvSpPr>
            <p:cNvPr id="1374" name="Rectangle à coins arrondis 3"/>
            <p:cNvSpPr/>
            <p:nvPr/>
          </p:nvSpPr>
          <p:spPr>
            <a:xfrm>
              <a:off x="3731400" y="151812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 Définition des objectifs et champ de l’étude</a:t>
              </a:r>
              <a:endParaRPr b="0" lang="fr-FR" sz="1400" spc="-1" strike="noStrike">
                <a:solidFill>
                  <a:srgbClr val="000000"/>
                </a:solidFill>
                <a:latin typeface="Arial"/>
              </a:endParaRPr>
            </a:p>
          </p:txBody>
        </p:sp>
        <p:sp>
          <p:nvSpPr>
            <p:cNvPr id="1375" name="Rectangle à coins arrondis 4"/>
            <p:cNvSpPr/>
            <p:nvPr/>
          </p:nvSpPr>
          <p:spPr>
            <a:xfrm>
              <a:off x="3731400" y="285048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 Inventaire de Cycle de Vie</a:t>
              </a:r>
              <a:endParaRPr b="0" lang="fr-FR" sz="1400" spc="-1" strike="noStrike">
                <a:solidFill>
                  <a:srgbClr val="000000"/>
                </a:solidFill>
                <a:latin typeface="Arial"/>
              </a:endParaRPr>
            </a:p>
          </p:txBody>
        </p:sp>
        <p:sp>
          <p:nvSpPr>
            <p:cNvPr id="1376" name="Rectangle à coins arrondis 5"/>
            <p:cNvSpPr/>
            <p:nvPr/>
          </p:nvSpPr>
          <p:spPr>
            <a:xfrm>
              <a:off x="3731400" y="4182480"/>
              <a:ext cx="2159640" cy="899640"/>
            </a:xfrm>
            <a:prstGeom prst="roundRect">
              <a:avLst>
                <a:gd name="adj" fmla="val 16667"/>
              </a:avLst>
            </a:prstGeom>
            <a:solidFill>
              <a:srgbClr val="ffa300"/>
            </a:solidFill>
            <a:ln w="38160">
              <a:solidFill>
                <a:srgbClr val="d77fc4"/>
              </a:solidFill>
              <a:round/>
            </a:ln>
          </p:spPr>
          <p:style>
            <a:lnRef idx="0"/>
            <a:fillRef idx="0"/>
            <a:effectRef idx="0"/>
            <a:fontRef idx="minor"/>
          </p:style>
          <p:txBody>
            <a:bodyPr anchor="ctr">
              <a:noAutofit/>
            </a:bodyPr>
            <a:p>
              <a:pPr algn="ctr">
                <a:lnSpc>
                  <a:spcPct val="100000"/>
                </a:lnSpc>
              </a:pPr>
              <a:r>
                <a:rPr b="1" lang="fr-FR" sz="1400" spc="-1" strike="noStrike">
                  <a:solidFill>
                    <a:srgbClr val="80276c"/>
                  </a:solidFill>
                  <a:latin typeface="Verdana"/>
                  <a:ea typeface="Verdana"/>
                </a:rPr>
                <a:t>III. Évaluation </a:t>
              </a:r>
              <a:br>
                <a:rPr sz="1400"/>
              </a:br>
              <a:r>
                <a:rPr b="1" lang="fr-FR" sz="1400" spc="-1" strike="noStrike">
                  <a:solidFill>
                    <a:srgbClr val="80276c"/>
                  </a:solidFill>
                  <a:latin typeface="Verdana"/>
                  <a:ea typeface="Verdana"/>
                </a:rPr>
                <a:t>des impacts</a:t>
              </a:r>
              <a:endParaRPr b="0" lang="fr-FR" sz="1400" spc="-1" strike="noStrike">
                <a:solidFill>
                  <a:srgbClr val="000000"/>
                </a:solidFill>
                <a:latin typeface="Arial"/>
              </a:endParaRPr>
            </a:p>
          </p:txBody>
        </p:sp>
        <p:sp>
          <p:nvSpPr>
            <p:cNvPr id="1377" name="Rectangle à coins arrondis 6"/>
            <p:cNvSpPr/>
            <p:nvPr/>
          </p:nvSpPr>
          <p:spPr>
            <a:xfrm>
              <a:off x="6359760" y="1518120"/>
              <a:ext cx="2159640" cy="356400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IV. Interprétation</a:t>
              </a:r>
              <a:endParaRPr b="0" lang="fr-FR" sz="1400" spc="-1" strike="noStrike">
                <a:solidFill>
                  <a:srgbClr val="000000"/>
                </a:solidFill>
                <a:latin typeface="Arial"/>
              </a:endParaRPr>
            </a:p>
          </p:txBody>
        </p:sp>
        <p:sp>
          <p:nvSpPr>
            <p:cNvPr id="1378" name="Connecteur droit avec flèche 7"/>
            <p:cNvSpPr/>
            <p:nvPr/>
          </p:nvSpPr>
          <p:spPr>
            <a:xfrm>
              <a:off x="4811760" y="241812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79" name="Connecteur droit avec flèche 8"/>
            <p:cNvSpPr/>
            <p:nvPr/>
          </p:nvSpPr>
          <p:spPr>
            <a:xfrm>
              <a:off x="4811760" y="375048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80" name="Connecteur droit avec flèche 9"/>
            <p:cNvSpPr/>
            <p:nvPr/>
          </p:nvSpPr>
          <p:spPr>
            <a:xfrm>
              <a:off x="5891760" y="1948320"/>
              <a:ext cx="46764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381" name="Connecteur droit avec flèche 10"/>
            <p:cNvSpPr/>
            <p:nvPr/>
          </p:nvSpPr>
          <p:spPr>
            <a:xfrm>
              <a:off x="5891760" y="4612680"/>
              <a:ext cx="46764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382" name="Connecteur droit avec flèche 11"/>
            <p:cNvSpPr/>
            <p:nvPr/>
          </p:nvSpPr>
          <p:spPr>
            <a:xfrm>
              <a:off x="5891760" y="3280320"/>
              <a:ext cx="46872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grpSp>
      <p:grpSp>
        <p:nvGrpSpPr>
          <p:cNvPr id="1383" name="Groupe 15"/>
          <p:cNvGrpSpPr/>
          <p:nvPr/>
        </p:nvGrpSpPr>
        <p:grpSpPr>
          <a:xfrm>
            <a:off x="12643200" y="1559880"/>
            <a:ext cx="4788000" cy="3564000"/>
            <a:chOff x="12643200" y="1559880"/>
            <a:chExt cx="4788000" cy="3564000"/>
          </a:xfrm>
        </p:grpSpPr>
        <p:sp>
          <p:nvSpPr>
            <p:cNvPr id="1384" name="Rectangle à coins arrondis 16"/>
            <p:cNvSpPr/>
            <p:nvPr/>
          </p:nvSpPr>
          <p:spPr>
            <a:xfrm>
              <a:off x="12643200" y="155988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 Définition des objectifs et champ de l’étude</a:t>
              </a:r>
              <a:endParaRPr b="0" lang="fr-FR" sz="1400" spc="-1" strike="noStrike">
                <a:solidFill>
                  <a:srgbClr val="000000"/>
                </a:solidFill>
                <a:latin typeface="Arial"/>
              </a:endParaRPr>
            </a:p>
          </p:txBody>
        </p:sp>
        <p:sp>
          <p:nvSpPr>
            <p:cNvPr id="1385" name="Rectangle à coins arrondis 17"/>
            <p:cNvSpPr/>
            <p:nvPr/>
          </p:nvSpPr>
          <p:spPr>
            <a:xfrm>
              <a:off x="12643200" y="2891880"/>
              <a:ext cx="2159640" cy="899640"/>
            </a:xfrm>
            <a:prstGeom prst="roundRect">
              <a:avLst>
                <a:gd name="adj" fmla="val 16667"/>
              </a:avLst>
            </a:prstGeom>
            <a:solidFill>
              <a:srgbClr val="80276c"/>
            </a:solidFill>
            <a:ln w="381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a300"/>
                  </a:solidFill>
                  <a:latin typeface="Verdana"/>
                  <a:ea typeface="Verdana"/>
                </a:rPr>
                <a:t>II. Inventaire de Cycle de Vie</a:t>
              </a:r>
              <a:endParaRPr b="0" lang="fr-FR" sz="1400" spc="-1" strike="noStrike">
                <a:solidFill>
                  <a:srgbClr val="000000"/>
                </a:solidFill>
                <a:latin typeface="Arial"/>
              </a:endParaRPr>
            </a:p>
          </p:txBody>
        </p:sp>
        <p:sp>
          <p:nvSpPr>
            <p:cNvPr id="1386" name="Rectangle à coins arrondis 18"/>
            <p:cNvSpPr/>
            <p:nvPr/>
          </p:nvSpPr>
          <p:spPr>
            <a:xfrm>
              <a:off x="12643200" y="422424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III. Évaluation </a:t>
              </a:r>
              <a:br>
                <a:rPr sz="1400"/>
              </a:br>
              <a:r>
                <a:rPr b="1" lang="fr-FR" sz="1400" spc="-1" strike="noStrike">
                  <a:solidFill>
                    <a:srgbClr val="ffffff"/>
                  </a:solidFill>
                  <a:latin typeface="Verdana"/>
                  <a:ea typeface="Verdana"/>
                </a:rPr>
                <a:t>des impacts</a:t>
              </a:r>
              <a:endParaRPr b="0" lang="fr-FR" sz="1400" spc="-1" strike="noStrike">
                <a:solidFill>
                  <a:srgbClr val="000000"/>
                </a:solidFill>
                <a:latin typeface="Arial"/>
              </a:endParaRPr>
            </a:p>
          </p:txBody>
        </p:sp>
        <p:sp>
          <p:nvSpPr>
            <p:cNvPr id="1387" name="Rectangle à coins arrondis 19"/>
            <p:cNvSpPr/>
            <p:nvPr/>
          </p:nvSpPr>
          <p:spPr>
            <a:xfrm>
              <a:off x="15271560" y="1559880"/>
              <a:ext cx="2159640" cy="356400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IV. Interprétation</a:t>
              </a:r>
              <a:endParaRPr b="0" lang="fr-FR" sz="1400" spc="-1" strike="noStrike">
                <a:solidFill>
                  <a:srgbClr val="000000"/>
                </a:solidFill>
                <a:latin typeface="Arial"/>
              </a:endParaRPr>
            </a:p>
          </p:txBody>
        </p:sp>
        <p:sp>
          <p:nvSpPr>
            <p:cNvPr id="1388" name="Connecteur droit avec flèche 20"/>
            <p:cNvSpPr/>
            <p:nvPr/>
          </p:nvSpPr>
          <p:spPr>
            <a:xfrm>
              <a:off x="13723560" y="2459880"/>
              <a:ext cx="360" cy="43164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89" name="Connecteur droit avec flèche 21"/>
            <p:cNvSpPr/>
            <p:nvPr/>
          </p:nvSpPr>
          <p:spPr>
            <a:xfrm>
              <a:off x="13723560" y="3791880"/>
              <a:ext cx="360" cy="43164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390" name="Connecteur droit avec flèche 22"/>
            <p:cNvSpPr/>
            <p:nvPr/>
          </p:nvSpPr>
          <p:spPr>
            <a:xfrm>
              <a:off x="14803560" y="1989720"/>
              <a:ext cx="467640" cy="36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391" name="Connecteur droit avec flèche 23"/>
            <p:cNvSpPr/>
            <p:nvPr/>
          </p:nvSpPr>
          <p:spPr>
            <a:xfrm>
              <a:off x="14803560" y="4654080"/>
              <a:ext cx="467640" cy="36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392" name="Connecteur droit avec flèche 24"/>
            <p:cNvSpPr/>
            <p:nvPr/>
          </p:nvSpPr>
          <p:spPr>
            <a:xfrm>
              <a:off x="14803560" y="3322080"/>
              <a:ext cx="468720" cy="36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grpSp>
      <p:sp>
        <p:nvSpPr>
          <p:cNvPr id="1393" name="Rectangle 5"/>
          <p:cNvSpPr/>
          <p:nvPr/>
        </p:nvSpPr>
        <p:spPr>
          <a:xfrm>
            <a:off x="3554280" y="5365080"/>
            <a:ext cx="5328360" cy="622800"/>
          </a:xfrm>
          <a:prstGeom prst="rect">
            <a:avLst/>
          </a:prstGeom>
          <a:noFill/>
          <a:ln w="0">
            <a:noFill/>
          </a:ln>
        </p:spPr>
        <p:style>
          <a:lnRef idx="0"/>
          <a:fillRef idx="0"/>
          <a:effectRef idx="0"/>
          <a:fontRef idx="minor"/>
        </p:style>
        <p:txBody>
          <a:bodyPr lIns="90000" rIns="90000" tIns="46800" bIns="46800" anchor="ctr">
            <a:spAutoFit/>
          </a:bodyPr>
          <a:p>
            <a:pPr algn="ctr">
              <a:lnSpc>
                <a:spcPct val="124000"/>
              </a:lnSpc>
            </a:pPr>
            <a:r>
              <a:rPr b="0" lang="en-GB" sz="1600" spc="-1" strike="noStrike">
                <a:solidFill>
                  <a:srgbClr val="ffffff"/>
                </a:solidFill>
                <a:latin typeface="Verdana"/>
                <a:ea typeface="Verdana"/>
              </a:rPr>
              <a:t>Démarche d’une analyse de Cycle de Vie</a:t>
            </a:r>
            <a:endParaRPr b="0" lang="fr-FR" sz="1600" spc="-1" strike="noStrike">
              <a:solidFill>
                <a:srgbClr val="ffffff"/>
              </a:solidFill>
              <a:latin typeface="Arial"/>
            </a:endParaRPr>
          </a:p>
          <a:p>
            <a:pPr algn="ctr">
              <a:lnSpc>
                <a:spcPct val="124000"/>
              </a:lnSpc>
            </a:pPr>
            <a:r>
              <a:rPr b="0" lang="en-US" sz="1200" spc="-1" strike="noStrike">
                <a:solidFill>
                  <a:srgbClr val="ffffff"/>
                </a:solidFill>
                <a:latin typeface="Verdana"/>
                <a:ea typeface="Verdana"/>
              </a:rPr>
              <a:t>[ISO 14040-44 : 2006]</a:t>
            </a:r>
            <a:endParaRPr b="0" lang="fr-FR" sz="1200" spc="-1" strike="noStrike">
              <a:solidFill>
                <a:srgbClr val="ffffff"/>
              </a:solidFill>
              <a:latin typeface="Arial"/>
            </a:endParaRPr>
          </a:p>
        </p:txBody>
      </p:sp>
      <p:sp>
        <p:nvSpPr>
          <p:cNvPr id="1394" name="Rectangle à coins arrondis 28"/>
          <p:cNvSpPr/>
          <p:nvPr/>
        </p:nvSpPr>
        <p:spPr>
          <a:xfrm>
            <a:off x="3336480" y="412560"/>
            <a:ext cx="5408280" cy="899640"/>
          </a:xfrm>
          <a:prstGeom prst="roundRect">
            <a:avLst>
              <a:gd name="adj" fmla="val 16667"/>
            </a:avLst>
          </a:prstGeom>
          <a:noFill/>
          <a:ln w="9360">
            <a:noFill/>
          </a:ln>
        </p:spPr>
        <p:style>
          <a:lnRef idx="0"/>
          <a:fillRef idx="0"/>
          <a:effectRef idx="0"/>
          <a:fontRef idx="minor"/>
        </p:style>
        <p:txBody>
          <a:bodyPr anchor="ctr">
            <a:noAutofit/>
          </a:bodyPr>
          <a:p>
            <a:pPr algn="ctr">
              <a:lnSpc>
                <a:spcPct val="100000"/>
              </a:lnSpc>
            </a:pPr>
            <a:r>
              <a:rPr b="0" lang="fr-FR" sz="1600" spc="-1" strike="noStrike">
                <a:solidFill>
                  <a:srgbClr val="f2f2f2"/>
                </a:solidFill>
                <a:latin typeface="Verdana"/>
                <a:ea typeface="Verdana"/>
              </a:rPr>
              <a:t>Traduction des flux élémentaires en impacts environnementaux via une méthode d’évaluation</a:t>
            </a:r>
            <a:endParaRPr b="0" lang="fr-FR" sz="16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9" name="Arc 166"/>
          <p:cNvSpPr/>
          <p:nvPr/>
        </p:nvSpPr>
        <p:spPr>
          <a:xfrm flipV="1" rot="21156600">
            <a:off x="3148200" y="68400"/>
            <a:ext cx="3352680" cy="1534680"/>
          </a:xfrm>
          <a:prstGeom prst="arc">
            <a:avLst>
              <a:gd name="adj1" fmla="val 13156665"/>
              <a:gd name="adj2" fmla="val 19189177"/>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420" name="Arc 167"/>
          <p:cNvSpPr/>
          <p:nvPr/>
        </p:nvSpPr>
        <p:spPr>
          <a:xfrm rot="432600">
            <a:off x="4109400" y="1405080"/>
            <a:ext cx="4033440" cy="4033440"/>
          </a:xfrm>
          <a:prstGeom prst="arc">
            <a:avLst>
              <a:gd name="adj1" fmla="val 16390133"/>
              <a:gd name="adj2" fmla="val 19071018"/>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421" name="Arc 168"/>
          <p:cNvSpPr/>
          <p:nvPr/>
        </p:nvSpPr>
        <p:spPr>
          <a:xfrm rot="5861400">
            <a:off x="4060080" y="1391040"/>
            <a:ext cx="4033440" cy="4033440"/>
          </a:xfrm>
          <a:prstGeom prst="arc">
            <a:avLst>
              <a:gd name="adj1" fmla="val 18734593"/>
              <a:gd name="adj2" fmla="val 20382061"/>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422" name="Arc 169"/>
          <p:cNvSpPr/>
          <p:nvPr/>
        </p:nvSpPr>
        <p:spPr>
          <a:xfrm rot="11323800">
            <a:off x="4001760" y="1361160"/>
            <a:ext cx="4033440" cy="4033440"/>
          </a:xfrm>
          <a:prstGeom prst="arc">
            <a:avLst>
              <a:gd name="adj1" fmla="val 16273914"/>
              <a:gd name="adj2" fmla="val 17917265"/>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423" name="Groupe 170"/>
          <p:cNvGrpSpPr/>
          <p:nvPr/>
        </p:nvGrpSpPr>
        <p:grpSpPr>
          <a:xfrm>
            <a:off x="3050640" y="1223640"/>
            <a:ext cx="1321920" cy="982080"/>
            <a:chOff x="3050640" y="1223640"/>
            <a:chExt cx="1321920" cy="982080"/>
          </a:xfrm>
        </p:grpSpPr>
        <p:sp>
          <p:nvSpPr>
            <p:cNvPr id="424" name="Rectangle 70"/>
            <p:cNvSpPr/>
            <p:nvPr/>
          </p:nvSpPr>
          <p:spPr>
            <a:xfrm>
              <a:off x="3050640" y="1976400"/>
              <a:ext cx="13219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Extraction</a:t>
              </a:r>
              <a:endParaRPr b="0" lang="fr-FR" sz="1500" spc="-1" strike="noStrike">
                <a:solidFill>
                  <a:srgbClr val="ffffff"/>
                </a:solidFill>
                <a:latin typeface="Arial"/>
              </a:endParaRPr>
            </a:p>
          </p:txBody>
        </p:sp>
        <p:sp>
          <p:nvSpPr>
            <p:cNvPr id="425" name="Image 172"/>
            <p:cNvSpPr/>
            <p:nvPr/>
          </p:nvSpPr>
          <p:spPr>
            <a:xfrm>
              <a:off x="3346200" y="1223640"/>
              <a:ext cx="730800" cy="719640"/>
            </a:xfrm>
            <a:prstGeom prst="ellipse">
              <a:avLst/>
            </a:prstGeom>
            <a:blipFill rotWithShape="0">
              <a:blip r:embed="rId1"/>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426" name="Groupe 173"/>
          <p:cNvGrpSpPr/>
          <p:nvPr/>
        </p:nvGrpSpPr>
        <p:grpSpPr>
          <a:xfrm>
            <a:off x="5317920" y="1061280"/>
            <a:ext cx="1594080" cy="1200240"/>
            <a:chOff x="5317920" y="1061280"/>
            <a:chExt cx="1594080" cy="1200240"/>
          </a:xfrm>
        </p:grpSpPr>
        <p:sp>
          <p:nvSpPr>
            <p:cNvPr id="427" name="Rectangle 101"/>
            <p:cNvSpPr/>
            <p:nvPr/>
          </p:nvSpPr>
          <p:spPr>
            <a:xfrm>
              <a:off x="5317920" y="1803600"/>
              <a:ext cx="159408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Fabrication des matériaux</a:t>
              </a:r>
              <a:endParaRPr b="0" lang="fr-FR" sz="1500" spc="-1" strike="noStrike">
                <a:solidFill>
                  <a:srgbClr val="ffffff"/>
                </a:solidFill>
                <a:latin typeface="Arial"/>
              </a:endParaRPr>
            </a:p>
          </p:txBody>
        </p:sp>
        <p:sp>
          <p:nvSpPr>
            <p:cNvPr id="428" name="Image 175"/>
            <p:cNvSpPr/>
            <p:nvPr/>
          </p:nvSpPr>
          <p:spPr>
            <a:xfrm>
              <a:off x="5724360" y="1061280"/>
              <a:ext cx="745560" cy="719640"/>
            </a:xfrm>
            <a:prstGeom prst="ellipse">
              <a:avLst/>
            </a:prstGeom>
            <a:blipFill rotWithShape="0">
              <a:blip r:embed="rId2"/>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429" name="Groupe 176"/>
          <p:cNvGrpSpPr/>
          <p:nvPr/>
        </p:nvGrpSpPr>
        <p:grpSpPr>
          <a:xfrm>
            <a:off x="7271640" y="2249280"/>
            <a:ext cx="1320840" cy="1163880"/>
            <a:chOff x="7271640" y="2249280"/>
            <a:chExt cx="1320840" cy="1163880"/>
          </a:xfrm>
        </p:grpSpPr>
        <p:sp>
          <p:nvSpPr>
            <p:cNvPr id="430" name="Rectangle 79"/>
            <p:cNvSpPr/>
            <p:nvPr/>
          </p:nvSpPr>
          <p:spPr>
            <a:xfrm>
              <a:off x="7271640" y="2955240"/>
              <a:ext cx="132084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Fabrication du produit</a:t>
              </a:r>
              <a:endParaRPr b="0" lang="fr-FR" sz="1500" spc="-1" strike="noStrike">
                <a:solidFill>
                  <a:srgbClr val="ffffff"/>
                </a:solidFill>
                <a:latin typeface="Arial"/>
              </a:endParaRPr>
            </a:p>
          </p:txBody>
        </p:sp>
        <p:sp>
          <p:nvSpPr>
            <p:cNvPr id="431" name="Image 178"/>
            <p:cNvSpPr/>
            <p:nvPr/>
          </p:nvSpPr>
          <p:spPr>
            <a:xfrm>
              <a:off x="7567200" y="2249280"/>
              <a:ext cx="729360" cy="719640"/>
            </a:xfrm>
            <a:prstGeom prst="ellipse">
              <a:avLst/>
            </a:prstGeom>
            <a:blipFill rotWithShape="0">
              <a:blip r:embed="rId3"/>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sp>
        <p:nvSpPr>
          <p:cNvPr id="432" name="Arc 179"/>
          <p:cNvSpPr/>
          <p:nvPr/>
        </p:nvSpPr>
        <p:spPr>
          <a:xfrm rot="3121800">
            <a:off x="4150080" y="1395720"/>
            <a:ext cx="4033440" cy="4033440"/>
          </a:xfrm>
          <a:prstGeom prst="arc">
            <a:avLst>
              <a:gd name="adj1" fmla="val 18486401"/>
              <a:gd name="adj2" fmla="val 19577761"/>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433" name="Groupe 180"/>
          <p:cNvGrpSpPr/>
          <p:nvPr/>
        </p:nvGrpSpPr>
        <p:grpSpPr>
          <a:xfrm>
            <a:off x="7227720" y="3991680"/>
            <a:ext cx="1436400" cy="969840"/>
            <a:chOff x="7227720" y="3991680"/>
            <a:chExt cx="1436400" cy="969840"/>
          </a:xfrm>
        </p:grpSpPr>
        <p:sp>
          <p:nvSpPr>
            <p:cNvPr id="434" name="Rectangle 74"/>
            <p:cNvSpPr/>
            <p:nvPr/>
          </p:nvSpPr>
          <p:spPr>
            <a:xfrm>
              <a:off x="7227720" y="4732200"/>
              <a:ext cx="143640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Transport</a:t>
              </a:r>
              <a:endParaRPr b="0" lang="fr-FR" sz="1500" spc="-1" strike="noStrike">
                <a:solidFill>
                  <a:srgbClr val="ffffff"/>
                </a:solidFill>
                <a:latin typeface="Arial"/>
              </a:endParaRPr>
            </a:p>
          </p:txBody>
        </p:sp>
        <p:sp>
          <p:nvSpPr>
            <p:cNvPr id="435" name="Image 182"/>
            <p:cNvSpPr/>
            <p:nvPr/>
          </p:nvSpPr>
          <p:spPr>
            <a:xfrm>
              <a:off x="7576560" y="3991680"/>
              <a:ext cx="725760" cy="719640"/>
            </a:xfrm>
            <a:prstGeom prst="ellipse">
              <a:avLst/>
            </a:prstGeom>
            <a:blipFill rotWithShape="0">
              <a:blip r:embed="rId4"/>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436" name="Groupe 183"/>
          <p:cNvGrpSpPr/>
          <p:nvPr/>
        </p:nvGrpSpPr>
        <p:grpSpPr>
          <a:xfrm>
            <a:off x="5447880" y="4993560"/>
            <a:ext cx="1284120" cy="926280"/>
            <a:chOff x="5447880" y="4993560"/>
            <a:chExt cx="1284120" cy="926280"/>
          </a:xfrm>
        </p:grpSpPr>
        <p:sp>
          <p:nvSpPr>
            <p:cNvPr id="437" name="Rectangle 90"/>
            <p:cNvSpPr/>
            <p:nvPr/>
          </p:nvSpPr>
          <p:spPr>
            <a:xfrm>
              <a:off x="5447880" y="5690520"/>
              <a:ext cx="12841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Utilisation</a:t>
              </a:r>
              <a:endParaRPr b="0" lang="fr-FR" sz="1500" spc="-1" strike="noStrike">
                <a:solidFill>
                  <a:srgbClr val="ffffff"/>
                </a:solidFill>
                <a:latin typeface="Arial"/>
              </a:endParaRPr>
            </a:p>
          </p:txBody>
        </p:sp>
        <p:sp>
          <p:nvSpPr>
            <p:cNvPr id="438" name="Image 185"/>
            <p:cNvSpPr/>
            <p:nvPr/>
          </p:nvSpPr>
          <p:spPr>
            <a:xfrm>
              <a:off x="5728320" y="4993560"/>
              <a:ext cx="730440" cy="719640"/>
            </a:xfrm>
            <a:prstGeom prst="ellipse">
              <a:avLst/>
            </a:prstGeom>
            <a:blipFill rotWithShape="0">
              <a:blip r:embed="rId5"/>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nvGrpSpPr>
          <p:cNvPr id="439" name="Groupe 186"/>
          <p:cNvGrpSpPr/>
          <p:nvPr/>
        </p:nvGrpSpPr>
        <p:grpSpPr>
          <a:xfrm>
            <a:off x="3612240" y="4063680"/>
            <a:ext cx="1523520" cy="961920"/>
            <a:chOff x="3612240" y="4063680"/>
            <a:chExt cx="1523520" cy="961920"/>
          </a:xfrm>
        </p:grpSpPr>
        <p:sp>
          <p:nvSpPr>
            <p:cNvPr id="440" name="Rectangle 187"/>
            <p:cNvSpPr/>
            <p:nvPr/>
          </p:nvSpPr>
          <p:spPr>
            <a:xfrm>
              <a:off x="3612240" y="4796280"/>
              <a:ext cx="15235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Fin de Vie</a:t>
              </a:r>
              <a:endParaRPr b="0" lang="fr-FR" sz="1500" spc="-1" strike="noStrike">
                <a:solidFill>
                  <a:srgbClr val="ffffff"/>
                </a:solidFill>
                <a:latin typeface="Arial"/>
              </a:endParaRPr>
            </a:p>
          </p:txBody>
        </p:sp>
        <p:sp>
          <p:nvSpPr>
            <p:cNvPr id="441" name="Image 188"/>
            <p:cNvSpPr/>
            <p:nvPr/>
          </p:nvSpPr>
          <p:spPr>
            <a:xfrm>
              <a:off x="4005000" y="4063680"/>
              <a:ext cx="738000" cy="719640"/>
            </a:xfrm>
            <a:prstGeom prst="ellipse">
              <a:avLst/>
            </a:prstGeom>
            <a:blipFill rotWithShape="0">
              <a:blip r:embed="rId6"/>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pic>
        <p:nvPicPr>
          <p:cNvPr id="442" name="Image 203" descr=""/>
          <p:cNvPicPr/>
          <p:nvPr/>
        </p:nvPicPr>
        <p:blipFill>
          <a:blip r:embed="rId7"/>
          <a:stretch/>
        </p:blipFill>
        <p:spPr>
          <a:xfrm>
            <a:off x="3409560" y="5510160"/>
            <a:ext cx="1023120" cy="357840"/>
          </a:xfrm>
          <a:prstGeom prst="rect">
            <a:avLst/>
          </a:prstGeom>
          <a:ln w="0">
            <a:noFill/>
          </a:ln>
        </p:spPr>
      </p:pic>
      <p:sp>
        <p:nvSpPr>
          <p:cNvPr id="443" name="PlaceHolder 1"/>
          <p:cNvSpPr>
            <a:spLocks noGrp="1"/>
          </p:cNvSpPr>
          <p:nvPr>
            <p:ph type="title"/>
          </p:nvPr>
        </p:nvSpPr>
        <p:spPr>
          <a:xfrm>
            <a:off x="683280" y="315000"/>
            <a:ext cx="9468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Notion de cycle de vie – quelles étapes ?</a:t>
            </a:r>
            <a:br>
              <a:rPr sz="2800"/>
            </a:br>
            <a:br>
              <a:rPr sz="2800"/>
            </a:br>
            <a:endParaRPr b="0" lang="en-US" sz="2800" spc="-1" strike="noStrike">
              <a:solidFill>
                <a:srgbClr val="000000"/>
              </a:solidFill>
              <a:latin typeface="Calibri"/>
            </a:endParaRPr>
          </a:p>
        </p:txBody>
      </p:sp>
      <p:sp>
        <p:nvSpPr>
          <p:cNvPr id="444" name="Rectangle 152"/>
          <p:cNvSpPr/>
          <p:nvPr/>
        </p:nvSpPr>
        <p:spPr>
          <a:xfrm>
            <a:off x="2974680" y="6020280"/>
            <a:ext cx="229176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ffffff"/>
                </a:solidFill>
                <a:latin typeface="Verdana"/>
                <a:ea typeface="Verdana"/>
              </a:rPr>
              <a:t>adaptée de [Bauer, 2018]</a:t>
            </a:r>
            <a:endParaRPr b="0" lang="fr-FR" sz="1200" spc="-1" strike="noStrike">
              <a:solidFill>
                <a:srgbClr val="ffffff"/>
              </a:solidFill>
              <a:latin typeface="Arial"/>
            </a:endParaRPr>
          </a:p>
        </p:txBody>
      </p:sp>
      <p:grpSp>
        <p:nvGrpSpPr>
          <p:cNvPr id="445" name="Groupe 8"/>
          <p:cNvGrpSpPr/>
          <p:nvPr/>
        </p:nvGrpSpPr>
        <p:grpSpPr>
          <a:xfrm>
            <a:off x="648000" y="2622600"/>
            <a:ext cx="5112000" cy="4757400"/>
            <a:chOff x="648000" y="2622600"/>
            <a:chExt cx="5112000" cy="4757400"/>
          </a:xfrm>
        </p:grpSpPr>
        <p:grpSp>
          <p:nvGrpSpPr>
            <p:cNvPr id="446" name="Groupe 47"/>
            <p:cNvGrpSpPr/>
            <p:nvPr/>
          </p:nvGrpSpPr>
          <p:grpSpPr>
            <a:xfrm>
              <a:off x="648000" y="3217320"/>
              <a:ext cx="3954240" cy="4162680"/>
              <a:chOff x="648000" y="3217320"/>
              <a:chExt cx="3954240" cy="4162680"/>
            </a:xfrm>
          </p:grpSpPr>
          <p:sp>
            <p:nvSpPr>
              <p:cNvPr id="447" name="Arc 44"/>
              <p:cNvSpPr/>
              <p:nvPr/>
            </p:nvSpPr>
            <p:spPr>
              <a:xfrm>
                <a:off x="648000" y="3416400"/>
                <a:ext cx="3954240" cy="3963600"/>
              </a:xfrm>
              <a:prstGeom prst="arc">
                <a:avLst>
                  <a:gd name="adj1" fmla="val 17001845"/>
                  <a:gd name="adj2" fmla="val 19141491"/>
                </a:avLst>
              </a:prstGeom>
              <a:noFill/>
              <a:ln w="19080">
                <a:solidFill>
                  <a:srgbClr val="ffffff"/>
                </a:solidFill>
                <a:miter/>
                <a:head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448" name="Groupe 48"/>
              <p:cNvGrpSpPr/>
              <p:nvPr/>
            </p:nvGrpSpPr>
            <p:grpSpPr>
              <a:xfrm>
                <a:off x="1849320" y="3217320"/>
                <a:ext cx="1690920" cy="1164600"/>
                <a:chOff x="1849320" y="3217320"/>
                <a:chExt cx="1690920" cy="1164600"/>
              </a:xfrm>
            </p:grpSpPr>
            <p:sp>
              <p:nvSpPr>
                <p:cNvPr id="449" name="Rectangle 153"/>
                <p:cNvSpPr/>
                <p:nvPr/>
              </p:nvSpPr>
              <p:spPr>
                <a:xfrm>
                  <a:off x="1849320" y="3924000"/>
                  <a:ext cx="169092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Incinération Enfouissement</a:t>
                  </a:r>
                  <a:endParaRPr b="0" lang="fr-FR" sz="1500" spc="-1" strike="noStrike">
                    <a:solidFill>
                      <a:srgbClr val="ffffff"/>
                    </a:solidFill>
                    <a:latin typeface="Arial"/>
                  </a:endParaRPr>
                </a:p>
              </p:txBody>
            </p:sp>
            <p:sp>
              <p:nvSpPr>
                <p:cNvPr id="450" name="Image 57"/>
                <p:cNvSpPr/>
                <p:nvPr/>
              </p:nvSpPr>
              <p:spPr>
                <a:xfrm>
                  <a:off x="2331720" y="3217320"/>
                  <a:ext cx="726840" cy="719640"/>
                </a:xfrm>
                <a:prstGeom prst="ellipse">
                  <a:avLst/>
                </a:prstGeom>
                <a:blipFill rotWithShape="0">
                  <a:blip r:embed="rId8"/>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sp>
          <p:nvSpPr>
            <p:cNvPr id="451" name="Arc 45"/>
            <p:cNvSpPr/>
            <p:nvPr/>
          </p:nvSpPr>
          <p:spPr>
            <a:xfrm rot="16709400">
              <a:off x="2694960" y="2855880"/>
              <a:ext cx="2906280" cy="2825280"/>
            </a:xfrm>
            <a:prstGeom prst="arc">
              <a:avLst>
                <a:gd name="adj1" fmla="val 18018097"/>
                <a:gd name="adj2" fmla="val 20217983"/>
              </a:avLst>
            </a:prstGeom>
            <a:noFill/>
            <a:ln w="19080">
              <a:solidFill>
                <a:srgbClr val="ffffff"/>
              </a:solidFill>
              <a:miter/>
              <a:head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grpSp>
        <p:nvGrpSpPr>
          <p:cNvPr id="452" name="Groupe 49"/>
          <p:cNvGrpSpPr/>
          <p:nvPr/>
        </p:nvGrpSpPr>
        <p:grpSpPr>
          <a:xfrm>
            <a:off x="3257640" y="464400"/>
            <a:ext cx="5702040" cy="5702040"/>
            <a:chOff x="3257640" y="464400"/>
            <a:chExt cx="5702040" cy="5702040"/>
          </a:xfrm>
        </p:grpSpPr>
        <p:sp>
          <p:nvSpPr>
            <p:cNvPr id="453" name="Arc 65"/>
            <p:cNvSpPr/>
            <p:nvPr/>
          </p:nvSpPr>
          <p:spPr>
            <a:xfrm rot="13593600">
              <a:off x="4091760" y="1298520"/>
              <a:ext cx="4033440" cy="4033440"/>
            </a:xfrm>
            <a:prstGeom prst="arc">
              <a:avLst>
                <a:gd name="adj1" fmla="val 17501973"/>
                <a:gd name="adj2" fmla="val 18785053"/>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454" name="Arc 46"/>
            <p:cNvSpPr/>
            <p:nvPr/>
          </p:nvSpPr>
          <p:spPr>
            <a:xfrm rot="16842600">
              <a:off x="4247640" y="1379160"/>
              <a:ext cx="3763800" cy="4033440"/>
            </a:xfrm>
            <a:prstGeom prst="arc">
              <a:avLst>
                <a:gd name="adj1" fmla="val 17319531"/>
                <a:gd name="adj2" fmla="val 20193364"/>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455" name="Groupe 62"/>
            <p:cNvGrpSpPr/>
            <p:nvPr/>
          </p:nvGrpSpPr>
          <p:grpSpPr>
            <a:xfrm>
              <a:off x="3527280" y="2408040"/>
              <a:ext cx="1296720" cy="950040"/>
              <a:chOff x="3527280" y="2408040"/>
              <a:chExt cx="1296720" cy="950040"/>
            </a:xfrm>
          </p:grpSpPr>
          <p:sp>
            <p:nvSpPr>
              <p:cNvPr id="456" name="Rectangle 154"/>
              <p:cNvSpPr/>
              <p:nvPr/>
            </p:nvSpPr>
            <p:spPr>
              <a:xfrm>
                <a:off x="3527280" y="3128760"/>
                <a:ext cx="129672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Recyclage</a:t>
                </a:r>
                <a:endParaRPr b="0" lang="fr-FR" sz="1500" spc="-1" strike="noStrike">
                  <a:solidFill>
                    <a:srgbClr val="ffffff"/>
                  </a:solidFill>
                  <a:latin typeface="Arial"/>
                </a:endParaRPr>
              </a:p>
            </p:txBody>
          </p:sp>
          <p:sp>
            <p:nvSpPr>
              <p:cNvPr id="457" name="Image 70"/>
              <p:cNvSpPr/>
              <p:nvPr/>
            </p:nvSpPr>
            <p:spPr>
              <a:xfrm>
                <a:off x="3804840" y="2408040"/>
                <a:ext cx="741600" cy="719640"/>
              </a:xfrm>
              <a:prstGeom prst="ellipse">
                <a:avLst/>
              </a:prstGeom>
              <a:blipFill rotWithShape="0">
                <a:blip r:embed="rId9"/>
                <a:srcRect/>
                <a:stretch/>
              </a:blip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grpSp>
      </p:grpSp>
      <p:grpSp>
        <p:nvGrpSpPr>
          <p:cNvPr id="458" name="Groupe 104"/>
          <p:cNvGrpSpPr/>
          <p:nvPr/>
        </p:nvGrpSpPr>
        <p:grpSpPr>
          <a:xfrm>
            <a:off x="5226840" y="3821040"/>
            <a:ext cx="1685880" cy="1604880"/>
            <a:chOff x="5226840" y="3821040"/>
            <a:chExt cx="1685880" cy="1604880"/>
          </a:xfrm>
        </p:grpSpPr>
        <p:grpSp>
          <p:nvGrpSpPr>
            <p:cNvPr id="459" name="Groupe 105"/>
            <p:cNvGrpSpPr/>
            <p:nvPr/>
          </p:nvGrpSpPr>
          <p:grpSpPr>
            <a:xfrm>
              <a:off x="5486400" y="4511520"/>
              <a:ext cx="1147680" cy="883800"/>
              <a:chOff x="5486400" y="4511520"/>
              <a:chExt cx="1147680" cy="883800"/>
            </a:xfrm>
          </p:grpSpPr>
          <p:sp>
            <p:nvSpPr>
              <p:cNvPr id="460" name="Arc 61"/>
              <p:cNvSpPr/>
              <p:nvPr/>
            </p:nvSpPr>
            <p:spPr>
              <a:xfrm>
                <a:off x="5486400" y="4712400"/>
                <a:ext cx="1147680" cy="682920"/>
              </a:xfrm>
              <a:prstGeom prst="arc">
                <a:avLst>
                  <a:gd name="adj1" fmla="val 8963323"/>
                  <a:gd name="adj2" fmla="val 1831170"/>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nvGrpSpPr>
              <p:cNvPr id="461" name="Groupe 107"/>
              <p:cNvGrpSpPr/>
              <p:nvPr/>
            </p:nvGrpSpPr>
            <p:grpSpPr>
              <a:xfrm>
                <a:off x="5844240" y="4511520"/>
                <a:ext cx="431640" cy="431640"/>
                <a:chOff x="5844240" y="4511520"/>
                <a:chExt cx="431640" cy="431640"/>
              </a:xfrm>
            </p:grpSpPr>
            <p:sp>
              <p:nvSpPr>
                <p:cNvPr id="462" name="Ellipse 63"/>
                <p:cNvSpPr/>
                <p:nvPr/>
              </p:nvSpPr>
              <p:spPr>
                <a:xfrm>
                  <a:off x="5844240" y="4511520"/>
                  <a:ext cx="431640" cy="431640"/>
                </a:xfrm>
                <a:prstGeom prst="ellipse">
                  <a:avLst/>
                </a:prstGeom>
                <a:solidFill>
                  <a:srgbClr val="ffffff"/>
                </a:solidFill>
                <a:ln w="57240">
                  <a:solidFill>
                    <a:srgbClr val="0000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463" name="Image 64" descr=""/>
                <p:cNvPicPr/>
                <p:nvPr/>
              </p:nvPicPr>
              <p:blipFill>
                <a:blip r:embed="rId10"/>
                <a:stretch/>
              </p:blipFill>
              <p:spPr>
                <a:xfrm rot="15249000">
                  <a:off x="5926680" y="4644360"/>
                  <a:ext cx="266760" cy="165600"/>
                </a:xfrm>
                <a:prstGeom prst="rect">
                  <a:avLst/>
                </a:prstGeom>
                <a:ln w="0">
                  <a:noFill/>
                </a:ln>
              </p:spPr>
            </p:pic>
          </p:grpSp>
        </p:grpSp>
        <p:grpSp>
          <p:nvGrpSpPr>
            <p:cNvPr id="464" name="Groupe 108"/>
            <p:cNvGrpSpPr/>
            <p:nvPr/>
          </p:nvGrpSpPr>
          <p:grpSpPr>
            <a:xfrm>
              <a:off x="5226840" y="3821040"/>
              <a:ext cx="1685880" cy="1604880"/>
              <a:chOff x="5226840" y="3821040"/>
              <a:chExt cx="1685880" cy="1604880"/>
            </a:xfrm>
          </p:grpSpPr>
          <p:sp>
            <p:nvSpPr>
              <p:cNvPr id="465" name="Arc 58"/>
              <p:cNvSpPr/>
              <p:nvPr/>
            </p:nvSpPr>
            <p:spPr>
              <a:xfrm>
                <a:off x="5226840" y="4043520"/>
                <a:ext cx="1685880" cy="1382400"/>
              </a:xfrm>
              <a:prstGeom prst="arc">
                <a:avLst>
                  <a:gd name="adj1" fmla="val 7584050"/>
                  <a:gd name="adj2" fmla="val 2939082"/>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466" name="Ellipse 59"/>
              <p:cNvSpPr/>
              <p:nvPr/>
            </p:nvSpPr>
            <p:spPr>
              <a:xfrm>
                <a:off x="5834160" y="3821040"/>
                <a:ext cx="431640" cy="431640"/>
              </a:xfrm>
              <a:prstGeom prst="ellipse">
                <a:avLst/>
              </a:prstGeom>
              <a:solidFill>
                <a:srgbClr val="ffffff"/>
              </a:solidFill>
              <a:ln w="57240">
                <a:solidFill>
                  <a:srgbClr val="0000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467" name="Image 60" descr=""/>
              <p:cNvPicPr/>
              <p:nvPr/>
            </p:nvPicPr>
            <p:blipFill>
              <a:blip r:embed="rId11"/>
              <a:stretch/>
            </p:blipFill>
            <p:spPr>
              <a:xfrm flipH="1">
                <a:off x="5860440" y="3846240"/>
                <a:ext cx="381960" cy="381960"/>
              </a:xfrm>
              <a:prstGeom prst="rect">
                <a:avLst/>
              </a:prstGeom>
              <a:ln w="0">
                <a:noFill/>
              </a:ln>
            </p:spPr>
          </p:pic>
        </p:grpSp>
        <p:sp>
          <p:nvSpPr>
            <p:cNvPr id="468" name="Rectangle 155"/>
            <p:cNvSpPr/>
            <p:nvPr/>
          </p:nvSpPr>
          <p:spPr>
            <a:xfrm>
              <a:off x="5326560" y="4268520"/>
              <a:ext cx="1453680" cy="2293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Réutilisation</a:t>
              </a:r>
              <a:endParaRPr b="0" lang="fr-FR" sz="1500" spc="-1" strike="noStrike">
                <a:solidFill>
                  <a:srgbClr val="ffffff"/>
                </a:solidFill>
                <a:latin typeface="Arial"/>
              </a:endParaRPr>
            </a:p>
          </p:txBody>
        </p:sp>
      </p:grpSp>
      <p:grpSp>
        <p:nvGrpSpPr>
          <p:cNvPr id="469" name="Groupe 110"/>
          <p:cNvGrpSpPr/>
          <p:nvPr/>
        </p:nvGrpSpPr>
        <p:grpSpPr>
          <a:xfrm>
            <a:off x="3727080" y="2058840"/>
            <a:ext cx="6511680" cy="4580640"/>
            <a:chOff x="3727080" y="2058840"/>
            <a:chExt cx="6511680" cy="4580640"/>
          </a:xfrm>
        </p:grpSpPr>
        <p:grpSp>
          <p:nvGrpSpPr>
            <p:cNvPr id="470" name="Groupe 111"/>
            <p:cNvGrpSpPr/>
            <p:nvPr/>
          </p:nvGrpSpPr>
          <p:grpSpPr>
            <a:xfrm>
              <a:off x="3727080" y="2058840"/>
              <a:ext cx="6511680" cy="4580640"/>
              <a:chOff x="3727080" y="2058840"/>
              <a:chExt cx="6511680" cy="4580640"/>
            </a:xfrm>
          </p:grpSpPr>
          <p:sp>
            <p:nvSpPr>
              <p:cNvPr id="471" name="Arc 55"/>
              <p:cNvSpPr/>
              <p:nvPr/>
            </p:nvSpPr>
            <p:spPr>
              <a:xfrm rot="20859600">
                <a:off x="4021200" y="2652120"/>
                <a:ext cx="5923440" cy="3393360"/>
              </a:xfrm>
              <a:prstGeom prst="arc">
                <a:avLst>
                  <a:gd name="adj1" fmla="val 11969473"/>
                  <a:gd name="adj2" fmla="val 17892115"/>
                </a:avLst>
              </a:prstGeom>
              <a:noFill/>
              <a:ln w="19080">
                <a:solidFill>
                  <a:srgbClr val="ffffff"/>
                </a:solidFill>
                <a:miter/>
                <a:tail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472" name="Ellipse 56"/>
              <p:cNvSpPr/>
              <p:nvPr/>
            </p:nvSpPr>
            <p:spPr>
              <a:xfrm>
                <a:off x="5783400" y="2670480"/>
                <a:ext cx="431640" cy="431640"/>
              </a:xfrm>
              <a:prstGeom prst="ellipse">
                <a:avLst/>
              </a:prstGeom>
              <a:solidFill>
                <a:srgbClr val="ffffff"/>
              </a:solidFill>
              <a:ln w="5724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pic>
            <p:nvPicPr>
              <p:cNvPr id="473" name="Image 94" descr=""/>
              <p:cNvPicPr/>
              <p:nvPr/>
            </p:nvPicPr>
            <p:blipFill>
              <a:blip r:embed="rId12"/>
              <a:stretch/>
            </p:blipFill>
            <p:spPr>
              <a:xfrm rot="10800000">
                <a:off x="5789160" y="2751120"/>
                <a:ext cx="410760" cy="246240"/>
              </a:xfrm>
              <a:prstGeom prst="rect">
                <a:avLst/>
              </a:prstGeom>
              <a:ln w="0">
                <a:noFill/>
              </a:ln>
            </p:spPr>
          </p:pic>
        </p:grpSp>
        <p:sp>
          <p:nvSpPr>
            <p:cNvPr id="474" name="Rectangle 156"/>
            <p:cNvSpPr/>
            <p:nvPr/>
          </p:nvSpPr>
          <p:spPr>
            <a:xfrm>
              <a:off x="5051520" y="3144240"/>
              <a:ext cx="1944360" cy="457920"/>
            </a:xfrm>
            <a:prstGeom prst="rect">
              <a:avLst/>
            </a:prstGeom>
            <a:noFill/>
            <a:ln w="0">
              <a:noFill/>
            </a:ln>
          </p:spPr>
          <p:style>
            <a:lnRef idx="0"/>
            <a:fillRef idx="0"/>
            <a:effectRef idx="0"/>
            <a:fontRef idx="minor"/>
          </p:style>
          <p:txBody>
            <a:bodyPr lIns="0" rIns="0" tIns="0" bIns="0" anchor="ctr">
              <a:spAutoFit/>
            </a:bodyPr>
            <a:p>
              <a:pPr algn="ctr">
                <a:lnSpc>
                  <a:spcPct val="100000"/>
                </a:lnSpc>
              </a:pPr>
              <a:r>
                <a:rPr b="0" lang="en-US" sz="1500" spc="-1" strike="noStrike" cap="small">
                  <a:solidFill>
                    <a:srgbClr val="ffffff"/>
                  </a:solidFill>
                  <a:latin typeface="Calibri Light"/>
                </a:rPr>
                <a:t>Remanufacturing</a:t>
              </a:r>
              <a:endParaRPr b="0" lang="fr-FR" sz="1500" spc="-1" strike="noStrike">
                <a:solidFill>
                  <a:srgbClr val="ffffff"/>
                </a:solidFill>
                <a:latin typeface="Arial"/>
              </a:endParaRPr>
            </a:p>
            <a:p>
              <a:pPr algn="ctr">
                <a:lnSpc>
                  <a:spcPct val="100000"/>
                </a:lnSpc>
              </a:pPr>
              <a:r>
                <a:rPr b="0" lang="en-US" sz="1500" spc="-1" strike="noStrike" cap="small">
                  <a:solidFill>
                    <a:srgbClr val="ffffff"/>
                  </a:solidFill>
                  <a:latin typeface="Calibri Light"/>
                </a:rPr>
                <a:t>Repurposing</a:t>
              </a:r>
              <a:endParaRPr b="0" lang="fr-FR" sz="1500" spc="-1" strike="noStrike">
                <a:solidFill>
                  <a:srgbClr val="ffffff"/>
                </a:solidFill>
                <a:latin typeface="Arial"/>
              </a:endParaRPr>
            </a:p>
          </p:txBody>
        </p:sp>
        <p:sp>
          <p:nvSpPr>
            <p:cNvPr id="475" name="Ellipse 54"/>
            <p:cNvSpPr/>
            <p:nvPr/>
          </p:nvSpPr>
          <p:spPr>
            <a:xfrm>
              <a:off x="5783400" y="2670480"/>
              <a:ext cx="431640" cy="431640"/>
            </a:xfrm>
            <a:prstGeom prst="ellipse">
              <a:avLst/>
            </a:prstGeom>
            <a:noFill/>
            <a:ln w="76320">
              <a:solidFill>
                <a:srgbClr val="ffffff"/>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1">
                                  <p:stCondLst>
                                    <p:cond delay="0"/>
                                  </p:stCondLst>
                                  <p:childTnLst>
                                    <p:set>
                                      <p:cBhvr>
                                        <p:cTn id="6" dur="1" fill="hold">
                                          <p:stCondLst>
                                            <p:cond delay="0"/>
                                          </p:stCondLst>
                                        </p:cTn>
                                        <p:tgtEl>
                                          <p:spTgt spid="419"/>
                                        </p:tgtEl>
                                        <p:attrNameLst>
                                          <p:attrName>style.visibility</p:attrName>
                                        </p:attrNameLst>
                                      </p:cBhvr>
                                      <p:to>
                                        <p:strVal val="visible"/>
                                      </p:to>
                                    </p:set>
                                  </p:childTnLst>
                                </p:cTn>
                              </p:par>
                              <p:par>
                                <p:cTn id="7" nodeType="withEffect" fill="hold" presetClass="entr" presetID="1">
                                  <p:stCondLst>
                                    <p:cond delay="0"/>
                                  </p:stCondLst>
                                  <p:childTnLst>
                                    <p:set>
                                      <p:cBhvr>
                                        <p:cTn id="8" dur="1" fill="hold">
                                          <p:stCondLst>
                                            <p:cond delay="0"/>
                                          </p:stCondLst>
                                        </p:cTn>
                                        <p:tgtEl>
                                          <p:spTgt spid="420"/>
                                        </p:tgtEl>
                                        <p:attrNameLst>
                                          <p:attrName>style.visibility</p:attrName>
                                        </p:attrNameLst>
                                      </p:cBhvr>
                                      <p:to>
                                        <p:strVal val="visible"/>
                                      </p:to>
                                    </p:set>
                                  </p:childTnLst>
                                </p:cTn>
                              </p:par>
                              <p:par>
                                <p:cTn id="9" nodeType="withEffect" fill="hold" presetClass="entr" presetID="1">
                                  <p:stCondLst>
                                    <p:cond delay="0"/>
                                  </p:stCondLst>
                                  <p:childTnLst>
                                    <p:set>
                                      <p:cBhvr>
                                        <p:cTn id="10" dur="1" fill="hold">
                                          <p:stCondLst>
                                            <p:cond delay="0"/>
                                          </p:stCondLst>
                                        </p:cTn>
                                        <p:tgtEl>
                                          <p:spTgt spid="421"/>
                                        </p:tgtEl>
                                        <p:attrNameLst>
                                          <p:attrName>style.visibility</p:attrName>
                                        </p:attrNameLst>
                                      </p:cBhvr>
                                      <p:to>
                                        <p:strVal val="visible"/>
                                      </p:to>
                                    </p:set>
                                  </p:childTnLst>
                                </p:cTn>
                              </p:par>
                              <p:par>
                                <p:cTn id="11" nodeType="withEffect" fill="hold" presetClass="entr" presetID="1">
                                  <p:stCondLst>
                                    <p:cond delay="0"/>
                                  </p:stCondLst>
                                  <p:childTnLst>
                                    <p:set>
                                      <p:cBhvr>
                                        <p:cTn id="12" dur="1" fill="hold">
                                          <p:stCondLst>
                                            <p:cond delay="0"/>
                                          </p:stCondLst>
                                        </p:cTn>
                                        <p:tgtEl>
                                          <p:spTgt spid="422"/>
                                        </p:tgtEl>
                                        <p:attrNameLst>
                                          <p:attrName>style.visibility</p:attrName>
                                        </p:attrNameLst>
                                      </p:cBhvr>
                                      <p:to>
                                        <p:strVal val="visible"/>
                                      </p:to>
                                    </p:set>
                                  </p:childTnLst>
                                </p:cTn>
                              </p:par>
                              <p:par>
                                <p:cTn id="13" nodeType="withEffect" fill="hold" presetClass="entr" presetID="1">
                                  <p:stCondLst>
                                    <p:cond delay="0"/>
                                  </p:stCondLst>
                                  <p:childTnLst>
                                    <p:set>
                                      <p:cBhvr>
                                        <p:cTn id="14" dur="1" fill="hold">
                                          <p:stCondLst>
                                            <p:cond delay="0"/>
                                          </p:stCondLst>
                                        </p:cTn>
                                        <p:tgtEl>
                                          <p:spTgt spid="423"/>
                                        </p:tgtEl>
                                        <p:attrNameLst>
                                          <p:attrName>style.visibility</p:attrName>
                                        </p:attrNameLst>
                                      </p:cBhvr>
                                      <p:to>
                                        <p:strVal val="visible"/>
                                      </p:to>
                                    </p:set>
                                  </p:childTnLst>
                                </p:cTn>
                              </p:par>
                              <p:par>
                                <p:cTn id="15" nodeType="withEffect" fill="hold" presetClass="entr" presetID="1">
                                  <p:stCondLst>
                                    <p:cond delay="0"/>
                                  </p:stCondLst>
                                  <p:childTnLst>
                                    <p:set>
                                      <p:cBhvr>
                                        <p:cTn id="16" dur="1" fill="hold">
                                          <p:stCondLst>
                                            <p:cond delay="0"/>
                                          </p:stCondLst>
                                        </p:cTn>
                                        <p:tgtEl>
                                          <p:spTgt spid="426"/>
                                        </p:tgtEl>
                                        <p:attrNameLst>
                                          <p:attrName>style.visibility</p:attrName>
                                        </p:attrNameLst>
                                      </p:cBhvr>
                                      <p:to>
                                        <p:strVal val="visible"/>
                                      </p:to>
                                    </p:set>
                                  </p:childTnLst>
                                </p:cTn>
                              </p:par>
                              <p:par>
                                <p:cTn id="17" nodeType="withEffect" fill="hold" presetClass="entr" presetID="1">
                                  <p:stCondLst>
                                    <p:cond delay="0"/>
                                  </p:stCondLst>
                                  <p:childTnLst>
                                    <p:set>
                                      <p:cBhvr>
                                        <p:cTn id="18" dur="1" fill="hold">
                                          <p:stCondLst>
                                            <p:cond delay="0"/>
                                          </p:stCondLst>
                                        </p:cTn>
                                        <p:tgtEl>
                                          <p:spTgt spid="432"/>
                                        </p:tgtEl>
                                        <p:attrNameLst>
                                          <p:attrName>style.visibility</p:attrName>
                                        </p:attrNameLst>
                                      </p:cBhvr>
                                      <p:to>
                                        <p:strVal val="visible"/>
                                      </p:to>
                                    </p:set>
                                  </p:childTnLst>
                                </p:cTn>
                              </p:par>
                              <p:par>
                                <p:cTn id="19" nodeType="withEffect" fill="hold" presetClass="entr" presetID="1">
                                  <p:stCondLst>
                                    <p:cond delay="0"/>
                                  </p:stCondLst>
                                  <p:childTnLst>
                                    <p:set>
                                      <p:cBhvr>
                                        <p:cTn id="20" dur="1" fill="hold">
                                          <p:stCondLst>
                                            <p:cond delay="0"/>
                                          </p:stCondLst>
                                        </p:cTn>
                                        <p:tgtEl>
                                          <p:spTgt spid="433"/>
                                        </p:tgtEl>
                                        <p:attrNameLst>
                                          <p:attrName>style.visibility</p:attrName>
                                        </p:attrNameLst>
                                      </p:cBhvr>
                                      <p:to>
                                        <p:strVal val="visible"/>
                                      </p:to>
                                    </p:set>
                                  </p:childTnLst>
                                </p:cTn>
                              </p:par>
                              <p:par>
                                <p:cTn id="21" nodeType="withEffect" fill="hold" presetClass="entr" presetID="1">
                                  <p:stCondLst>
                                    <p:cond delay="0"/>
                                  </p:stCondLst>
                                  <p:childTnLst>
                                    <p:set>
                                      <p:cBhvr>
                                        <p:cTn id="22" dur="1" fill="hold">
                                          <p:stCondLst>
                                            <p:cond delay="0"/>
                                          </p:stCondLst>
                                        </p:cTn>
                                        <p:tgtEl>
                                          <p:spTgt spid="436"/>
                                        </p:tgtEl>
                                        <p:attrNameLst>
                                          <p:attrName>style.visibility</p:attrName>
                                        </p:attrNameLst>
                                      </p:cBhvr>
                                      <p:to>
                                        <p:strVal val="visible"/>
                                      </p:to>
                                    </p:set>
                                  </p:childTnLst>
                                </p:cTn>
                              </p:par>
                              <p:par>
                                <p:cTn id="23" nodeType="withEffect" fill="hold" presetClass="entr" presetID="1">
                                  <p:stCondLst>
                                    <p:cond delay="0"/>
                                  </p:stCondLst>
                                  <p:childTnLst>
                                    <p:set>
                                      <p:cBhvr>
                                        <p:cTn id="24" dur="1" fill="hold">
                                          <p:stCondLst>
                                            <p:cond delay="0"/>
                                          </p:stCondLst>
                                        </p:cTn>
                                        <p:tgtEl>
                                          <p:spTgt spid="43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nodeType="clickEffect" fill="hold" presetClass="entr" presetID="1">
                                  <p:stCondLst>
                                    <p:cond delay="0"/>
                                  </p:stCondLst>
                                  <p:childTnLst>
                                    <p:set>
                                      <p:cBhvr>
                                        <p:cTn id="28" dur="1" fill="hold">
                                          <p:stCondLst>
                                            <p:cond delay="0"/>
                                          </p:stCondLst>
                                        </p:cTn>
                                        <p:tgtEl>
                                          <p:spTgt spid="445"/>
                                        </p:tgtEl>
                                        <p:attrNameLst>
                                          <p:attrName>style.visibility</p:attrName>
                                        </p:attrNameLst>
                                      </p:cBhvr>
                                      <p:to>
                                        <p:strVal val="visible"/>
                                      </p:to>
                                    </p:set>
                                  </p:childTnLst>
                                </p:cTn>
                              </p:par>
                              <p:par>
                                <p:cTn id="29" nodeType="withEffect" fill="hold" presetClass="entr" presetID="1">
                                  <p:stCondLst>
                                    <p:cond delay="0"/>
                                  </p:stCondLst>
                                  <p:childTnLst>
                                    <p:set>
                                      <p:cBhvr>
                                        <p:cTn id="30" dur="1" fill="hold">
                                          <p:stCondLst>
                                            <p:cond delay="0"/>
                                          </p:stCondLst>
                                        </p:cTn>
                                        <p:tgtEl>
                                          <p:spTgt spid="452"/>
                                        </p:tgtEl>
                                        <p:attrNameLst>
                                          <p:attrName>style.visibility</p:attrName>
                                        </p:attrNameLst>
                                      </p:cBhvr>
                                      <p:to>
                                        <p:strVal val="visible"/>
                                      </p:to>
                                    </p:set>
                                  </p:childTnLst>
                                </p:cTn>
                              </p:par>
                              <p:par>
                                <p:cTn id="31" nodeType="withEffect" fill="hold" presetClass="entr" presetID="1">
                                  <p:stCondLst>
                                    <p:cond delay="0"/>
                                  </p:stCondLst>
                                  <p:childTnLst>
                                    <p:set>
                                      <p:cBhvr>
                                        <p:cTn id="32" dur="1" fill="hold">
                                          <p:stCondLst>
                                            <p:cond delay="0"/>
                                          </p:stCondLst>
                                        </p:cTn>
                                        <p:tgtEl>
                                          <p:spTgt spid="458"/>
                                        </p:tgtEl>
                                        <p:attrNameLst>
                                          <p:attrName>style.visibility</p:attrName>
                                        </p:attrNameLst>
                                      </p:cBhvr>
                                      <p:to>
                                        <p:strVal val="visible"/>
                                      </p:to>
                                    </p:set>
                                  </p:childTnLst>
                                </p:cTn>
                              </p:par>
                              <p:par>
                                <p:cTn id="33" nodeType="withEffect" fill="hold" presetClass="entr" presetID="1">
                                  <p:stCondLst>
                                    <p:cond delay="0"/>
                                  </p:stCondLst>
                                  <p:childTnLst>
                                    <p:set>
                                      <p:cBhvr>
                                        <p:cTn id="34" dur="1" fill="hold">
                                          <p:stCondLst>
                                            <p:cond delay="0"/>
                                          </p:stCondLst>
                                        </p:cTn>
                                        <p:tgtEl>
                                          <p:spTgt spid="46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5"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Impacts environnementaux</a:t>
            </a:r>
            <a:endParaRPr b="0" lang="en-US" sz="2800" spc="-1" strike="noStrike">
              <a:solidFill>
                <a:srgbClr val="000000"/>
              </a:solidFill>
              <a:latin typeface="Calibri"/>
            </a:endParaRPr>
          </a:p>
        </p:txBody>
      </p:sp>
      <p:grpSp>
        <p:nvGrpSpPr>
          <p:cNvPr id="1396" name="Groupe 5"/>
          <p:cNvGrpSpPr/>
          <p:nvPr/>
        </p:nvGrpSpPr>
        <p:grpSpPr>
          <a:xfrm>
            <a:off x="3742200" y="4030560"/>
            <a:ext cx="6989760" cy="2320200"/>
            <a:chOff x="3742200" y="4030560"/>
            <a:chExt cx="6989760" cy="2320200"/>
          </a:xfrm>
        </p:grpSpPr>
        <p:sp>
          <p:nvSpPr>
            <p:cNvPr id="1397" name="ZoneTexte 91"/>
            <p:cNvSpPr/>
            <p:nvPr/>
          </p:nvSpPr>
          <p:spPr>
            <a:xfrm>
              <a:off x="3742200" y="4036320"/>
              <a:ext cx="3424680" cy="23144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800" spc="-1" strike="noStrike">
                  <a:solidFill>
                    <a:srgbClr val="d77fc4"/>
                  </a:solidFill>
                  <a:latin typeface="Verdana"/>
                  <a:ea typeface="Verdana"/>
                </a:rPr>
                <a:t>Impacts locaux</a:t>
              </a:r>
              <a:endParaRPr b="0" lang="fr-FR" sz="1800" spc="-1" strike="noStrike">
                <a:solidFill>
                  <a:srgbClr val="ffffff"/>
                </a:solidFill>
                <a:latin typeface="Arial"/>
              </a:endParaRPr>
            </a:p>
            <a:p>
              <a:pPr marL="457200" indent="-456840">
                <a:lnSpc>
                  <a:spcPct val="100000"/>
                </a:lnSpc>
                <a:buClr>
                  <a:srgbClr val="d77fc4"/>
                </a:buClr>
                <a:buFont typeface="Calibri"/>
                <a:buChar char="-"/>
              </a:pPr>
              <a:r>
                <a:rPr b="0" lang="fr-FR" sz="1600" spc="-1" strike="noStrike">
                  <a:solidFill>
                    <a:srgbClr val="d77fc4"/>
                  </a:solidFill>
                  <a:latin typeface="Verdana"/>
                  <a:ea typeface="Verdana"/>
                </a:rPr>
                <a:t>Pic d'ozone (photochimique)</a:t>
              </a:r>
              <a:endParaRPr b="0" lang="fr-FR" sz="1600" spc="-1" strike="noStrike">
                <a:solidFill>
                  <a:srgbClr val="ffffff"/>
                </a:solidFill>
                <a:latin typeface="Arial"/>
              </a:endParaRPr>
            </a:p>
            <a:p>
              <a:pPr marL="457200" indent="-456840">
                <a:lnSpc>
                  <a:spcPct val="100000"/>
                </a:lnSpc>
                <a:buClr>
                  <a:srgbClr val="d77fc4"/>
                </a:buClr>
                <a:buFont typeface="Calibri"/>
                <a:buChar char="-"/>
              </a:pPr>
              <a:r>
                <a:rPr b="0" lang="fr-FR" sz="1600" spc="-1" strike="noStrike">
                  <a:solidFill>
                    <a:srgbClr val="d77fc4"/>
                  </a:solidFill>
                  <a:latin typeface="Verdana"/>
                  <a:ea typeface="Verdana"/>
                </a:rPr>
                <a:t>Acidification de l'air, eau, sols</a:t>
              </a:r>
              <a:endParaRPr b="0" lang="fr-FR" sz="1600" spc="-1" strike="noStrike">
                <a:solidFill>
                  <a:srgbClr val="ffffff"/>
                </a:solidFill>
                <a:latin typeface="Arial"/>
              </a:endParaRPr>
            </a:p>
            <a:p>
              <a:pPr marL="457200" indent="-456840">
                <a:lnSpc>
                  <a:spcPct val="100000"/>
                </a:lnSpc>
                <a:buClr>
                  <a:srgbClr val="d77fc4"/>
                </a:buClr>
                <a:buFont typeface="Calibri"/>
                <a:buChar char="-"/>
              </a:pPr>
              <a:r>
                <a:rPr b="0" lang="fr-FR" sz="1600" spc="-1" strike="noStrike">
                  <a:solidFill>
                    <a:srgbClr val="d77fc4"/>
                  </a:solidFill>
                  <a:latin typeface="Verdana"/>
                  <a:ea typeface="Verdana"/>
                </a:rPr>
                <a:t>Eutrophisation de l'eau</a:t>
              </a:r>
              <a:endParaRPr b="0" lang="fr-FR" sz="1600" spc="-1" strike="noStrike">
                <a:solidFill>
                  <a:srgbClr val="ffffff"/>
                </a:solidFill>
                <a:latin typeface="Arial"/>
              </a:endParaRPr>
            </a:p>
            <a:p>
              <a:pPr marL="457200" indent="-456840">
                <a:lnSpc>
                  <a:spcPct val="100000"/>
                </a:lnSpc>
                <a:buClr>
                  <a:srgbClr val="d77fc4"/>
                </a:buClr>
                <a:buFont typeface="Calibri"/>
                <a:buChar char="-"/>
              </a:pPr>
              <a:r>
                <a:rPr b="0" lang="fr-FR" sz="1600" spc="-1" strike="noStrike">
                  <a:solidFill>
                    <a:srgbClr val="d77fc4"/>
                  </a:solidFill>
                  <a:latin typeface="Verdana"/>
                  <a:ea typeface="Verdana"/>
                </a:rPr>
                <a:t>Ecotoxicité (air, eau)</a:t>
              </a:r>
              <a:endParaRPr b="0" lang="fr-FR" sz="1600" spc="-1" strike="noStrike">
                <a:solidFill>
                  <a:srgbClr val="ffffff"/>
                </a:solidFill>
                <a:latin typeface="Arial"/>
              </a:endParaRPr>
            </a:p>
            <a:p>
              <a:pPr marL="457200" indent="-456840">
                <a:lnSpc>
                  <a:spcPct val="100000"/>
                </a:lnSpc>
                <a:buClr>
                  <a:srgbClr val="d77fc4"/>
                </a:buClr>
                <a:buFont typeface="Calibri"/>
                <a:buChar char="-"/>
              </a:pPr>
              <a:r>
                <a:rPr b="0" lang="fr-FR" sz="1600" spc="-1" strike="noStrike">
                  <a:solidFill>
                    <a:srgbClr val="d77fc4"/>
                  </a:solidFill>
                  <a:latin typeface="Verdana"/>
                  <a:ea typeface="Verdana"/>
                </a:rPr>
                <a:t>Bruits</a:t>
              </a:r>
              <a:endParaRPr b="0" lang="fr-FR" sz="1600" spc="-1" strike="noStrike">
                <a:solidFill>
                  <a:srgbClr val="ffffff"/>
                </a:solidFill>
                <a:latin typeface="Arial"/>
              </a:endParaRPr>
            </a:p>
            <a:p>
              <a:pPr>
                <a:lnSpc>
                  <a:spcPct val="100000"/>
                </a:lnSpc>
              </a:pPr>
              <a:endParaRPr b="0" lang="fr-FR" sz="1600" spc="-1" strike="noStrike">
                <a:solidFill>
                  <a:srgbClr val="ffffff"/>
                </a:solidFill>
                <a:latin typeface="Arial"/>
              </a:endParaRPr>
            </a:p>
          </p:txBody>
        </p:sp>
        <p:sp>
          <p:nvSpPr>
            <p:cNvPr id="1398" name="ZoneTexte 92"/>
            <p:cNvSpPr/>
            <p:nvPr/>
          </p:nvSpPr>
          <p:spPr>
            <a:xfrm>
              <a:off x="7248240" y="4030560"/>
              <a:ext cx="3483720" cy="18270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800" spc="-1" strike="noStrike">
                  <a:solidFill>
                    <a:srgbClr val="d77fc4"/>
                  </a:solidFill>
                  <a:latin typeface="Verdana"/>
                  <a:ea typeface="Verdana"/>
                </a:rPr>
                <a:t>Impacts globaux</a:t>
              </a:r>
              <a:endParaRPr b="0" lang="fr-FR" sz="1800" spc="-1" strike="noStrike">
                <a:solidFill>
                  <a:srgbClr val="ffffff"/>
                </a:solidFill>
                <a:latin typeface="Arial"/>
              </a:endParaRPr>
            </a:p>
            <a:p>
              <a:pPr marL="457200" indent="-456840">
                <a:lnSpc>
                  <a:spcPct val="100000"/>
                </a:lnSpc>
                <a:buClr>
                  <a:srgbClr val="d77fc4"/>
                </a:buClr>
                <a:buFont typeface="Calibri"/>
                <a:buChar char="-"/>
              </a:pPr>
              <a:r>
                <a:rPr b="0" lang="fr-FR" sz="1600" spc="-1" strike="noStrike">
                  <a:solidFill>
                    <a:srgbClr val="d77fc4"/>
                  </a:solidFill>
                  <a:latin typeface="Verdana"/>
                  <a:ea typeface="Verdana"/>
                </a:rPr>
                <a:t>Changement climatique</a:t>
              </a:r>
              <a:endParaRPr b="0" lang="fr-FR" sz="1600" spc="-1" strike="noStrike">
                <a:solidFill>
                  <a:srgbClr val="ffffff"/>
                </a:solidFill>
                <a:latin typeface="Arial"/>
              </a:endParaRPr>
            </a:p>
            <a:p>
              <a:pPr marL="457200" indent="-456840">
                <a:lnSpc>
                  <a:spcPct val="100000"/>
                </a:lnSpc>
                <a:buClr>
                  <a:srgbClr val="d77fc4"/>
                </a:buClr>
                <a:buFont typeface="Calibri"/>
                <a:buChar char="-"/>
              </a:pPr>
              <a:r>
                <a:rPr b="0" lang="fr-FR" sz="1600" spc="-1" strike="noStrike">
                  <a:solidFill>
                    <a:srgbClr val="d77fc4"/>
                  </a:solidFill>
                  <a:latin typeface="Verdana"/>
                  <a:ea typeface="Verdana"/>
                </a:rPr>
                <a:t>Destruction de la couche d'ozone</a:t>
              </a:r>
              <a:endParaRPr b="0" lang="fr-FR" sz="1600" spc="-1" strike="noStrike">
                <a:solidFill>
                  <a:srgbClr val="ffffff"/>
                </a:solidFill>
                <a:latin typeface="Arial"/>
              </a:endParaRPr>
            </a:p>
            <a:p>
              <a:pPr marL="457200" indent="-456840">
                <a:lnSpc>
                  <a:spcPct val="100000"/>
                </a:lnSpc>
                <a:buClr>
                  <a:srgbClr val="d77fc4"/>
                </a:buClr>
                <a:buFont typeface="Calibri"/>
                <a:buChar char="-"/>
              </a:pPr>
              <a:r>
                <a:rPr b="0" lang="fr-FR" sz="1600" spc="-1" strike="noStrike">
                  <a:solidFill>
                    <a:srgbClr val="d77fc4"/>
                  </a:solidFill>
                  <a:latin typeface="Verdana"/>
                  <a:ea typeface="Verdana"/>
                </a:rPr>
                <a:t>Epuisement ressources naturelles</a:t>
              </a:r>
              <a:endParaRPr b="0" lang="fr-FR" sz="1600" spc="-1" strike="noStrike">
                <a:solidFill>
                  <a:srgbClr val="ffffff"/>
                </a:solidFill>
                <a:latin typeface="Arial"/>
              </a:endParaRPr>
            </a:p>
            <a:p>
              <a:pPr>
                <a:lnSpc>
                  <a:spcPct val="100000"/>
                </a:lnSpc>
              </a:pPr>
              <a:endParaRPr b="0" lang="fr-FR" sz="1600" spc="-1" strike="noStrike">
                <a:solidFill>
                  <a:srgbClr val="ffffff"/>
                </a:solidFill>
                <a:latin typeface="Arial"/>
              </a:endParaRPr>
            </a:p>
          </p:txBody>
        </p:sp>
        <p:sp>
          <p:nvSpPr>
            <p:cNvPr id="1399" name="Connecteur droit 4"/>
            <p:cNvSpPr/>
            <p:nvPr/>
          </p:nvSpPr>
          <p:spPr>
            <a:xfrm>
              <a:off x="7167240" y="4237920"/>
              <a:ext cx="0" cy="1980000"/>
            </a:xfrm>
            <a:prstGeom prst="line">
              <a:avLst/>
            </a:prstGeom>
            <a:ln w="38160">
              <a:solidFill>
                <a:srgbClr val="ffa300"/>
              </a:solidFill>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ndParaRPr>
            </a:p>
          </p:txBody>
        </p:sp>
      </p:grpSp>
      <p:grpSp>
        <p:nvGrpSpPr>
          <p:cNvPr id="1400" name="Groupe 10"/>
          <p:cNvGrpSpPr/>
          <p:nvPr/>
        </p:nvGrpSpPr>
        <p:grpSpPr>
          <a:xfrm>
            <a:off x="7293600" y="4030560"/>
            <a:ext cx="3050280" cy="2092680"/>
            <a:chOff x="7293600" y="4030560"/>
            <a:chExt cx="3050280" cy="2092680"/>
          </a:xfrm>
        </p:grpSpPr>
        <p:sp>
          <p:nvSpPr>
            <p:cNvPr id="1401" name="Rectangle 9"/>
            <p:cNvSpPr/>
            <p:nvPr/>
          </p:nvSpPr>
          <p:spPr>
            <a:xfrm>
              <a:off x="7293600" y="4030560"/>
              <a:ext cx="3050280" cy="2092680"/>
            </a:xfrm>
            <a:prstGeom prst="rect">
              <a:avLst/>
            </a:prstGeom>
            <a:solidFill>
              <a:srgbClr val="000000"/>
            </a:solidFill>
            <a:ln w="9360">
              <a:noFill/>
            </a:ln>
          </p:spPr>
          <p:style>
            <a:lnRef idx="0"/>
            <a:fillRef idx="0"/>
            <a:effectRef idx="0"/>
            <a:fontRef idx="minor"/>
          </p:style>
          <p:txBody>
            <a:bodyPr anchor="t">
              <a:noAutofit/>
            </a:bodyPr>
            <a:p>
              <a:endParaRPr b="0" lang="fr-FR" sz="1800" spc="-1" strike="noStrike">
                <a:solidFill>
                  <a:srgbClr val="ffffff"/>
                </a:solidFill>
                <a:latin typeface="Arial"/>
              </a:endParaRPr>
            </a:p>
          </p:txBody>
        </p:sp>
        <p:pic>
          <p:nvPicPr>
            <p:cNvPr id="1402" name="Image 6" descr=""/>
            <p:cNvPicPr/>
            <p:nvPr/>
          </p:nvPicPr>
          <p:blipFill>
            <a:blip r:embed="rId1"/>
            <a:stretch/>
          </p:blipFill>
          <p:spPr>
            <a:xfrm>
              <a:off x="7909920" y="4414320"/>
              <a:ext cx="1569960" cy="1569960"/>
            </a:xfrm>
            <a:prstGeom prst="rect">
              <a:avLst/>
            </a:prstGeom>
            <a:ln w="0">
              <a:noFill/>
            </a:ln>
          </p:spPr>
        </p:pic>
      </p:grpSp>
      <p:grpSp>
        <p:nvGrpSpPr>
          <p:cNvPr id="1403" name="Groupe 12"/>
          <p:cNvGrpSpPr/>
          <p:nvPr/>
        </p:nvGrpSpPr>
        <p:grpSpPr>
          <a:xfrm>
            <a:off x="3661560" y="4036320"/>
            <a:ext cx="3348000" cy="2134080"/>
            <a:chOff x="3661560" y="4036320"/>
            <a:chExt cx="3348000" cy="2134080"/>
          </a:xfrm>
        </p:grpSpPr>
        <p:sp>
          <p:nvSpPr>
            <p:cNvPr id="1404" name="Rectangle 15"/>
            <p:cNvSpPr/>
            <p:nvPr/>
          </p:nvSpPr>
          <p:spPr>
            <a:xfrm>
              <a:off x="3661560" y="4036320"/>
              <a:ext cx="3348000" cy="2134080"/>
            </a:xfrm>
            <a:prstGeom prst="rect">
              <a:avLst/>
            </a:prstGeom>
            <a:solidFill>
              <a:srgbClr val="000000"/>
            </a:solidFill>
            <a:ln w="9360">
              <a:noFill/>
            </a:ln>
          </p:spPr>
          <p:style>
            <a:lnRef idx="0"/>
            <a:fillRef idx="0"/>
            <a:effectRef idx="0"/>
            <a:fontRef idx="minor"/>
          </p:style>
          <p:txBody>
            <a:bodyPr anchor="t">
              <a:noAutofit/>
            </a:bodyPr>
            <a:p>
              <a:endParaRPr b="0" lang="fr-FR" sz="1800" spc="-1" strike="noStrike">
                <a:solidFill>
                  <a:srgbClr val="ffffff"/>
                </a:solidFill>
                <a:latin typeface="Arial"/>
              </a:endParaRPr>
            </a:p>
          </p:txBody>
        </p:sp>
        <p:pic>
          <p:nvPicPr>
            <p:cNvPr id="1405" name="Image 11" descr=""/>
            <p:cNvPicPr/>
            <p:nvPr/>
          </p:nvPicPr>
          <p:blipFill>
            <a:blip r:embed="rId2">
              <a:grayscl/>
            </a:blip>
            <a:stretch/>
          </p:blipFill>
          <p:spPr>
            <a:xfrm>
              <a:off x="4275000" y="4366080"/>
              <a:ext cx="1756440" cy="1726200"/>
            </a:xfrm>
            <a:prstGeom prst="rect">
              <a:avLst/>
            </a:prstGeom>
            <a:ln w="0">
              <a:noFill/>
            </a:ln>
          </p:spPr>
        </p:pic>
      </p:grpSp>
      <p:sp>
        <p:nvSpPr>
          <p:cNvPr id="1406" name="Espace réservé du contenu 2"/>
          <p:cNvSpPr/>
          <p:nvPr/>
        </p:nvSpPr>
        <p:spPr>
          <a:xfrm>
            <a:off x="683280" y="1255680"/>
            <a:ext cx="10822320" cy="3087720"/>
          </a:xfrm>
          <a:prstGeom prst="rect">
            <a:avLst/>
          </a:prstGeom>
          <a:noFill/>
          <a:ln w="0">
            <a:noFill/>
          </a:ln>
        </p:spPr>
        <p:style>
          <a:lnRef idx="0"/>
          <a:fillRef idx="0"/>
          <a:effectRef idx="0"/>
          <a:fontRef idx="minor"/>
        </p:style>
        <p:txBody>
          <a:bodyPr anchor="t">
            <a:normAutofit/>
          </a:bodyPr>
          <a:p>
            <a:pPr>
              <a:lnSpc>
                <a:spcPct val="90000"/>
              </a:lnSpc>
              <a:tabLst>
                <a:tab algn="l" pos="0"/>
              </a:tabLst>
            </a:pPr>
            <a:r>
              <a:rPr b="0" lang="fr-FR" sz="2400" spc="-1" strike="noStrike">
                <a:solidFill>
                  <a:srgbClr val="ffffff"/>
                </a:solidFill>
                <a:latin typeface="Verdana"/>
                <a:ea typeface="Verdana"/>
              </a:rPr>
              <a:t>Traduction des activités de l’Homme en différentes catégories d’impacts potentiel.</a:t>
            </a:r>
            <a:endParaRPr b="0" lang="fr-FR" sz="2400" spc="-1" strike="noStrike">
              <a:solidFill>
                <a:srgbClr val="ffffff"/>
              </a:solidFill>
              <a:latin typeface="Arial"/>
            </a:endParaRPr>
          </a:p>
          <a:p>
            <a:pPr marL="895320">
              <a:lnSpc>
                <a:spcPct val="90000"/>
              </a:lnSpc>
              <a:tabLst>
                <a:tab algn="l" pos="0"/>
              </a:tabLst>
            </a:pPr>
            <a:endParaRPr b="0" lang="fr-FR" sz="2400" spc="-1" strike="noStrike">
              <a:solidFill>
                <a:srgbClr val="ffffff"/>
              </a:solidFill>
              <a:latin typeface="Arial"/>
            </a:endParaRPr>
          </a:p>
          <a:p>
            <a:pPr marL="895320">
              <a:lnSpc>
                <a:spcPct val="90000"/>
              </a:lnSpc>
              <a:tabLst>
                <a:tab algn="l" pos="0"/>
              </a:tabLst>
            </a:pPr>
            <a:r>
              <a:rPr b="0" lang="fr-FR" sz="1800" spc="-1" strike="noStrike">
                <a:solidFill>
                  <a:srgbClr val="ffffff"/>
                </a:solidFill>
                <a:latin typeface="Verdana"/>
                <a:ea typeface="Verdana"/>
              </a:rPr>
              <a:t>"Un impact environnemental inclut toute modification de l’environnement, négative ou bénéfique résultant totalement ou partiellement des aspects environnementaux d’un organisme."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200" spc="-1" strike="noStrike">
                <a:solidFill>
                  <a:srgbClr val="ffffff"/>
                </a:solidFill>
                <a:latin typeface="Verdana"/>
                <a:ea typeface="Verdana"/>
              </a:rPr>
              <a:t>[ISO 14001]</a:t>
            </a:r>
            <a:endParaRPr b="0" lang="fr-FR" sz="1200" spc="-1" strike="noStrike">
              <a:solidFill>
                <a:srgbClr val="ffffff"/>
              </a:solidFill>
              <a:latin typeface="Arial"/>
            </a:endParaRPr>
          </a:p>
          <a:p>
            <a:pPr>
              <a:lnSpc>
                <a:spcPct val="90000"/>
              </a:lnSpc>
              <a:tabLst>
                <a:tab algn="l" pos="0"/>
              </a:tabLst>
            </a:pPr>
            <a:endParaRPr b="0" lang="fr-FR" sz="1800" spc="-1" strike="noStrike">
              <a:solidFill>
                <a:srgbClr val="ffffff"/>
              </a:solidFill>
              <a:latin typeface="Arial"/>
            </a:endParaRPr>
          </a:p>
        </p:txBody>
      </p:sp>
      <p:sp>
        <p:nvSpPr>
          <p:cNvPr id="1407" name="ZoneTexte 22"/>
          <p:cNvSpPr/>
          <p:nvPr/>
        </p:nvSpPr>
        <p:spPr>
          <a:xfrm>
            <a:off x="3747960" y="3528720"/>
            <a:ext cx="275832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800" spc="-1" strike="noStrike">
                <a:solidFill>
                  <a:srgbClr val="d77fc4"/>
                </a:solidFill>
                <a:latin typeface="Verdana"/>
                <a:ea typeface="Verdana"/>
              </a:rPr>
              <a:t>Différentes échelles</a:t>
            </a:r>
            <a:endParaRPr b="0" lang="fr-FR" sz="1800" spc="-1" strike="noStrike">
              <a:solidFill>
                <a:srgbClr val="ffffff"/>
              </a:solidFill>
              <a:latin typeface="Arial"/>
            </a:endParaRPr>
          </a:p>
        </p:txBody>
      </p:sp>
      <p:pic>
        <p:nvPicPr>
          <p:cNvPr id="1408" name="Image 23" descr=""/>
          <p:cNvPicPr/>
          <p:nvPr/>
        </p:nvPicPr>
        <p:blipFill>
          <a:blip r:embed="rId3"/>
          <a:stretch/>
        </p:blipFill>
        <p:spPr>
          <a:xfrm>
            <a:off x="10647720" y="75240"/>
            <a:ext cx="1449000" cy="1079640"/>
          </a:xfrm>
          <a:prstGeom prst="rect">
            <a:avLst/>
          </a:prstGeom>
          <a:ln w="0">
            <a:noFill/>
          </a:ln>
        </p:spPr>
      </p:pic>
    </p:spTree>
  </p:cSld>
  <mc:AlternateContent>
    <mc:Choice Requires="p14">
      <p:transition spd="slow" p14:dur="2000"/>
    </mc:Choice>
    <mc:Fallback>
      <p:transition spd="slow"/>
    </mc:Fallback>
  </mc:AlternateContent>
  <p:timing>
    <p:tnLst>
      <p:par>
        <p:cTn id="537" dur="indefinite" restart="never" nodeType="tmRoot">
          <p:childTnLst>
            <p:seq>
              <p:cTn id="538" dur="indefinite" nodeType="mainSeq">
                <p:childTnLst>
                  <p:par>
                    <p:cTn id="539" fill="hold">
                      <p:stCondLst>
                        <p:cond delay="indefinite"/>
                      </p:stCondLst>
                      <p:childTnLst>
                        <p:par>
                          <p:cTn id="540" fill="hold">
                            <p:stCondLst>
                              <p:cond delay="0"/>
                            </p:stCondLst>
                            <p:childTnLst>
                              <p:par>
                                <p:cTn id="541" nodeType="clickEffect" fill="hold" presetClass="entr" presetID="1">
                                  <p:stCondLst>
                                    <p:cond delay="0"/>
                                  </p:stCondLst>
                                  <p:childTnLst>
                                    <p:set>
                                      <p:cBhvr>
                                        <p:cTn id="542" dur="1" fill="hold">
                                          <p:stCondLst>
                                            <p:cond delay="0"/>
                                          </p:stCondLst>
                                        </p:cTn>
                                        <p:tgtEl>
                                          <p:spTgt spid="1396"/>
                                        </p:tgtEl>
                                        <p:attrNameLst>
                                          <p:attrName>style.visibility</p:attrName>
                                        </p:attrNameLst>
                                      </p:cBhvr>
                                      <p:to>
                                        <p:strVal val="visible"/>
                                      </p:to>
                                    </p:set>
                                  </p:childTnLst>
                                </p:cTn>
                              </p:par>
                              <p:par>
                                <p:cTn id="543" nodeType="withEffect" fill="hold" presetClass="entr" presetID="1">
                                  <p:stCondLst>
                                    <p:cond delay="0"/>
                                  </p:stCondLst>
                                  <p:childTnLst>
                                    <p:set>
                                      <p:cBhvr>
                                        <p:cTn id="544" dur="1" fill="hold">
                                          <p:stCondLst>
                                            <p:cond delay="0"/>
                                          </p:stCondLst>
                                        </p:cTn>
                                        <p:tgtEl>
                                          <p:spTgt spid="1403"/>
                                        </p:tgtEl>
                                        <p:attrNameLst>
                                          <p:attrName>style.visibility</p:attrName>
                                        </p:attrNameLst>
                                      </p:cBhvr>
                                      <p:to>
                                        <p:strVal val="visible"/>
                                      </p:to>
                                    </p:set>
                                  </p:childTnLst>
                                </p:cTn>
                              </p:par>
                              <p:par>
                                <p:cTn id="545" nodeType="withEffect" fill="hold" presetClass="entr" presetID="1">
                                  <p:stCondLst>
                                    <p:cond delay="0"/>
                                  </p:stCondLst>
                                  <p:childTnLst>
                                    <p:set>
                                      <p:cBhvr>
                                        <p:cTn id="546" dur="1" fill="hold">
                                          <p:stCondLst>
                                            <p:cond delay="0"/>
                                          </p:stCondLst>
                                        </p:cTn>
                                        <p:tgtEl>
                                          <p:spTgt spid="1400"/>
                                        </p:tgtEl>
                                        <p:attrNameLst>
                                          <p:attrName>style.visibility</p:attrName>
                                        </p:attrNameLst>
                                      </p:cBhvr>
                                      <p:to>
                                        <p:strVal val="visible"/>
                                      </p:to>
                                    </p:set>
                                  </p:childTnLst>
                                </p:cTn>
                              </p:par>
                            </p:childTnLst>
                          </p:cTn>
                        </p:par>
                      </p:childTnLst>
                    </p:cTn>
                  </p:par>
                  <p:par>
                    <p:cTn id="547" fill="hold">
                      <p:stCondLst>
                        <p:cond delay="indefinite"/>
                      </p:stCondLst>
                      <p:childTnLst>
                        <p:par>
                          <p:cTn id="548" fill="hold">
                            <p:stCondLst>
                              <p:cond delay="0"/>
                            </p:stCondLst>
                            <p:childTnLst>
                              <p:par>
                                <p:cTn id="549" nodeType="clickEffect" fill="hold" presetClass="exit" presetID="1">
                                  <p:stCondLst>
                                    <p:cond delay="0"/>
                                  </p:stCondLst>
                                  <p:childTnLst>
                                    <p:set>
                                      <p:cBhvr>
                                        <p:cTn id="550" dur="1" fill="hold">
                                          <p:stCondLst>
                                            <p:cond delay="0"/>
                                          </p:stCondLst>
                                        </p:cTn>
                                        <p:tgtEl>
                                          <p:spTgt spid="1403"/>
                                        </p:tgtEl>
                                        <p:attrNameLst>
                                          <p:attrName>style.visibility</p:attrName>
                                        </p:attrNameLst>
                                      </p:cBhvr>
                                      <p:to>
                                        <p:strVal val="hidden"/>
                                      </p:to>
                                    </p:set>
                                  </p:childTnLst>
                                </p:cTn>
                              </p:par>
                            </p:childTnLst>
                          </p:cTn>
                        </p:par>
                      </p:childTnLst>
                    </p:cTn>
                  </p:par>
                  <p:par>
                    <p:cTn id="551" fill="hold">
                      <p:stCondLst>
                        <p:cond delay="indefinite"/>
                      </p:stCondLst>
                      <p:childTnLst>
                        <p:par>
                          <p:cTn id="552" fill="hold">
                            <p:stCondLst>
                              <p:cond delay="0"/>
                            </p:stCondLst>
                            <p:childTnLst>
                              <p:par>
                                <p:cTn id="553" nodeType="clickEffect" fill="hold" presetClass="exit" presetID="1">
                                  <p:stCondLst>
                                    <p:cond delay="0"/>
                                  </p:stCondLst>
                                  <p:childTnLst>
                                    <p:set>
                                      <p:cBhvr>
                                        <p:cTn id="554" dur="1" fill="hold">
                                          <p:stCondLst>
                                            <p:cond delay="0"/>
                                          </p:stCondLst>
                                        </p:cTn>
                                        <p:tgtEl>
                                          <p:spTgt spid="140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9"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Impacts environnementaux</a:t>
            </a:r>
            <a:endParaRPr b="0" lang="en-US" sz="2800" spc="-1" strike="noStrike">
              <a:solidFill>
                <a:srgbClr val="000000"/>
              </a:solidFill>
              <a:latin typeface="Calibri"/>
            </a:endParaRPr>
          </a:p>
        </p:txBody>
      </p:sp>
      <p:sp>
        <p:nvSpPr>
          <p:cNvPr id="1410" name="ZoneTexte 13"/>
          <p:cNvSpPr/>
          <p:nvPr/>
        </p:nvSpPr>
        <p:spPr>
          <a:xfrm>
            <a:off x="3750480" y="3528720"/>
            <a:ext cx="245196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d77fc4"/>
                </a:solidFill>
                <a:latin typeface="Verdana"/>
                <a:ea typeface="Verdana"/>
              </a:rPr>
              <a:t>Différentes échelles</a:t>
            </a:r>
            <a:endParaRPr b="0" lang="fr-FR" sz="1800" spc="-1" strike="noStrike">
              <a:solidFill>
                <a:srgbClr val="ffffff"/>
              </a:solidFill>
              <a:latin typeface="Arial"/>
            </a:endParaRPr>
          </a:p>
        </p:txBody>
      </p:sp>
      <p:sp>
        <p:nvSpPr>
          <p:cNvPr id="1411" name="ZoneTexte 14"/>
          <p:cNvSpPr/>
          <p:nvPr/>
        </p:nvSpPr>
        <p:spPr>
          <a:xfrm>
            <a:off x="3753360" y="3831120"/>
            <a:ext cx="349596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800" spc="-1" strike="noStrike">
                <a:solidFill>
                  <a:srgbClr val="d77fc4"/>
                </a:solidFill>
                <a:latin typeface="Verdana"/>
                <a:ea typeface="Verdana"/>
              </a:rPr>
              <a:t>Différents compartiments</a:t>
            </a:r>
            <a:endParaRPr b="0" lang="fr-FR" sz="1800" spc="-1" strike="noStrike">
              <a:solidFill>
                <a:srgbClr val="ffffff"/>
              </a:solidFill>
              <a:latin typeface="Arial"/>
            </a:endParaRPr>
          </a:p>
        </p:txBody>
      </p:sp>
      <p:sp>
        <p:nvSpPr>
          <p:cNvPr id="1412" name="Espace réservé du contenu 2"/>
          <p:cNvSpPr/>
          <p:nvPr/>
        </p:nvSpPr>
        <p:spPr>
          <a:xfrm>
            <a:off x="683280" y="1255680"/>
            <a:ext cx="10822320" cy="2575080"/>
          </a:xfrm>
          <a:prstGeom prst="rect">
            <a:avLst/>
          </a:prstGeom>
          <a:noFill/>
          <a:ln w="0">
            <a:noFill/>
          </a:ln>
        </p:spPr>
        <p:style>
          <a:lnRef idx="0"/>
          <a:fillRef idx="0"/>
          <a:effectRef idx="0"/>
          <a:fontRef idx="minor"/>
        </p:style>
        <p:txBody>
          <a:bodyPr anchor="t">
            <a:normAutofit/>
          </a:bodyPr>
          <a:p>
            <a:pPr>
              <a:lnSpc>
                <a:spcPct val="90000"/>
              </a:lnSpc>
              <a:tabLst>
                <a:tab algn="l" pos="0"/>
              </a:tabLst>
            </a:pPr>
            <a:r>
              <a:rPr b="0" lang="fr-FR" sz="2400" spc="-1" strike="noStrike">
                <a:solidFill>
                  <a:srgbClr val="ffffff"/>
                </a:solidFill>
                <a:latin typeface="Verdana"/>
                <a:ea typeface="Verdana"/>
              </a:rPr>
              <a:t>Traduction des activités de l’Homme en différentes catégories d’impacts potentiel.</a:t>
            </a:r>
            <a:endParaRPr b="0" lang="fr-FR" sz="2400" spc="-1" strike="noStrike">
              <a:solidFill>
                <a:srgbClr val="ffffff"/>
              </a:solidFill>
              <a:latin typeface="Arial"/>
            </a:endParaRPr>
          </a:p>
          <a:p>
            <a:pPr marL="895320">
              <a:lnSpc>
                <a:spcPct val="90000"/>
              </a:lnSpc>
              <a:tabLst>
                <a:tab algn="l" pos="0"/>
              </a:tabLst>
            </a:pPr>
            <a:endParaRPr b="0" lang="fr-FR" sz="2400" spc="-1" strike="noStrike">
              <a:solidFill>
                <a:srgbClr val="ffffff"/>
              </a:solidFill>
              <a:latin typeface="Arial"/>
            </a:endParaRPr>
          </a:p>
          <a:p>
            <a:pPr marL="895320">
              <a:lnSpc>
                <a:spcPct val="90000"/>
              </a:lnSpc>
              <a:tabLst>
                <a:tab algn="l" pos="0"/>
              </a:tabLst>
            </a:pPr>
            <a:r>
              <a:rPr b="0" lang="fr-FR" sz="1800" spc="-1" strike="noStrike">
                <a:solidFill>
                  <a:srgbClr val="ffffff"/>
                </a:solidFill>
                <a:latin typeface="Verdana"/>
                <a:ea typeface="Verdana"/>
              </a:rPr>
              <a:t>"Un impact environnemental inclut toute modification de l’environnement, négative ou bénéfique résultant totalement ou partiellement des aspects environnementaux d’un organisme."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200" spc="-1" strike="noStrike">
                <a:solidFill>
                  <a:srgbClr val="ffffff"/>
                </a:solidFill>
                <a:latin typeface="Verdana"/>
                <a:ea typeface="Verdana"/>
              </a:rPr>
              <a:t>[ISO 14001]</a:t>
            </a:r>
            <a:endParaRPr b="0" lang="fr-FR" sz="1200" spc="-1" strike="noStrike">
              <a:solidFill>
                <a:srgbClr val="ffffff"/>
              </a:solidFill>
              <a:latin typeface="Arial"/>
            </a:endParaRPr>
          </a:p>
          <a:p>
            <a:pPr>
              <a:lnSpc>
                <a:spcPct val="90000"/>
              </a:lnSpc>
              <a:tabLst>
                <a:tab algn="l" pos="0"/>
              </a:tabLst>
            </a:pPr>
            <a:endParaRPr b="0" lang="fr-FR" sz="1800" spc="-1" strike="noStrike">
              <a:solidFill>
                <a:srgbClr val="ffffff"/>
              </a:solidFill>
              <a:latin typeface="Arial"/>
            </a:endParaRPr>
          </a:p>
        </p:txBody>
      </p:sp>
      <p:pic>
        <p:nvPicPr>
          <p:cNvPr id="1413" name="Image 15" descr=""/>
          <p:cNvPicPr/>
          <p:nvPr/>
        </p:nvPicPr>
        <p:blipFill>
          <a:blip r:embed="rId1"/>
          <a:stretch/>
        </p:blipFill>
        <p:spPr>
          <a:xfrm>
            <a:off x="10647720" y="75240"/>
            <a:ext cx="1449000" cy="1079640"/>
          </a:xfrm>
          <a:prstGeom prst="rect">
            <a:avLst/>
          </a:prstGeom>
          <a:ln w="0">
            <a:noFill/>
          </a:ln>
        </p:spPr>
      </p:pic>
      <p:pic>
        <p:nvPicPr>
          <p:cNvPr id="1414" name="" descr=""/>
          <p:cNvPicPr/>
          <p:nvPr/>
        </p:nvPicPr>
        <p:blipFill>
          <a:blip r:embed="rId2"/>
          <a:stretch/>
        </p:blipFill>
        <p:spPr>
          <a:xfrm>
            <a:off x="2448000" y="4663440"/>
            <a:ext cx="1856880" cy="1297080"/>
          </a:xfrm>
          <a:prstGeom prst="rect">
            <a:avLst/>
          </a:prstGeom>
          <a:ln w="0">
            <a:noFill/>
          </a:ln>
        </p:spPr>
      </p:pic>
      <p:pic>
        <p:nvPicPr>
          <p:cNvPr id="1415" name="" descr=""/>
          <p:cNvPicPr/>
          <p:nvPr/>
        </p:nvPicPr>
        <p:blipFill>
          <a:blip r:embed="rId3"/>
          <a:stretch/>
        </p:blipFill>
        <p:spPr>
          <a:xfrm>
            <a:off x="7560000" y="4673880"/>
            <a:ext cx="2551680" cy="1275840"/>
          </a:xfrm>
          <a:prstGeom prst="rect">
            <a:avLst/>
          </a:prstGeom>
          <a:ln w="0">
            <a:noFill/>
          </a:ln>
        </p:spPr>
      </p:pic>
      <p:pic>
        <p:nvPicPr>
          <p:cNvPr id="1416" name="" descr=""/>
          <p:cNvPicPr/>
          <p:nvPr/>
        </p:nvPicPr>
        <p:blipFill>
          <a:blip r:embed="rId4"/>
          <a:stretch/>
        </p:blipFill>
        <p:spPr>
          <a:xfrm>
            <a:off x="5436000" y="4636080"/>
            <a:ext cx="1351800" cy="1351800"/>
          </a:xfrm>
          <a:prstGeom prst="rect">
            <a:avLst/>
          </a:prstGeom>
          <a:ln w="0">
            <a:noFill/>
          </a:ln>
        </p:spPr>
      </p:pic>
    </p:spTree>
  </p:cSld>
  <mc:AlternateContent>
    <mc:Choice Requires="p14">
      <p:transition spd="slow" p14:dur="2000"/>
    </mc:Choice>
    <mc:Fallback>
      <p:transition spd="slow"/>
    </mc:Fallback>
  </mc:AlternateContent>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7"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Impacts environnementaux</a:t>
            </a:r>
            <a:endParaRPr b="0" lang="en-US" sz="2800" spc="-1" strike="noStrike">
              <a:solidFill>
                <a:srgbClr val="000000"/>
              </a:solidFill>
              <a:latin typeface="Calibri"/>
            </a:endParaRPr>
          </a:p>
        </p:txBody>
      </p:sp>
      <p:sp>
        <p:nvSpPr>
          <p:cNvPr id="1418" name="ZoneTexte 13"/>
          <p:cNvSpPr/>
          <p:nvPr/>
        </p:nvSpPr>
        <p:spPr>
          <a:xfrm>
            <a:off x="3750480" y="3528720"/>
            <a:ext cx="245196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80276c"/>
                </a:solidFill>
                <a:latin typeface="Verdana"/>
                <a:ea typeface="Verdana"/>
              </a:rPr>
              <a:t>Différentes échelles</a:t>
            </a:r>
            <a:endParaRPr b="0" lang="fr-FR" sz="1800" spc="-1" strike="noStrike">
              <a:solidFill>
                <a:srgbClr val="ffffff"/>
              </a:solidFill>
              <a:latin typeface="Arial"/>
            </a:endParaRPr>
          </a:p>
        </p:txBody>
      </p:sp>
      <p:sp>
        <p:nvSpPr>
          <p:cNvPr id="1419" name="ZoneTexte 14"/>
          <p:cNvSpPr/>
          <p:nvPr/>
        </p:nvSpPr>
        <p:spPr>
          <a:xfrm>
            <a:off x="3753360" y="3831120"/>
            <a:ext cx="349596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800" spc="-1" strike="noStrike">
                <a:solidFill>
                  <a:srgbClr val="80276c"/>
                </a:solidFill>
                <a:latin typeface="Verdana"/>
                <a:ea typeface="Verdana"/>
              </a:rPr>
              <a:t>Différents compartiments</a:t>
            </a:r>
            <a:endParaRPr b="0" lang="fr-FR" sz="1800" spc="-1" strike="noStrike">
              <a:solidFill>
                <a:srgbClr val="ffffff"/>
              </a:solidFill>
              <a:latin typeface="Arial"/>
            </a:endParaRPr>
          </a:p>
        </p:txBody>
      </p:sp>
      <p:sp>
        <p:nvSpPr>
          <p:cNvPr id="1420" name="Espace réservé du contenu 2"/>
          <p:cNvSpPr/>
          <p:nvPr/>
        </p:nvSpPr>
        <p:spPr>
          <a:xfrm>
            <a:off x="683280" y="1255680"/>
            <a:ext cx="10822320" cy="2944440"/>
          </a:xfrm>
          <a:prstGeom prst="rect">
            <a:avLst/>
          </a:prstGeom>
          <a:noFill/>
          <a:ln w="0">
            <a:noFill/>
          </a:ln>
        </p:spPr>
        <p:style>
          <a:lnRef idx="0"/>
          <a:fillRef idx="0"/>
          <a:effectRef idx="0"/>
          <a:fontRef idx="minor"/>
        </p:style>
        <p:txBody>
          <a:bodyPr anchor="t">
            <a:normAutofit/>
          </a:bodyPr>
          <a:p>
            <a:pPr>
              <a:lnSpc>
                <a:spcPct val="90000"/>
              </a:lnSpc>
              <a:tabLst>
                <a:tab algn="l" pos="0"/>
              </a:tabLst>
            </a:pPr>
            <a:r>
              <a:rPr b="0" lang="fr-FR" sz="2400" spc="-1" strike="noStrike">
                <a:solidFill>
                  <a:srgbClr val="ffffff"/>
                </a:solidFill>
                <a:latin typeface="Verdana"/>
                <a:ea typeface="Verdana"/>
              </a:rPr>
              <a:t>Traduction des activités de l’Homme en différentes catégories d’impacts potentiel.</a:t>
            </a:r>
            <a:endParaRPr b="0" lang="fr-FR" sz="2400" spc="-1" strike="noStrike">
              <a:solidFill>
                <a:srgbClr val="ffffff"/>
              </a:solidFill>
              <a:latin typeface="Arial"/>
            </a:endParaRPr>
          </a:p>
          <a:p>
            <a:pPr marL="895320">
              <a:lnSpc>
                <a:spcPct val="90000"/>
              </a:lnSpc>
              <a:tabLst>
                <a:tab algn="l" pos="0"/>
              </a:tabLst>
            </a:pPr>
            <a:endParaRPr b="0" lang="fr-FR" sz="2400" spc="-1" strike="noStrike">
              <a:solidFill>
                <a:srgbClr val="ffffff"/>
              </a:solidFill>
              <a:latin typeface="Arial"/>
            </a:endParaRPr>
          </a:p>
          <a:p>
            <a:pPr marL="895320">
              <a:lnSpc>
                <a:spcPct val="90000"/>
              </a:lnSpc>
              <a:tabLst>
                <a:tab algn="l" pos="0"/>
              </a:tabLst>
            </a:pPr>
            <a:r>
              <a:rPr b="0" lang="fr-FR" sz="1800" spc="-1" strike="noStrike">
                <a:solidFill>
                  <a:srgbClr val="ffffff"/>
                </a:solidFill>
                <a:latin typeface="Verdana"/>
                <a:ea typeface="Verdana"/>
              </a:rPr>
              <a:t>"Un impact environnemental inclut toute modification de l’environnement, négative ou bénéfique résultant totalement ou partiellement des aspects environnementaux d’un organisme."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200" spc="-1" strike="noStrike">
                <a:solidFill>
                  <a:srgbClr val="ffffff"/>
                </a:solidFill>
                <a:latin typeface="Verdana"/>
                <a:ea typeface="Verdana"/>
              </a:rPr>
              <a:t>[ISO 14001]</a:t>
            </a:r>
            <a:endParaRPr b="0" lang="fr-FR" sz="1200" spc="-1" strike="noStrike">
              <a:solidFill>
                <a:srgbClr val="ffffff"/>
              </a:solidFill>
              <a:latin typeface="Arial"/>
            </a:endParaRPr>
          </a:p>
          <a:p>
            <a:pPr>
              <a:lnSpc>
                <a:spcPct val="90000"/>
              </a:lnSpc>
              <a:tabLst>
                <a:tab algn="l" pos="0"/>
              </a:tabLst>
            </a:pPr>
            <a:endParaRPr b="0" lang="fr-FR" sz="1800" spc="-1" strike="noStrike">
              <a:solidFill>
                <a:srgbClr val="ffffff"/>
              </a:solidFill>
              <a:latin typeface="Arial"/>
            </a:endParaRPr>
          </a:p>
        </p:txBody>
      </p:sp>
      <p:pic>
        <p:nvPicPr>
          <p:cNvPr id="1421" name="" descr=""/>
          <p:cNvPicPr/>
          <p:nvPr/>
        </p:nvPicPr>
        <p:blipFill>
          <a:blip r:embed="rId1"/>
          <a:stretch/>
        </p:blipFill>
        <p:spPr>
          <a:xfrm>
            <a:off x="2448000" y="4663800"/>
            <a:ext cx="1856880" cy="1297080"/>
          </a:xfrm>
          <a:prstGeom prst="rect">
            <a:avLst/>
          </a:prstGeom>
          <a:ln w="0">
            <a:noFill/>
          </a:ln>
        </p:spPr>
      </p:pic>
      <p:pic>
        <p:nvPicPr>
          <p:cNvPr id="1422" name="" descr=""/>
          <p:cNvPicPr/>
          <p:nvPr/>
        </p:nvPicPr>
        <p:blipFill>
          <a:blip r:embed="rId2"/>
          <a:stretch/>
        </p:blipFill>
        <p:spPr>
          <a:xfrm>
            <a:off x="7560000" y="4674240"/>
            <a:ext cx="2551680" cy="1275840"/>
          </a:xfrm>
          <a:prstGeom prst="rect">
            <a:avLst/>
          </a:prstGeom>
          <a:ln w="0">
            <a:noFill/>
          </a:ln>
        </p:spPr>
      </p:pic>
      <p:pic>
        <p:nvPicPr>
          <p:cNvPr id="1423" name="" descr=""/>
          <p:cNvPicPr/>
          <p:nvPr/>
        </p:nvPicPr>
        <p:blipFill>
          <a:blip r:embed="rId3"/>
          <a:stretch/>
        </p:blipFill>
        <p:spPr>
          <a:xfrm>
            <a:off x="5436000" y="4636440"/>
            <a:ext cx="1351800" cy="1351800"/>
          </a:xfrm>
          <a:prstGeom prst="rect">
            <a:avLst/>
          </a:prstGeom>
          <a:ln w="0">
            <a:noFill/>
          </a:ln>
        </p:spPr>
      </p:pic>
      <p:sp>
        <p:nvSpPr>
          <p:cNvPr id="1424" name="ZoneTexte 5"/>
          <p:cNvSpPr/>
          <p:nvPr/>
        </p:nvSpPr>
        <p:spPr>
          <a:xfrm>
            <a:off x="10056240" y="5841720"/>
            <a:ext cx="116712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[Nasa, 2004]</a:t>
            </a:r>
            <a:endParaRPr b="0" lang="fr-FR" sz="1200" spc="-1" strike="noStrike">
              <a:solidFill>
                <a:srgbClr val="ffffff"/>
              </a:solidFill>
              <a:latin typeface="Arial"/>
            </a:endParaRPr>
          </a:p>
        </p:txBody>
      </p:sp>
      <p:pic>
        <p:nvPicPr>
          <p:cNvPr id="1425" name="Image 16" descr=""/>
          <p:cNvPicPr/>
          <p:nvPr/>
        </p:nvPicPr>
        <p:blipFill>
          <a:blip r:embed="rId4"/>
          <a:stretch/>
        </p:blipFill>
        <p:spPr>
          <a:xfrm>
            <a:off x="10647720" y="75240"/>
            <a:ext cx="1449000" cy="1079640"/>
          </a:xfrm>
          <a:prstGeom prst="rect">
            <a:avLst/>
          </a:prstGeom>
          <a:ln w="0">
            <a:noFill/>
          </a:ln>
        </p:spPr>
      </p:pic>
      <p:pic>
        <p:nvPicPr>
          <p:cNvPr id="1426" name="Image 2" descr=""/>
          <p:cNvPicPr/>
          <p:nvPr/>
        </p:nvPicPr>
        <p:blipFill>
          <a:blip r:embed="rId5"/>
          <a:stretch/>
        </p:blipFill>
        <p:spPr>
          <a:xfrm>
            <a:off x="2468520" y="1243080"/>
            <a:ext cx="7254360" cy="5601960"/>
          </a:xfrm>
          <a:prstGeom prst="rect">
            <a:avLst/>
          </a:prstGeom>
          <a:ln w="0">
            <a:noFill/>
          </a:ln>
        </p:spPr>
      </p:pic>
    </p:spTree>
  </p:cSld>
  <mc:AlternateContent>
    <mc:Choice Requires="p14">
      <p:transition spd="slow" p14:dur="2000"/>
    </mc:Choice>
    <mc:Fallback>
      <p:transition spd="slow"/>
    </mc:Fallback>
  </mc:AlternateContent>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7"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Impacts environnementaux</a:t>
            </a:r>
            <a:endParaRPr b="0" lang="en-US" sz="2800" spc="-1" strike="noStrike">
              <a:solidFill>
                <a:srgbClr val="000000"/>
              </a:solidFill>
              <a:latin typeface="Calibri"/>
            </a:endParaRPr>
          </a:p>
        </p:txBody>
      </p:sp>
      <p:sp>
        <p:nvSpPr>
          <p:cNvPr id="1428" name="ZoneTexte 15"/>
          <p:cNvSpPr/>
          <p:nvPr/>
        </p:nvSpPr>
        <p:spPr>
          <a:xfrm>
            <a:off x="3750840" y="4125600"/>
            <a:ext cx="27442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800" spc="-1" strike="noStrike">
                <a:solidFill>
                  <a:srgbClr val="d77fc4"/>
                </a:solidFill>
                <a:latin typeface="Verdana"/>
                <a:ea typeface="Verdana"/>
              </a:rPr>
              <a:t>Différentes origines</a:t>
            </a:r>
            <a:endParaRPr b="0" lang="fr-FR" sz="1800" spc="-1" strike="noStrike">
              <a:solidFill>
                <a:srgbClr val="ffffff"/>
              </a:solidFill>
              <a:latin typeface="Arial"/>
            </a:endParaRPr>
          </a:p>
        </p:txBody>
      </p:sp>
      <p:sp>
        <p:nvSpPr>
          <p:cNvPr id="1429" name="ZoneTexte 17"/>
          <p:cNvSpPr/>
          <p:nvPr/>
        </p:nvSpPr>
        <p:spPr>
          <a:xfrm>
            <a:off x="3750480" y="3528720"/>
            <a:ext cx="245196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d77fc4"/>
                </a:solidFill>
                <a:latin typeface="Verdana"/>
                <a:ea typeface="Verdana"/>
              </a:rPr>
              <a:t>Différentes échelles</a:t>
            </a:r>
            <a:endParaRPr b="0" lang="fr-FR" sz="1800" spc="-1" strike="noStrike">
              <a:solidFill>
                <a:srgbClr val="ffffff"/>
              </a:solidFill>
              <a:latin typeface="Arial"/>
            </a:endParaRPr>
          </a:p>
        </p:txBody>
      </p:sp>
      <p:sp>
        <p:nvSpPr>
          <p:cNvPr id="1430" name="ZoneTexte 18"/>
          <p:cNvSpPr/>
          <p:nvPr/>
        </p:nvSpPr>
        <p:spPr>
          <a:xfrm>
            <a:off x="3756960" y="3831120"/>
            <a:ext cx="311184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d77fc4"/>
                </a:solidFill>
                <a:latin typeface="Verdana"/>
                <a:ea typeface="Verdana"/>
              </a:rPr>
              <a:t>Différents compartiments</a:t>
            </a:r>
            <a:endParaRPr b="0" lang="fr-FR" sz="1800" spc="-1" strike="noStrike">
              <a:solidFill>
                <a:srgbClr val="ffffff"/>
              </a:solidFill>
              <a:latin typeface="Arial"/>
            </a:endParaRPr>
          </a:p>
        </p:txBody>
      </p:sp>
      <p:sp>
        <p:nvSpPr>
          <p:cNvPr id="1431" name="Espace réservé du contenu 2"/>
          <p:cNvSpPr/>
          <p:nvPr/>
        </p:nvSpPr>
        <p:spPr>
          <a:xfrm>
            <a:off x="683280" y="1255680"/>
            <a:ext cx="10822320" cy="2575080"/>
          </a:xfrm>
          <a:prstGeom prst="rect">
            <a:avLst/>
          </a:prstGeom>
          <a:noFill/>
          <a:ln w="0">
            <a:noFill/>
          </a:ln>
        </p:spPr>
        <p:style>
          <a:lnRef idx="0"/>
          <a:fillRef idx="0"/>
          <a:effectRef idx="0"/>
          <a:fontRef idx="minor"/>
        </p:style>
        <p:txBody>
          <a:bodyPr anchor="t">
            <a:normAutofit/>
          </a:bodyPr>
          <a:p>
            <a:pPr>
              <a:lnSpc>
                <a:spcPct val="90000"/>
              </a:lnSpc>
              <a:tabLst>
                <a:tab algn="l" pos="0"/>
              </a:tabLst>
            </a:pPr>
            <a:r>
              <a:rPr b="0" lang="fr-FR" sz="2400" spc="-1" strike="noStrike">
                <a:solidFill>
                  <a:srgbClr val="ffffff"/>
                </a:solidFill>
                <a:latin typeface="Verdana"/>
                <a:ea typeface="Verdana"/>
              </a:rPr>
              <a:t>Traduction des activités de l’Homme en différentes catégories d’impacts potentiel.</a:t>
            </a:r>
            <a:endParaRPr b="0" lang="fr-FR" sz="2400" spc="-1" strike="noStrike">
              <a:solidFill>
                <a:srgbClr val="ffffff"/>
              </a:solidFill>
              <a:latin typeface="Arial"/>
            </a:endParaRPr>
          </a:p>
          <a:p>
            <a:pPr marL="895320">
              <a:lnSpc>
                <a:spcPct val="90000"/>
              </a:lnSpc>
              <a:tabLst>
                <a:tab algn="l" pos="0"/>
              </a:tabLst>
            </a:pPr>
            <a:endParaRPr b="0" lang="fr-FR" sz="2400" spc="-1" strike="noStrike">
              <a:solidFill>
                <a:srgbClr val="ffffff"/>
              </a:solidFill>
              <a:latin typeface="Arial"/>
            </a:endParaRPr>
          </a:p>
          <a:p>
            <a:pPr marL="895320">
              <a:lnSpc>
                <a:spcPct val="90000"/>
              </a:lnSpc>
              <a:tabLst>
                <a:tab algn="l" pos="0"/>
              </a:tabLst>
            </a:pPr>
            <a:r>
              <a:rPr b="0" lang="fr-FR" sz="1800" spc="-1" strike="noStrike">
                <a:solidFill>
                  <a:srgbClr val="ffffff"/>
                </a:solidFill>
                <a:latin typeface="Verdana"/>
                <a:ea typeface="Verdana"/>
              </a:rPr>
              <a:t>"Un impact environnemental inclut toute modification de l’environnement, négative ou bénéfique résultant totalement ou partiellement des aspects environnementaux d’un organisme."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200" spc="-1" strike="noStrike">
                <a:solidFill>
                  <a:srgbClr val="ffffff"/>
                </a:solidFill>
                <a:latin typeface="Verdana"/>
                <a:ea typeface="Verdana"/>
              </a:rPr>
              <a:t>[ISO 14001]</a:t>
            </a:r>
            <a:endParaRPr b="0" lang="fr-FR" sz="1200" spc="-1" strike="noStrike">
              <a:solidFill>
                <a:srgbClr val="ffffff"/>
              </a:solidFill>
              <a:latin typeface="Arial"/>
            </a:endParaRPr>
          </a:p>
          <a:p>
            <a:pPr>
              <a:lnSpc>
                <a:spcPct val="90000"/>
              </a:lnSpc>
              <a:tabLst>
                <a:tab algn="l" pos="0"/>
              </a:tabLst>
            </a:pPr>
            <a:endParaRPr b="0" lang="fr-FR" sz="1800" spc="-1" strike="noStrike">
              <a:solidFill>
                <a:srgbClr val="ffffff"/>
              </a:solidFill>
              <a:latin typeface="Arial"/>
            </a:endParaRPr>
          </a:p>
        </p:txBody>
      </p:sp>
      <p:pic>
        <p:nvPicPr>
          <p:cNvPr id="1432" name="Image 13" descr=""/>
          <p:cNvPicPr/>
          <p:nvPr/>
        </p:nvPicPr>
        <p:blipFill>
          <a:blip r:embed="rId1"/>
          <a:stretch/>
        </p:blipFill>
        <p:spPr>
          <a:xfrm>
            <a:off x="10647720" y="75240"/>
            <a:ext cx="1449000" cy="1079640"/>
          </a:xfrm>
          <a:prstGeom prst="rect">
            <a:avLst/>
          </a:prstGeom>
          <a:ln w="0">
            <a:noFill/>
          </a:ln>
        </p:spPr>
      </p:pic>
      <p:pic>
        <p:nvPicPr>
          <p:cNvPr id="1433" name="" descr=""/>
          <p:cNvPicPr/>
          <p:nvPr/>
        </p:nvPicPr>
        <p:blipFill>
          <a:blip r:embed="rId2"/>
          <a:stretch/>
        </p:blipFill>
        <p:spPr>
          <a:xfrm>
            <a:off x="7560000" y="4392000"/>
            <a:ext cx="1440000" cy="1769040"/>
          </a:xfrm>
          <a:prstGeom prst="rect">
            <a:avLst/>
          </a:prstGeom>
          <a:ln w="0">
            <a:noFill/>
          </a:ln>
        </p:spPr>
      </p:pic>
      <p:pic>
        <p:nvPicPr>
          <p:cNvPr id="1434" name="" descr=""/>
          <p:cNvPicPr/>
          <p:nvPr/>
        </p:nvPicPr>
        <p:blipFill>
          <a:blip r:embed="rId3"/>
          <a:stretch/>
        </p:blipFill>
        <p:spPr>
          <a:xfrm>
            <a:off x="3564000" y="4680360"/>
            <a:ext cx="1269360" cy="1583640"/>
          </a:xfrm>
          <a:prstGeom prst="rect">
            <a:avLst/>
          </a:prstGeom>
          <a:ln w="0">
            <a:noFill/>
          </a:ln>
        </p:spPr>
      </p:pic>
    </p:spTree>
  </p:cSld>
  <mc:AlternateContent>
    <mc:Choice Requires="p14">
      <p:transition spd="slow" p14:dur="2000"/>
    </mc:Choice>
    <mc:Fallback>
      <p:transition spd="slow"/>
    </mc:Fallback>
  </mc:AlternateContent>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5"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Impacts environnementaux</a:t>
            </a:r>
            <a:endParaRPr b="0" lang="en-US" sz="2800" spc="-1" strike="noStrike">
              <a:solidFill>
                <a:srgbClr val="000000"/>
              </a:solidFill>
              <a:latin typeface="Calibri"/>
            </a:endParaRPr>
          </a:p>
        </p:txBody>
      </p:sp>
      <p:sp>
        <p:nvSpPr>
          <p:cNvPr id="1436" name="ZoneTexte 11"/>
          <p:cNvSpPr/>
          <p:nvPr/>
        </p:nvSpPr>
        <p:spPr>
          <a:xfrm>
            <a:off x="3750120" y="4425120"/>
            <a:ext cx="22888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800" spc="-1" strike="noStrike">
                <a:solidFill>
                  <a:srgbClr val="d77fc4"/>
                </a:solidFill>
                <a:latin typeface="Verdana"/>
                <a:ea typeface="Verdana"/>
              </a:rPr>
              <a:t>Différents effets</a:t>
            </a:r>
            <a:endParaRPr b="0" lang="fr-FR" sz="1800" spc="-1" strike="noStrike">
              <a:solidFill>
                <a:srgbClr val="ffffff"/>
              </a:solidFill>
              <a:latin typeface="Arial"/>
            </a:endParaRPr>
          </a:p>
        </p:txBody>
      </p:sp>
      <p:graphicFrame>
        <p:nvGraphicFramePr>
          <p:cNvPr id="1437" name="Rectangle 4"/>
          <p:cNvGraphicFramePr/>
          <p:nvPr/>
        </p:nvGraphicFramePr>
        <p:xfrm>
          <a:off x="3697920" y="5049000"/>
          <a:ext cx="6213960" cy="821520"/>
        </p:xfrm>
        <a:graphic>
          <a:graphicData uri="http://schemas.openxmlformats.org/drawingml/2006/table">
            <a:tbl>
              <a:tblPr/>
              <a:tblGrid>
                <a:gridCol w="2071440"/>
                <a:gridCol w="2071440"/>
                <a:gridCol w="2071440"/>
              </a:tblGrid>
              <a:tr h="822960">
                <a:tc>
                  <a:txBody>
                    <a:bodyPr anchor="t">
                      <a:noAutofit/>
                    </a:bodyPr>
                    <a:p>
                      <a:pPr>
                        <a:lnSpc>
                          <a:spcPct val="100000"/>
                        </a:lnSpc>
                      </a:pPr>
                      <a:r>
                        <a:rPr b="0" lang="fr-FR" sz="1600" spc="-1" strike="noStrike">
                          <a:solidFill>
                            <a:srgbClr val="ffffff"/>
                          </a:solidFill>
                          <a:latin typeface="Verdana"/>
                          <a:ea typeface="Verdana"/>
                        </a:rPr>
                        <a:t>Itératifs</a:t>
                      </a:r>
                      <a:br>
                        <a:rPr sz="1600"/>
                      </a:br>
                      <a:r>
                        <a:rPr b="0" lang="fr-FR" sz="1600" spc="-1" strike="noStrike">
                          <a:solidFill>
                            <a:srgbClr val="ffffff"/>
                          </a:solidFill>
                          <a:latin typeface="Verdana"/>
                          <a:ea typeface="Verdana"/>
                        </a:rPr>
                        <a:t>À retardements</a:t>
                      </a:r>
                      <a:br>
                        <a:rPr sz="1600"/>
                      </a:br>
                      <a:r>
                        <a:rPr b="0" lang="fr-FR" sz="1600" spc="-1" strike="noStrike">
                          <a:solidFill>
                            <a:srgbClr val="ffffff"/>
                          </a:solidFill>
                          <a:latin typeface="Verdana"/>
                          <a:ea typeface="Verdana"/>
                        </a:rPr>
                        <a:t>Concentrés</a:t>
                      </a:r>
                      <a:endParaRPr b="0" lang="fr-FR" sz="1600" spc="-1" strike="noStrike">
                        <a:solidFill>
                          <a:srgbClr val="ffffff"/>
                        </a:solidFill>
                        <a:latin typeface="Arial"/>
                      </a:endParaRPr>
                    </a:p>
                  </a:txBody>
                  <a:tcPr anchor="t" marL="91440" marR="91440">
                    <a:lnL>
                      <a:noFill/>
                    </a:lnL>
                    <a:lnR>
                      <a:noFill/>
                    </a:lnR>
                    <a:lnT>
                      <a:noFill/>
                    </a:lnT>
                    <a:lnB>
                      <a:noFill/>
                    </a:lnB>
                    <a:noFill/>
                  </a:tcPr>
                </a:tc>
                <a:tc>
                  <a:txBody>
                    <a:bodyPr anchor="t">
                      <a:noAutofit/>
                    </a:bodyPr>
                    <a:p>
                      <a:pPr>
                        <a:lnSpc>
                          <a:spcPct val="100000"/>
                        </a:lnSpc>
                      </a:pPr>
                      <a:r>
                        <a:rPr b="0" lang="fr-FR" sz="1600" spc="-1" strike="noStrike">
                          <a:solidFill>
                            <a:srgbClr val="ffffff"/>
                          </a:solidFill>
                          <a:latin typeface="Verdana"/>
                          <a:ea typeface="Verdana"/>
                        </a:rPr>
                        <a:t>À distance</a:t>
                      </a:r>
                      <a:br>
                        <a:rPr sz="1600"/>
                      </a:br>
                      <a:r>
                        <a:rPr b="0" lang="fr-FR" sz="1600" spc="-1" strike="noStrike">
                          <a:solidFill>
                            <a:srgbClr val="ffffff"/>
                          </a:solidFill>
                          <a:latin typeface="Verdana"/>
                          <a:ea typeface="Verdana"/>
                        </a:rPr>
                        <a:t>De morcellement</a:t>
                      </a:r>
                      <a:br>
                        <a:rPr sz="1600"/>
                      </a:br>
                      <a:r>
                        <a:rPr b="0" lang="fr-FR" sz="1600" spc="-1" strike="noStrike">
                          <a:solidFill>
                            <a:srgbClr val="ffffff"/>
                          </a:solidFill>
                          <a:latin typeface="Verdana"/>
                          <a:ea typeface="Verdana"/>
                        </a:rPr>
                        <a:t>Combinés</a:t>
                      </a:r>
                      <a:endParaRPr b="0" lang="fr-FR" sz="1600" spc="-1" strike="noStrike">
                        <a:solidFill>
                          <a:srgbClr val="ffffff"/>
                        </a:solidFill>
                        <a:latin typeface="Arial"/>
                      </a:endParaRPr>
                    </a:p>
                  </a:txBody>
                  <a:tcPr anchor="t" marL="91440" marR="91440">
                    <a:lnL>
                      <a:noFill/>
                    </a:lnL>
                    <a:lnR>
                      <a:noFill/>
                    </a:lnR>
                    <a:lnT>
                      <a:noFill/>
                    </a:lnT>
                    <a:lnB>
                      <a:noFill/>
                    </a:lnB>
                    <a:noFill/>
                  </a:tcPr>
                </a:tc>
                <a:tc>
                  <a:txBody>
                    <a:bodyPr anchor="t">
                      <a:noAutofit/>
                    </a:bodyPr>
                    <a:p>
                      <a:pPr>
                        <a:lnSpc>
                          <a:spcPct val="100000"/>
                        </a:lnSpc>
                      </a:pPr>
                      <a:r>
                        <a:rPr b="0" lang="fr-FR" sz="1600" spc="-1" strike="noStrike">
                          <a:solidFill>
                            <a:srgbClr val="ffffff"/>
                          </a:solidFill>
                          <a:latin typeface="Verdana"/>
                          <a:ea typeface="Verdana"/>
                        </a:rPr>
                        <a:t>Indirects</a:t>
                      </a:r>
                      <a:br>
                        <a:rPr sz="1600"/>
                      </a:br>
                      <a:r>
                        <a:rPr b="0" lang="fr-FR" sz="1600" spc="-1" strike="noStrike">
                          <a:solidFill>
                            <a:srgbClr val="ffffff"/>
                          </a:solidFill>
                          <a:latin typeface="Verdana"/>
                          <a:ea typeface="Verdana"/>
                        </a:rPr>
                        <a:t>Abrupts </a:t>
                      </a:r>
                      <a:br>
                        <a:rPr sz="1600"/>
                      </a:br>
                      <a:r>
                        <a:rPr b="0" lang="fr-FR" sz="1600" spc="-1" strike="noStrike">
                          <a:solidFill>
                            <a:srgbClr val="ffffff"/>
                          </a:solidFill>
                          <a:latin typeface="Verdana"/>
                          <a:ea typeface="Verdana"/>
                        </a:rPr>
                        <a:t>À effet de seuils</a:t>
                      </a:r>
                      <a:endParaRPr b="0" lang="fr-FR" sz="1600" spc="-1" strike="noStrike">
                        <a:solidFill>
                          <a:srgbClr val="ffffff"/>
                        </a:solidFill>
                        <a:latin typeface="Arial"/>
                      </a:endParaRPr>
                    </a:p>
                  </a:txBody>
                  <a:tcPr anchor="t" marL="91440" marR="91440">
                    <a:lnL>
                      <a:noFill/>
                    </a:lnL>
                    <a:lnR>
                      <a:noFill/>
                    </a:lnR>
                    <a:lnT>
                      <a:noFill/>
                    </a:lnT>
                    <a:lnB>
                      <a:noFill/>
                    </a:lnB>
                    <a:noFill/>
                  </a:tcPr>
                </a:tc>
              </a:tr>
            </a:tbl>
          </a:graphicData>
        </a:graphic>
      </p:graphicFrame>
      <p:sp>
        <p:nvSpPr>
          <p:cNvPr id="1438" name="ZoneTexte 17"/>
          <p:cNvSpPr/>
          <p:nvPr/>
        </p:nvSpPr>
        <p:spPr>
          <a:xfrm>
            <a:off x="3756240" y="4125600"/>
            <a:ext cx="242604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d77fc4"/>
                </a:solidFill>
                <a:latin typeface="Verdana"/>
                <a:ea typeface="Verdana"/>
              </a:rPr>
              <a:t>Différentes origines</a:t>
            </a:r>
            <a:endParaRPr b="0" lang="fr-FR" sz="1800" spc="-1" strike="noStrike">
              <a:solidFill>
                <a:srgbClr val="ffffff"/>
              </a:solidFill>
              <a:latin typeface="Arial"/>
            </a:endParaRPr>
          </a:p>
        </p:txBody>
      </p:sp>
      <p:sp>
        <p:nvSpPr>
          <p:cNvPr id="1439" name="ZoneTexte 18"/>
          <p:cNvSpPr/>
          <p:nvPr/>
        </p:nvSpPr>
        <p:spPr>
          <a:xfrm>
            <a:off x="3750480" y="3528720"/>
            <a:ext cx="245196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d77fc4"/>
                </a:solidFill>
                <a:latin typeface="Verdana"/>
                <a:ea typeface="Verdana"/>
              </a:rPr>
              <a:t>Différentes échelles</a:t>
            </a:r>
            <a:endParaRPr b="0" lang="fr-FR" sz="1800" spc="-1" strike="noStrike">
              <a:solidFill>
                <a:srgbClr val="ffffff"/>
              </a:solidFill>
              <a:latin typeface="Arial"/>
            </a:endParaRPr>
          </a:p>
        </p:txBody>
      </p:sp>
      <p:sp>
        <p:nvSpPr>
          <p:cNvPr id="1440" name="ZoneTexte 19"/>
          <p:cNvSpPr/>
          <p:nvPr/>
        </p:nvSpPr>
        <p:spPr>
          <a:xfrm>
            <a:off x="3756960" y="3831120"/>
            <a:ext cx="311184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d77fc4"/>
                </a:solidFill>
                <a:latin typeface="Verdana"/>
                <a:ea typeface="Verdana"/>
              </a:rPr>
              <a:t>Différents compartiments</a:t>
            </a:r>
            <a:endParaRPr b="0" lang="fr-FR" sz="1800" spc="-1" strike="noStrike">
              <a:solidFill>
                <a:srgbClr val="ffffff"/>
              </a:solidFill>
              <a:latin typeface="Arial"/>
            </a:endParaRPr>
          </a:p>
        </p:txBody>
      </p:sp>
      <p:sp>
        <p:nvSpPr>
          <p:cNvPr id="1441" name="Espace réservé du contenu 2"/>
          <p:cNvSpPr/>
          <p:nvPr/>
        </p:nvSpPr>
        <p:spPr>
          <a:xfrm>
            <a:off x="683280" y="1255680"/>
            <a:ext cx="10822320" cy="2406960"/>
          </a:xfrm>
          <a:prstGeom prst="rect">
            <a:avLst/>
          </a:prstGeom>
          <a:noFill/>
          <a:ln w="0">
            <a:noFill/>
          </a:ln>
        </p:spPr>
        <p:style>
          <a:lnRef idx="0"/>
          <a:fillRef idx="0"/>
          <a:effectRef idx="0"/>
          <a:fontRef idx="minor"/>
        </p:style>
        <p:txBody>
          <a:bodyPr anchor="t">
            <a:normAutofit/>
          </a:bodyPr>
          <a:p>
            <a:pPr>
              <a:lnSpc>
                <a:spcPct val="90000"/>
              </a:lnSpc>
              <a:tabLst>
                <a:tab algn="l" pos="0"/>
              </a:tabLst>
            </a:pPr>
            <a:r>
              <a:rPr b="0" lang="fr-FR" sz="2400" spc="-1" strike="noStrike">
                <a:solidFill>
                  <a:srgbClr val="ffffff"/>
                </a:solidFill>
                <a:latin typeface="Verdana"/>
                <a:ea typeface="Verdana"/>
              </a:rPr>
              <a:t>Traduction des activités de l’Homme en différentes catégories d’impacts potentiel.</a:t>
            </a:r>
            <a:endParaRPr b="0" lang="fr-FR" sz="2400" spc="-1" strike="noStrike">
              <a:solidFill>
                <a:srgbClr val="ffffff"/>
              </a:solidFill>
              <a:latin typeface="Arial"/>
            </a:endParaRPr>
          </a:p>
          <a:p>
            <a:pPr marL="895320">
              <a:lnSpc>
                <a:spcPct val="90000"/>
              </a:lnSpc>
              <a:tabLst>
                <a:tab algn="l" pos="0"/>
              </a:tabLst>
            </a:pPr>
            <a:endParaRPr b="0" lang="fr-FR" sz="2400" spc="-1" strike="noStrike">
              <a:solidFill>
                <a:srgbClr val="ffffff"/>
              </a:solidFill>
              <a:latin typeface="Arial"/>
            </a:endParaRPr>
          </a:p>
          <a:p>
            <a:pPr marL="895320">
              <a:lnSpc>
                <a:spcPct val="90000"/>
              </a:lnSpc>
              <a:tabLst>
                <a:tab algn="l" pos="0"/>
              </a:tabLst>
            </a:pPr>
            <a:r>
              <a:rPr b="0" lang="fr-FR" sz="1800" spc="-1" strike="noStrike">
                <a:solidFill>
                  <a:srgbClr val="ffffff"/>
                </a:solidFill>
                <a:latin typeface="Verdana"/>
                <a:ea typeface="Verdana"/>
              </a:rPr>
              <a:t>"Un impact environnemental inclut toute modification de l’environnement, négative ou bénéfique résultant totalement ou partiellement des aspects environnementaux d’un organisme."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200" spc="-1" strike="noStrike">
                <a:solidFill>
                  <a:srgbClr val="ffffff"/>
                </a:solidFill>
                <a:latin typeface="Verdana"/>
                <a:ea typeface="Verdana"/>
              </a:rPr>
              <a:t>[ISO 14001]</a:t>
            </a:r>
            <a:endParaRPr b="0" lang="fr-FR" sz="1200" spc="-1" strike="noStrike">
              <a:solidFill>
                <a:srgbClr val="ffffff"/>
              </a:solidFill>
              <a:latin typeface="Arial"/>
            </a:endParaRPr>
          </a:p>
          <a:p>
            <a:pPr>
              <a:lnSpc>
                <a:spcPct val="90000"/>
              </a:lnSpc>
              <a:tabLst>
                <a:tab algn="l" pos="0"/>
              </a:tabLst>
            </a:pPr>
            <a:endParaRPr b="0" lang="fr-FR" sz="1800" spc="-1" strike="noStrike">
              <a:solidFill>
                <a:srgbClr val="ffffff"/>
              </a:solidFill>
              <a:latin typeface="Arial"/>
            </a:endParaRPr>
          </a:p>
        </p:txBody>
      </p:sp>
      <p:pic>
        <p:nvPicPr>
          <p:cNvPr id="1442" name="Image 13" descr=""/>
          <p:cNvPicPr/>
          <p:nvPr/>
        </p:nvPicPr>
        <p:blipFill>
          <a:blip r:embed="rId1"/>
          <a:stretch/>
        </p:blipFill>
        <p:spPr>
          <a:xfrm>
            <a:off x="10647720" y="75240"/>
            <a:ext cx="1449000" cy="1079640"/>
          </a:xfrm>
          <a:prstGeom prst="rect">
            <a:avLst/>
          </a:prstGeom>
          <a:ln w="0">
            <a:noFill/>
          </a:ln>
        </p:spPr>
      </p:pic>
    </p:spTree>
  </p:cSld>
  <mc:AlternateContent>
    <mc:Choice Requires="p14">
      <p:transition spd="slow" p14:dur="2000"/>
    </mc:Choice>
    <mc:Fallback>
      <p:transition spd="slow"/>
    </mc:Fallback>
  </mc:AlternateContent>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3"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Impacts environnementaux</a:t>
            </a:r>
            <a:endParaRPr b="0" lang="en-US" sz="2800" spc="-1" strike="noStrike">
              <a:solidFill>
                <a:srgbClr val="000000"/>
              </a:solidFill>
              <a:latin typeface="Calibri"/>
            </a:endParaRPr>
          </a:p>
        </p:txBody>
      </p:sp>
      <p:sp>
        <p:nvSpPr>
          <p:cNvPr id="1444" name="ZoneTexte 11"/>
          <p:cNvSpPr/>
          <p:nvPr/>
        </p:nvSpPr>
        <p:spPr>
          <a:xfrm>
            <a:off x="3758400" y="4425120"/>
            <a:ext cx="20206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d77fc4"/>
                </a:solidFill>
                <a:latin typeface="Verdana"/>
                <a:ea typeface="Verdana"/>
              </a:rPr>
              <a:t>Différents effets</a:t>
            </a:r>
            <a:endParaRPr b="0" lang="fr-FR" sz="1800" spc="-1" strike="noStrike">
              <a:solidFill>
                <a:srgbClr val="ffffff"/>
              </a:solidFill>
              <a:latin typeface="Arial"/>
            </a:endParaRPr>
          </a:p>
        </p:txBody>
      </p:sp>
      <p:sp>
        <p:nvSpPr>
          <p:cNvPr id="1445" name="ZoneTexte 17"/>
          <p:cNvSpPr/>
          <p:nvPr/>
        </p:nvSpPr>
        <p:spPr>
          <a:xfrm>
            <a:off x="3756240" y="4125600"/>
            <a:ext cx="242604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d77fc4"/>
                </a:solidFill>
                <a:latin typeface="Verdana"/>
                <a:ea typeface="Verdana"/>
              </a:rPr>
              <a:t>Différentes origines</a:t>
            </a:r>
            <a:endParaRPr b="0" lang="fr-FR" sz="1800" spc="-1" strike="noStrike">
              <a:solidFill>
                <a:srgbClr val="ffffff"/>
              </a:solidFill>
              <a:latin typeface="Arial"/>
            </a:endParaRPr>
          </a:p>
        </p:txBody>
      </p:sp>
      <p:sp>
        <p:nvSpPr>
          <p:cNvPr id="1446" name="ZoneTexte 18"/>
          <p:cNvSpPr/>
          <p:nvPr/>
        </p:nvSpPr>
        <p:spPr>
          <a:xfrm>
            <a:off x="3750480" y="3528720"/>
            <a:ext cx="245196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d77fc4"/>
                </a:solidFill>
                <a:latin typeface="Verdana"/>
                <a:ea typeface="Verdana"/>
              </a:rPr>
              <a:t>Différentes échelles</a:t>
            </a:r>
            <a:endParaRPr b="0" lang="fr-FR" sz="1800" spc="-1" strike="noStrike">
              <a:solidFill>
                <a:srgbClr val="ffffff"/>
              </a:solidFill>
              <a:latin typeface="Arial"/>
            </a:endParaRPr>
          </a:p>
        </p:txBody>
      </p:sp>
      <p:sp>
        <p:nvSpPr>
          <p:cNvPr id="1447" name="ZoneTexte 19"/>
          <p:cNvSpPr/>
          <p:nvPr/>
        </p:nvSpPr>
        <p:spPr>
          <a:xfrm>
            <a:off x="3756960" y="3831120"/>
            <a:ext cx="311184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d77fc4"/>
                </a:solidFill>
                <a:latin typeface="Verdana"/>
                <a:ea typeface="Verdana"/>
              </a:rPr>
              <a:t>Différents compartiments</a:t>
            </a:r>
            <a:endParaRPr b="0" lang="fr-FR" sz="1800" spc="-1" strike="noStrike">
              <a:solidFill>
                <a:srgbClr val="ffffff"/>
              </a:solidFill>
              <a:latin typeface="Arial"/>
            </a:endParaRPr>
          </a:p>
        </p:txBody>
      </p:sp>
      <p:sp>
        <p:nvSpPr>
          <p:cNvPr id="1448" name="Espace réservé du contenu 2"/>
          <p:cNvSpPr/>
          <p:nvPr/>
        </p:nvSpPr>
        <p:spPr>
          <a:xfrm>
            <a:off x="683280" y="1255680"/>
            <a:ext cx="10822320" cy="2519280"/>
          </a:xfrm>
          <a:prstGeom prst="rect">
            <a:avLst/>
          </a:prstGeom>
          <a:noFill/>
          <a:ln w="0">
            <a:noFill/>
          </a:ln>
        </p:spPr>
        <p:style>
          <a:lnRef idx="0"/>
          <a:fillRef idx="0"/>
          <a:effectRef idx="0"/>
          <a:fontRef idx="minor"/>
        </p:style>
        <p:txBody>
          <a:bodyPr anchor="t">
            <a:normAutofit/>
          </a:bodyPr>
          <a:p>
            <a:pPr>
              <a:lnSpc>
                <a:spcPct val="90000"/>
              </a:lnSpc>
              <a:tabLst>
                <a:tab algn="l" pos="0"/>
              </a:tabLst>
            </a:pPr>
            <a:r>
              <a:rPr b="0" lang="fr-FR" sz="2400" spc="-1" strike="noStrike">
                <a:solidFill>
                  <a:srgbClr val="ffffff"/>
                </a:solidFill>
                <a:latin typeface="Verdana"/>
                <a:ea typeface="Verdana"/>
              </a:rPr>
              <a:t>Traduction des activités de l’Homme en différentes catégories d’impacts potentiel.</a:t>
            </a:r>
            <a:endParaRPr b="0" lang="fr-FR" sz="2400" spc="-1" strike="noStrike">
              <a:solidFill>
                <a:srgbClr val="ffffff"/>
              </a:solidFill>
              <a:latin typeface="Arial"/>
            </a:endParaRPr>
          </a:p>
          <a:p>
            <a:pPr marL="895320">
              <a:lnSpc>
                <a:spcPct val="90000"/>
              </a:lnSpc>
              <a:tabLst>
                <a:tab algn="l" pos="0"/>
              </a:tabLst>
            </a:pPr>
            <a:endParaRPr b="0" lang="fr-FR" sz="2400" spc="-1" strike="noStrike">
              <a:solidFill>
                <a:srgbClr val="ffffff"/>
              </a:solidFill>
              <a:latin typeface="Arial"/>
            </a:endParaRPr>
          </a:p>
          <a:p>
            <a:pPr marL="895320">
              <a:lnSpc>
                <a:spcPct val="90000"/>
              </a:lnSpc>
              <a:tabLst>
                <a:tab algn="l" pos="0"/>
              </a:tabLst>
            </a:pPr>
            <a:r>
              <a:rPr b="0" lang="fr-FR" sz="1800" spc="-1" strike="noStrike">
                <a:solidFill>
                  <a:srgbClr val="ffffff"/>
                </a:solidFill>
                <a:latin typeface="Verdana"/>
                <a:ea typeface="Verdana"/>
              </a:rPr>
              <a:t>"Un impact environnemental inclut toute modification de l’environnement, négative ou bénéfique résultant totalement ou partiellement des aspects environnementaux d’un organisme."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800" spc="-1" strike="noStrike">
                <a:solidFill>
                  <a:srgbClr val="ffffff"/>
                </a:solidFill>
                <a:latin typeface="Verdana"/>
                <a:ea typeface="Verdana"/>
              </a:rPr>
              <a:t>	</a:t>
            </a:r>
            <a:r>
              <a:rPr b="0" lang="fr-FR" sz="1200" spc="-1" strike="noStrike">
                <a:solidFill>
                  <a:srgbClr val="ffffff"/>
                </a:solidFill>
                <a:latin typeface="Verdana"/>
                <a:ea typeface="Verdana"/>
              </a:rPr>
              <a:t>[ISO 14001]</a:t>
            </a:r>
            <a:endParaRPr b="0" lang="fr-FR" sz="1200" spc="-1" strike="noStrike">
              <a:solidFill>
                <a:srgbClr val="ffffff"/>
              </a:solidFill>
              <a:latin typeface="Arial"/>
            </a:endParaRPr>
          </a:p>
          <a:p>
            <a:pPr>
              <a:lnSpc>
                <a:spcPct val="90000"/>
              </a:lnSpc>
              <a:tabLst>
                <a:tab algn="l" pos="0"/>
              </a:tabLst>
            </a:pPr>
            <a:endParaRPr b="0" lang="fr-FR" sz="1800" spc="-1" strike="noStrike">
              <a:solidFill>
                <a:srgbClr val="ffffff"/>
              </a:solidFill>
              <a:latin typeface="Arial"/>
            </a:endParaRPr>
          </a:p>
        </p:txBody>
      </p:sp>
      <p:sp>
        <p:nvSpPr>
          <p:cNvPr id="1449" name="ZoneTexte 13"/>
          <p:cNvSpPr/>
          <p:nvPr/>
        </p:nvSpPr>
        <p:spPr>
          <a:xfrm>
            <a:off x="298440" y="3848760"/>
            <a:ext cx="3042720" cy="6390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1800" spc="-1" strike="noStrike">
                <a:solidFill>
                  <a:srgbClr val="d77fc4"/>
                </a:solidFill>
                <a:latin typeface="Verdana"/>
                <a:ea typeface="Verdana"/>
              </a:rPr>
              <a:t>Pourquoi parle-t-on d’impacts potentiels ? </a:t>
            </a:r>
            <a:endParaRPr b="0" lang="fr-FR" sz="1800" spc="-1" strike="noStrike">
              <a:solidFill>
                <a:srgbClr val="ffffff"/>
              </a:solidFill>
              <a:latin typeface="Arial"/>
            </a:endParaRPr>
          </a:p>
        </p:txBody>
      </p:sp>
      <p:sp>
        <p:nvSpPr>
          <p:cNvPr id="1450" name="Arc 2"/>
          <p:cNvSpPr/>
          <p:nvPr/>
        </p:nvSpPr>
        <p:spPr>
          <a:xfrm>
            <a:off x="6984000" y="3539160"/>
            <a:ext cx="316080" cy="1265040"/>
          </a:xfrm>
          <a:prstGeom prst="arc">
            <a:avLst>
              <a:gd name="adj1" fmla="val 16200000"/>
              <a:gd name="adj2" fmla="val 5378859"/>
            </a:avLst>
          </a:prstGeom>
          <a:noFill/>
          <a:ln w="19080">
            <a:solidFill>
              <a:srgbClr val="d77fc4"/>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1451" name="ZoneTexte 15"/>
          <p:cNvSpPr/>
          <p:nvPr/>
        </p:nvSpPr>
        <p:spPr>
          <a:xfrm>
            <a:off x="7541280" y="3842640"/>
            <a:ext cx="3042720" cy="6390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lang="fr-FR" sz="1800" spc="-1" strike="noStrike">
                <a:solidFill>
                  <a:srgbClr val="d77fc4"/>
                </a:solidFill>
                <a:latin typeface="Verdana"/>
                <a:ea typeface="Verdana"/>
              </a:rPr>
              <a:t>Valable pour un ou plusieurs polluants</a:t>
            </a:r>
            <a:endParaRPr b="0" lang="fr-FR" sz="1800" spc="-1" strike="noStrike">
              <a:solidFill>
                <a:srgbClr val="ffffff"/>
              </a:solidFill>
              <a:latin typeface="Arial"/>
            </a:endParaRPr>
          </a:p>
        </p:txBody>
      </p:sp>
      <p:sp>
        <p:nvSpPr>
          <p:cNvPr id="1452" name="Rectangle 5"/>
          <p:cNvSpPr/>
          <p:nvPr/>
        </p:nvSpPr>
        <p:spPr>
          <a:xfrm>
            <a:off x="4045320" y="5135040"/>
            <a:ext cx="3772080" cy="8215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600" spc="-1" strike="noStrike">
                <a:solidFill>
                  <a:srgbClr val="cccccc"/>
                </a:solidFill>
                <a:latin typeface="Calibri"/>
              </a:rPr>
              <a:t>Les oxydes d’azote contribuent aux pluies acides, à la pollution photochimique, à l’effet de serre</a:t>
            </a:r>
            <a:endParaRPr b="0" lang="fr-FR" sz="1600" spc="-1" strike="noStrike">
              <a:solidFill>
                <a:srgbClr val="cccccc"/>
              </a:solidFill>
              <a:latin typeface="Arial"/>
            </a:endParaRPr>
          </a:p>
        </p:txBody>
      </p:sp>
      <p:sp>
        <p:nvSpPr>
          <p:cNvPr id="1453" name="Rectangle 20"/>
          <p:cNvSpPr/>
          <p:nvPr/>
        </p:nvSpPr>
        <p:spPr>
          <a:xfrm>
            <a:off x="439560" y="5071320"/>
            <a:ext cx="3510720" cy="5778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600" spc="-1" strike="noStrike">
                <a:solidFill>
                  <a:srgbClr val="cccccc"/>
                </a:solidFill>
                <a:latin typeface="Calibri"/>
              </a:rPr>
              <a:t>L’impact peut différer en fonction de la cible, de l’écosystème,…</a:t>
            </a:r>
            <a:endParaRPr b="0" lang="fr-FR" sz="1600" spc="-1" strike="noStrike">
              <a:solidFill>
                <a:srgbClr val="cccccc"/>
              </a:solidFill>
              <a:latin typeface="Arial"/>
            </a:endParaRPr>
          </a:p>
        </p:txBody>
      </p:sp>
      <p:sp>
        <p:nvSpPr>
          <p:cNvPr id="1454" name="Rectangle 22"/>
          <p:cNvSpPr/>
          <p:nvPr/>
        </p:nvSpPr>
        <p:spPr>
          <a:xfrm>
            <a:off x="7818120" y="4710240"/>
            <a:ext cx="3808080" cy="1308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600" spc="-1" strike="noStrike">
                <a:solidFill>
                  <a:srgbClr val="cccccc"/>
                </a:solidFill>
                <a:latin typeface="Calibri"/>
              </a:rPr>
              <a:t>Un impact peut en entraîner d’autres : augmentation de la température </a:t>
            </a:r>
            <a:br>
              <a:rPr sz="1600"/>
            </a:br>
            <a:r>
              <a:rPr b="0" lang="fr-FR" sz="1600" spc="-1" strike="noStrike">
                <a:solidFill>
                  <a:srgbClr val="cccccc"/>
                </a:solidFill>
                <a:latin typeface="Calibri"/>
              </a:rPr>
              <a:t>  </a:t>
            </a:r>
            <a:r>
              <a:rPr b="0" lang="fr-FR" sz="1600" spc="-1" strike="noStrike">
                <a:solidFill>
                  <a:srgbClr val="cccccc"/>
                </a:solidFill>
                <a:latin typeface="DejaVu Sans"/>
                <a:ea typeface="DejaVu Sans"/>
              </a:rPr>
              <a:t>↳</a:t>
            </a:r>
            <a:r>
              <a:rPr b="0" lang="fr-FR" sz="1600" spc="-1" strike="noStrike">
                <a:solidFill>
                  <a:srgbClr val="cccccc"/>
                </a:solidFill>
                <a:latin typeface="Calibri"/>
                <a:ea typeface="Noto Sans CJK SC"/>
              </a:rPr>
              <a:t> fonte des glaciers </a:t>
            </a:r>
            <a:br>
              <a:rPr sz="1600"/>
            </a:br>
            <a:r>
              <a:rPr b="0" lang="fr-FR" sz="1600" spc="-1" strike="noStrike">
                <a:solidFill>
                  <a:srgbClr val="cccccc"/>
                </a:solidFill>
                <a:latin typeface="Calibri"/>
                <a:ea typeface="Noto Sans CJK SC"/>
              </a:rPr>
              <a:t>    </a:t>
            </a:r>
            <a:r>
              <a:rPr b="0" lang="fr-FR" sz="1600" spc="-1" strike="noStrike">
                <a:solidFill>
                  <a:srgbClr val="cccccc"/>
                </a:solidFill>
                <a:latin typeface="DejaVu Sans"/>
                <a:ea typeface="DejaVu Sans"/>
              </a:rPr>
              <a:t>↳</a:t>
            </a:r>
            <a:r>
              <a:rPr b="0" lang="fr-FR" sz="1600" spc="-1" strike="noStrike">
                <a:solidFill>
                  <a:srgbClr val="cccccc"/>
                </a:solidFill>
                <a:latin typeface="Calibri"/>
                <a:ea typeface="Noto Sans CJK SC"/>
              </a:rPr>
              <a:t> libération de maladies </a:t>
            </a:r>
            <a:br>
              <a:rPr sz="1600"/>
            </a:br>
            <a:r>
              <a:rPr b="0" lang="fr-FR" sz="1600" spc="-1" strike="noStrike">
                <a:solidFill>
                  <a:srgbClr val="cccccc"/>
                </a:solidFill>
                <a:latin typeface="Calibri"/>
                <a:ea typeface="Noto Sans CJK SC"/>
              </a:rPr>
              <a:t>      </a:t>
            </a:r>
            <a:r>
              <a:rPr b="0" lang="fr-FR" sz="1600" spc="-1" strike="noStrike">
                <a:solidFill>
                  <a:srgbClr val="cccccc"/>
                </a:solidFill>
                <a:latin typeface="DejaVu Sans"/>
                <a:ea typeface="DejaVu Sans"/>
              </a:rPr>
              <a:t>↳</a:t>
            </a:r>
            <a:r>
              <a:rPr b="0" lang="fr-FR" sz="1600" spc="-1" strike="noStrike">
                <a:solidFill>
                  <a:srgbClr val="cccccc"/>
                </a:solidFill>
                <a:latin typeface="Calibri"/>
              </a:rPr>
              <a:t> perte de biodiversité / santé</a:t>
            </a:r>
            <a:endParaRPr b="0" lang="fr-FR" sz="1600" spc="-1" strike="noStrike">
              <a:solidFill>
                <a:srgbClr val="cccccc"/>
              </a:solidFill>
              <a:latin typeface="Arial"/>
            </a:endParaRPr>
          </a:p>
        </p:txBody>
      </p:sp>
      <p:pic>
        <p:nvPicPr>
          <p:cNvPr id="1455" name="Image 23" descr=""/>
          <p:cNvPicPr/>
          <p:nvPr/>
        </p:nvPicPr>
        <p:blipFill>
          <a:blip r:embed="rId1"/>
          <a:stretch/>
        </p:blipFill>
        <p:spPr>
          <a:xfrm>
            <a:off x="10647720" y="75240"/>
            <a:ext cx="1449000" cy="1079640"/>
          </a:xfrm>
          <a:prstGeom prst="rect">
            <a:avLst/>
          </a:prstGeom>
          <a:ln w="0">
            <a:noFill/>
          </a:ln>
        </p:spPr>
      </p:pic>
    </p:spTree>
  </p:cSld>
  <mc:AlternateContent>
    <mc:Choice Requires="p14">
      <p:transition spd="slow" p14:dur="2000"/>
    </mc:Choice>
    <mc:Fallback>
      <p:transition spd="slow"/>
    </mc:Fallback>
  </mc:AlternateContent>
  <p:timing>
    <p:tnLst>
      <p:par>
        <p:cTn id="555" dur="indefinite" restart="never" nodeType="tmRoot">
          <p:childTnLst>
            <p:seq>
              <p:cTn id="556" dur="indefinite" nodeType="mainSeq">
                <p:childTnLst>
                  <p:par>
                    <p:cTn id="557" fill="hold">
                      <p:stCondLst>
                        <p:cond delay="indefinite"/>
                      </p:stCondLst>
                      <p:childTnLst>
                        <p:par>
                          <p:cTn id="558" fill="hold">
                            <p:stCondLst>
                              <p:cond delay="0"/>
                            </p:stCondLst>
                            <p:childTnLst>
                              <p:par>
                                <p:cTn id="559" nodeType="clickEffect" fill="hold" presetClass="entr" presetID="1">
                                  <p:stCondLst>
                                    <p:cond delay="0"/>
                                  </p:stCondLst>
                                  <p:childTnLst>
                                    <p:set>
                                      <p:cBhvr>
                                        <p:cTn id="560" dur="1" fill="hold">
                                          <p:stCondLst>
                                            <p:cond delay="0"/>
                                          </p:stCondLst>
                                        </p:cTn>
                                        <p:tgtEl>
                                          <p:spTgt spid="1454"/>
                                        </p:tgtEl>
                                        <p:attrNameLst>
                                          <p:attrName>style.visibility</p:attrName>
                                        </p:attrNameLst>
                                      </p:cBhvr>
                                      <p:to>
                                        <p:strVal val="visible"/>
                                      </p:to>
                                    </p:set>
                                  </p:childTnLst>
                                </p:cTn>
                              </p:par>
                            </p:childTnLst>
                          </p:cTn>
                        </p:par>
                      </p:childTnLst>
                    </p:cTn>
                  </p:par>
                  <p:par>
                    <p:cTn id="561" fill="hold">
                      <p:stCondLst>
                        <p:cond delay="indefinite"/>
                      </p:stCondLst>
                      <p:childTnLst>
                        <p:par>
                          <p:cTn id="562" fill="hold">
                            <p:stCondLst>
                              <p:cond delay="0"/>
                            </p:stCondLst>
                            <p:childTnLst>
                              <p:par>
                                <p:cTn id="563" nodeType="clickEffect" fill="hold" presetClass="entr" presetID="1">
                                  <p:stCondLst>
                                    <p:cond delay="0"/>
                                  </p:stCondLst>
                                  <p:childTnLst>
                                    <p:set>
                                      <p:cBhvr>
                                        <p:cTn id="564" dur="1" fill="hold">
                                          <p:stCondLst>
                                            <p:cond delay="0"/>
                                          </p:stCondLst>
                                        </p:cTn>
                                        <p:tgtEl>
                                          <p:spTgt spid="1452"/>
                                        </p:tgtEl>
                                        <p:attrNameLst>
                                          <p:attrName>style.visibility</p:attrName>
                                        </p:attrNameLst>
                                      </p:cBhvr>
                                      <p:to>
                                        <p:strVal val="visible"/>
                                      </p:to>
                                    </p:set>
                                  </p:childTnLst>
                                </p:cTn>
                              </p:par>
                            </p:childTnLst>
                          </p:cTn>
                        </p:par>
                      </p:childTnLst>
                    </p:cTn>
                  </p:par>
                  <p:par>
                    <p:cTn id="565" fill="hold">
                      <p:stCondLst>
                        <p:cond delay="indefinite"/>
                      </p:stCondLst>
                      <p:childTnLst>
                        <p:par>
                          <p:cTn id="566" fill="hold">
                            <p:stCondLst>
                              <p:cond delay="0"/>
                            </p:stCondLst>
                            <p:childTnLst>
                              <p:par>
                                <p:cTn id="567" nodeType="clickEffect" fill="hold" presetClass="entr" presetID="1">
                                  <p:stCondLst>
                                    <p:cond delay="0"/>
                                  </p:stCondLst>
                                  <p:childTnLst>
                                    <p:set>
                                      <p:cBhvr>
                                        <p:cTn id="568" dur="1" fill="hold">
                                          <p:stCondLst>
                                            <p:cond delay="0"/>
                                          </p:stCondLst>
                                        </p:cTn>
                                        <p:tgtEl>
                                          <p:spTgt spid="145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6" name="Connecteur droit avec flèche 4"/>
          <p:cNvSpPr/>
          <p:nvPr/>
        </p:nvSpPr>
        <p:spPr>
          <a:xfrm>
            <a:off x="3830040" y="5892480"/>
            <a:ext cx="7488000" cy="360"/>
          </a:xfrm>
          <a:prstGeom prst="straightConnector1">
            <a:avLst/>
          </a:prstGeom>
          <a:noFill/>
          <a:ln w="9360">
            <a:solidFill>
              <a:srgbClr val="000000"/>
            </a:solidFill>
            <a:round/>
            <a:tailEnd len="med" type="arrow" w="med"/>
          </a:ln>
        </p:spPr>
        <p:style>
          <a:lnRef idx="0"/>
          <a:fillRef idx="0"/>
          <a:effectRef idx="0"/>
          <a:fontRef idx="minor"/>
        </p:style>
        <p:txBody>
          <a:bodyPr lIns="90000" rIns="90000" tIns="-44640" bIns="-44640" anchor="t">
            <a:noAutofit/>
          </a:bodyPr>
          <a:p>
            <a:endParaRPr b="0" lang="fr-FR" sz="1800" spc="-1" strike="noStrike">
              <a:solidFill>
                <a:srgbClr val="ffffff"/>
              </a:solidFill>
              <a:latin typeface="Arial"/>
            </a:endParaRPr>
          </a:p>
        </p:txBody>
      </p:sp>
      <p:sp>
        <p:nvSpPr>
          <p:cNvPr id="1457" name="Connecteur droit avec flèche 5"/>
          <p:cNvSpPr/>
          <p:nvPr/>
        </p:nvSpPr>
        <p:spPr>
          <a:xfrm flipV="1">
            <a:off x="3830040" y="969840"/>
            <a:ext cx="360" cy="4897080"/>
          </a:xfrm>
          <a:prstGeom prst="straightConnector1">
            <a:avLst/>
          </a:prstGeom>
          <a:noFill/>
          <a:ln w="9360">
            <a:solidFill>
              <a:srgbClr val="000000"/>
            </a:solidFill>
            <a:round/>
            <a:tailEnd len="med" type="arrow"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1458" name="ZoneTexte 62"/>
          <p:cNvSpPr/>
          <p:nvPr/>
        </p:nvSpPr>
        <p:spPr>
          <a:xfrm>
            <a:off x="3182400" y="5790960"/>
            <a:ext cx="156492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a300"/>
                </a:solidFill>
                <a:latin typeface="Calibri Light"/>
              </a:rPr>
              <a:t>Court terme</a:t>
            </a:r>
            <a:endParaRPr b="0" lang="fr-FR" sz="1800" spc="-1" strike="noStrike">
              <a:solidFill>
                <a:srgbClr val="ffffff"/>
              </a:solidFill>
              <a:latin typeface="Arial"/>
            </a:endParaRPr>
          </a:p>
        </p:txBody>
      </p:sp>
      <p:sp>
        <p:nvSpPr>
          <p:cNvPr id="1459" name="ZoneTexte 87"/>
          <p:cNvSpPr/>
          <p:nvPr/>
        </p:nvSpPr>
        <p:spPr>
          <a:xfrm>
            <a:off x="10698480" y="5790960"/>
            <a:ext cx="148860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a300"/>
                </a:solidFill>
                <a:latin typeface="Calibri Light"/>
              </a:rPr>
              <a:t>Long terme</a:t>
            </a:r>
            <a:endParaRPr b="0" lang="fr-FR" sz="1800" spc="-1" strike="noStrike">
              <a:solidFill>
                <a:srgbClr val="ffffff"/>
              </a:solidFill>
              <a:latin typeface="Arial"/>
            </a:endParaRPr>
          </a:p>
        </p:txBody>
      </p:sp>
      <p:sp>
        <p:nvSpPr>
          <p:cNvPr id="1460" name="ZoneTexte 89"/>
          <p:cNvSpPr/>
          <p:nvPr/>
        </p:nvSpPr>
        <p:spPr>
          <a:xfrm rot="16200000">
            <a:off x="3169080" y="5249160"/>
            <a:ext cx="77292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a300"/>
                </a:solidFill>
                <a:latin typeface="Calibri Light"/>
              </a:rPr>
              <a:t>Local</a:t>
            </a:r>
            <a:endParaRPr b="0" lang="fr-FR" sz="1800" spc="-1" strike="noStrike">
              <a:solidFill>
                <a:srgbClr val="ffffff"/>
              </a:solidFill>
              <a:latin typeface="Arial"/>
            </a:endParaRPr>
          </a:p>
        </p:txBody>
      </p:sp>
      <p:sp>
        <p:nvSpPr>
          <p:cNvPr id="1461" name="ZoneTexte 90"/>
          <p:cNvSpPr/>
          <p:nvPr/>
        </p:nvSpPr>
        <p:spPr>
          <a:xfrm rot="16200000">
            <a:off x="3119400" y="1499040"/>
            <a:ext cx="9100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a300"/>
                </a:solidFill>
                <a:latin typeface="Calibri Light"/>
              </a:rPr>
              <a:t>Global</a:t>
            </a:r>
            <a:endParaRPr b="0" lang="fr-FR" sz="1800" spc="-1" strike="noStrike">
              <a:solidFill>
                <a:srgbClr val="ffffff"/>
              </a:solidFill>
              <a:latin typeface="Arial"/>
            </a:endParaRPr>
          </a:p>
        </p:txBody>
      </p:sp>
      <p:sp>
        <p:nvSpPr>
          <p:cNvPr id="1462" name="Connecteur droit 18"/>
          <p:cNvSpPr/>
          <p:nvPr/>
        </p:nvSpPr>
        <p:spPr>
          <a:xfrm>
            <a:off x="3558600" y="3448440"/>
            <a:ext cx="7975440" cy="0"/>
          </a:xfrm>
          <a:prstGeom prst="line">
            <a:avLst/>
          </a:prstGeom>
          <a:ln w="9360">
            <a:solidFill>
              <a:srgbClr val="bfbfbf"/>
            </a:solidFill>
            <a:prstDash val="lgDashDot"/>
            <a:roun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463" name="Connecteur droit 20"/>
          <p:cNvSpPr/>
          <p:nvPr/>
        </p:nvSpPr>
        <p:spPr>
          <a:xfrm>
            <a:off x="7698600" y="1212480"/>
            <a:ext cx="0" cy="4824000"/>
          </a:xfrm>
          <a:prstGeom prst="line">
            <a:avLst/>
          </a:prstGeom>
          <a:ln w="9360">
            <a:solidFill>
              <a:srgbClr val="bfbfbf"/>
            </a:solidFill>
            <a:prstDash val="lgDashDot"/>
            <a:roun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464" name="ZoneTexte 93"/>
          <p:cNvSpPr/>
          <p:nvPr/>
        </p:nvSpPr>
        <p:spPr>
          <a:xfrm>
            <a:off x="4035600" y="5208480"/>
            <a:ext cx="84348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Odeurs</a:t>
            </a:r>
            <a:endParaRPr b="0" lang="fr-FR" sz="1600" spc="-1" strike="noStrike">
              <a:solidFill>
                <a:srgbClr val="ffffff"/>
              </a:solidFill>
              <a:latin typeface="Arial"/>
            </a:endParaRPr>
          </a:p>
        </p:txBody>
      </p:sp>
      <p:sp>
        <p:nvSpPr>
          <p:cNvPr id="1465" name="ZoneTexte 95"/>
          <p:cNvSpPr/>
          <p:nvPr/>
        </p:nvSpPr>
        <p:spPr>
          <a:xfrm>
            <a:off x="8619840" y="5300640"/>
            <a:ext cx="254520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Pollution aux métaux lourds</a:t>
            </a:r>
            <a:endParaRPr b="0" lang="fr-FR" sz="1600" spc="-1" strike="noStrike">
              <a:solidFill>
                <a:srgbClr val="ffffff"/>
              </a:solidFill>
              <a:latin typeface="Arial"/>
            </a:endParaRPr>
          </a:p>
        </p:txBody>
      </p:sp>
      <p:sp>
        <p:nvSpPr>
          <p:cNvPr id="1466" name="ZoneTexte 96"/>
          <p:cNvSpPr/>
          <p:nvPr/>
        </p:nvSpPr>
        <p:spPr>
          <a:xfrm>
            <a:off x="10218240" y="2532600"/>
            <a:ext cx="131616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Pluies Acides</a:t>
            </a:r>
            <a:endParaRPr b="0" lang="fr-FR" sz="1600" spc="-1" strike="noStrike">
              <a:solidFill>
                <a:srgbClr val="ffffff"/>
              </a:solidFill>
              <a:latin typeface="Arial"/>
            </a:endParaRPr>
          </a:p>
        </p:txBody>
      </p:sp>
      <p:sp>
        <p:nvSpPr>
          <p:cNvPr id="1467" name="ZoneTexte 97"/>
          <p:cNvSpPr/>
          <p:nvPr/>
        </p:nvSpPr>
        <p:spPr>
          <a:xfrm>
            <a:off x="9315000" y="1357920"/>
            <a:ext cx="220392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Changement climatique</a:t>
            </a:r>
            <a:endParaRPr b="0" lang="fr-FR" sz="1600" spc="-1" strike="noStrike">
              <a:solidFill>
                <a:srgbClr val="ffffff"/>
              </a:solidFill>
              <a:latin typeface="Arial"/>
            </a:endParaRPr>
          </a:p>
        </p:txBody>
      </p:sp>
      <p:sp>
        <p:nvSpPr>
          <p:cNvPr id="1468" name="ZoneTexte 100"/>
          <p:cNvSpPr/>
          <p:nvPr/>
        </p:nvSpPr>
        <p:spPr>
          <a:xfrm>
            <a:off x="4625640" y="3112200"/>
            <a:ext cx="1530720" cy="67752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Création d’O</a:t>
            </a:r>
            <a:r>
              <a:rPr b="0" lang="fr-FR" sz="1600" spc="-1" strike="noStrike" baseline="-25000">
                <a:solidFill>
                  <a:srgbClr val="ffffff"/>
                </a:solidFill>
                <a:latin typeface="Calibri"/>
              </a:rPr>
              <a:t>3</a:t>
            </a:r>
            <a:endParaRPr b="0" lang="fr-FR" sz="1600" spc="-1" strike="noStrike">
              <a:solidFill>
                <a:srgbClr val="ffffff"/>
              </a:solidFill>
              <a:latin typeface="Arial"/>
            </a:endParaRPr>
          </a:p>
          <a:p>
            <a:pPr algn="ctr">
              <a:lnSpc>
                <a:spcPct val="100000"/>
              </a:lnSpc>
            </a:pPr>
            <a:r>
              <a:rPr b="0" lang="fr-FR" sz="1600" spc="-1" strike="noStrike">
                <a:solidFill>
                  <a:srgbClr val="ffffff"/>
                </a:solidFill>
                <a:latin typeface="Calibri"/>
              </a:rPr>
              <a:t>Photochimique</a:t>
            </a:r>
            <a:endParaRPr b="0" lang="fr-FR" sz="1600" spc="-1" strike="noStrike">
              <a:solidFill>
                <a:srgbClr val="ffffff"/>
              </a:solidFill>
              <a:latin typeface="Arial"/>
            </a:endParaRPr>
          </a:p>
        </p:txBody>
      </p:sp>
      <p:sp>
        <p:nvSpPr>
          <p:cNvPr id="1469" name="ZoneTexte 106"/>
          <p:cNvSpPr/>
          <p:nvPr/>
        </p:nvSpPr>
        <p:spPr>
          <a:xfrm>
            <a:off x="7982280" y="2366280"/>
            <a:ext cx="1723680" cy="64044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Destruction de la </a:t>
            </a:r>
            <a:endParaRPr b="0" lang="fr-FR" sz="1600" spc="-1" strike="noStrike">
              <a:solidFill>
                <a:srgbClr val="ffffff"/>
              </a:solidFill>
              <a:latin typeface="Arial"/>
            </a:endParaRPr>
          </a:p>
          <a:p>
            <a:pPr algn="ctr">
              <a:lnSpc>
                <a:spcPct val="100000"/>
              </a:lnSpc>
            </a:pPr>
            <a:r>
              <a:rPr b="0" lang="fr-FR" sz="1600" spc="-1" strike="noStrike">
                <a:solidFill>
                  <a:srgbClr val="ffffff"/>
                </a:solidFill>
                <a:latin typeface="Calibri"/>
              </a:rPr>
              <a:t>couche d’ozone</a:t>
            </a:r>
            <a:endParaRPr b="0" lang="fr-FR" sz="1600" spc="-1" strike="noStrike">
              <a:solidFill>
                <a:srgbClr val="ffffff"/>
              </a:solidFill>
              <a:latin typeface="Arial"/>
            </a:endParaRPr>
          </a:p>
        </p:txBody>
      </p:sp>
      <p:sp>
        <p:nvSpPr>
          <p:cNvPr id="1470" name="ZoneTexte 107"/>
          <p:cNvSpPr/>
          <p:nvPr/>
        </p:nvSpPr>
        <p:spPr>
          <a:xfrm>
            <a:off x="9492480" y="1753560"/>
            <a:ext cx="202716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Pertes de biodiversité</a:t>
            </a:r>
            <a:endParaRPr b="0" lang="fr-FR" sz="1600" spc="-1" strike="noStrike">
              <a:solidFill>
                <a:srgbClr val="ffffff"/>
              </a:solidFill>
              <a:latin typeface="Arial"/>
            </a:endParaRPr>
          </a:p>
        </p:txBody>
      </p:sp>
      <p:sp>
        <p:nvSpPr>
          <p:cNvPr id="1471" name="ZoneTexte 109"/>
          <p:cNvSpPr/>
          <p:nvPr/>
        </p:nvSpPr>
        <p:spPr>
          <a:xfrm>
            <a:off x="10245240" y="2147760"/>
            <a:ext cx="126252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Acidification</a:t>
            </a:r>
            <a:endParaRPr b="0" lang="fr-FR" sz="1600" spc="-1" strike="noStrike">
              <a:solidFill>
                <a:srgbClr val="ffffff"/>
              </a:solidFill>
              <a:latin typeface="Arial"/>
            </a:endParaRPr>
          </a:p>
        </p:txBody>
      </p:sp>
      <p:sp>
        <p:nvSpPr>
          <p:cNvPr id="1472" name="ZoneTexte 111"/>
          <p:cNvSpPr/>
          <p:nvPr/>
        </p:nvSpPr>
        <p:spPr>
          <a:xfrm>
            <a:off x="5588280" y="5038560"/>
            <a:ext cx="2219400" cy="57312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Problèmes respiratoires</a:t>
            </a:r>
            <a:endParaRPr b="0" lang="fr-FR" sz="1600" spc="-1" strike="noStrike">
              <a:solidFill>
                <a:srgbClr val="ffffff"/>
              </a:solidFill>
              <a:latin typeface="Arial"/>
            </a:endParaRPr>
          </a:p>
          <a:p>
            <a:pPr algn="ctr">
              <a:lnSpc>
                <a:spcPct val="100000"/>
              </a:lnSpc>
            </a:pPr>
            <a:r>
              <a:rPr b="0" lang="fr-FR" sz="1200" spc="-1" strike="noStrike">
                <a:solidFill>
                  <a:srgbClr val="ffffff"/>
                </a:solidFill>
                <a:latin typeface="Calibri"/>
              </a:rPr>
              <a:t>Pollution de l’air</a:t>
            </a:r>
            <a:endParaRPr b="0" lang="fr-FR" sz="1200" spc="-1" strike="noStrike">
              <a:solidFill>
                <a:srgbClr val="ffffff"/>
              </a:solidFill>
              <a:latin typeface="Arial"/>
            </a:endParaRPr>
          </a:p>
        </p:txBody>
      </p:sp>
      <p:sp>
        <p:nvSpPr>
          <p:cNvPr id="1473" name="ZoneTexte 113"/>
          <p:cNvSpPr/>
          <p:nvPr/>
        </p:nvSpPr>
        <p:spPr>
          <a:xfrm>
            <a:off x="8933400" y="4548960"/>
            <a:ext cx="1602360" cy="55656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Infertilité</a:t>
            </a:r>
            <a:endParaRPr b="0" lang="fr-FR" sz="1600" spc="-1" strike="noStrike">
              <a:solidFill>
                <a:srgbClr val="ffffff"/>
              </a:solidFill>
              <a:latin typeface="Arial"/>
            </a:endParaRPr>
          </a:p>
          <a:p>
            <a:pPr algn="ctr">
              <a:lnSpc>
                <a:spcPct val="100000"/>
              </a:lnSpc>
            </a:pPr>
            <a:r>
              <a:rPr b="0" lang="fr-FR" sz="1100" spc="-1" strike="noStrike">
                <a:solidFill>
                  <a:srgbClr val="ffffff"/>
                </a:solidFill>
                <a:latin typeface="Calibri"/>
              </a:rPr>
              <a:t>Pollution aux pesticides</a:t>
            </a:r>
            <a:endParaRPr b="0" lang="fr-FR" sz="1100" spc="-1" strike="noStrike">
              <a:solidFill>
                <a:srgbClr val="ffffff"/>
              </a:solidFill>
              <a:latin typeface="Arial"/>
            </a:endParaRPr>
          </a:p>
        </p:txBody>
      </p:sp>
      <p:sp>
        <p:nvSpPr>
          <p:cNvPr id="1474" name="ZoneTexte 115"/>
          <p:cNvSpPr/>
          <p:nvPr/>
        </p:nvSpPr>
        <p:spPr>
          <a:xfrm>
            <a:off x="4102920" y="4586040"/>
            <a:ext cx="73152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Bruits</a:t>
            </a:r>
            <a:endParaRPr b="0" lang="fr-FR" sz="1600" spc="-1" strike="noStrike">
              <a:solidFill>
                <a:srgbClr val="ffffff"/>
              </a:solidFill>
              <a:latin typeface="Arial"/>
            </a:endParaRPr>
          </a:p>
        </p:txBody>
      </p:sp>
      <p:sp>
        <p:nvSpPr>
          <p:cNvPr id="1475" name="ZoneTexte 119"/>
          <p:cNvSpPr/>
          <p:nvPr/>
        </p:nvSpPr>
        <p:spPr>
          <a:xfrm>
            <a:off x="6635520" y="3302280"/>
            <a:ext cx="222660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Eutrophisation des eaux</a:t>
            </a:r>
            <a:endParaRPr b="0" lang="fr-FR" sz="1600" spc="-1" strike="noStrike">
              <a:solidFill>
                <a:srgbClr val="ffffff"/>
              </a:solidFill>
              <a:latin typeface="Arial"/>
            </a:endParaRPr>
          </a:p>
        </p:txBody>
      </p:sp>
      <p:sp>
        <p:nvSpPr>
          <p:cNvPr id="1476" name="ZoneTexte 121"/>
          <p:cNvSpPr/>
          <p:nvPr/>
        </p:nvSpPr>
        <p:spPr>
          <a:xfrm>
            <a:off x="7334640" y="3791880"/>
            <a:ext cx="91296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Déchets</a:t>
            </a:r>
            <a:endParaRPr b="0" lang="fr-FR" sz="1600" spc="-1" strike="noStrike">
              <a:solidFill>
                <a:srgbClr val="ffffff"/>
              </a:solidFill>
              <a:latin typeface="Arial"/>
            </a:endParaRPr>
          </a:p>
        </p:txBody>
      </p:sp>
      <p:sp>
        <p:nvSpPr>
          <p:cNvPr id="1477" name="Ellipse 50"/>
          <p:cNvSpPr/>
          <p:nvPr/>
        </p:nvSpPr>
        <p:spPr>
          <a:xfrm>
            <a:off x="4231080" y="318312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5</a:t>
            </a:r>
            <a:endParaRPr b="0" lang="fr-FR" sz="1400" spc="-1" strike="noStrike">
              <a:solidFill>
                <a:srgbClr val="000000"/>
              </a:solidFill>
              <a:latin typeface="Arial"/>
            </a:endParaRPr>
          </a:p>
        </p:txBody>
      </p:sp>
      <p:sp>
        <p:nvSpPr>
          <p:cNvPr id="1478" name="Ellipse 55"/>
          <p:cNvSpPr/>
          <p:nvPr/>
        </p:nvSpPr>
        <p:spPr>
          <a:xfrm>
            <a:off x="6132960" y="321948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4</a:t>
            </a:r>
            <a:endParaRPr b="0" lang="fr-FR" sz="1400" spc="-1" strike="noStrike">
              <a:solidFill>
                <a:srgbClr val="000000"/>
              </a:solidFill>
              <a:latin typeface="Arial"/>
            </a:endParaRPr>
          </a:p>
        </p:txBody>
      </p:sp>
      <p:sp>
        <p:nvSpPr>
          <p:cNvPr id="1479" name="Ellipse 58"/>
          <p:cNvSpPr/>
          <p:nvPr/>
        </p:nvSpPr>
        <p:spPr>
          <a:xfrm>
            <a:off x="9862920" y="206496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3</a:t>
            </a:r>
            <a:endParaRPr b="0" lang="fr-FR" sz="1400" spc="-1" strike="noStrike">
              <a:solidFill>
                <a:srgbClr val="000000"/>
              </a:solidFill>
              <a:latin typeface="Arial"/>
            </a:endParaRPr>
          </a:p>
        </p:txBody>
      </p:sp>
      <p:sp>
        <p:nvSpPr>
          <p:cNvPr id="1480" name="Ellipse 61"/>
          <p:cNvSpPr/>
          <p:nvPr/>
        </p:nvSpPr>
        <p:spPr>
          <a:xfrm>
            <a:off x="7594560" y="244476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2</a:t>
            </a:r>
            <a:endParaRPr b="0" lang="fr-FR" sz="1400" spc="-1" strike="noStrike">
              <a:solidFill>
                <a:srgbClr val="000000"/>
              </a:solidFill>
              <a:latin typeface="Arial"/>
            </a:endParaRPr>
          </a:p>
        </p:txBody>
      </p:sp>
      <p:sp>
        <p:nvSpPr>
          <p:cNvPr id="1481" name="ZoneTexte 123"/>
          <p:cNvSpPr/>
          <p:nvPr/>
        </p:nvSpPr>
        <p:spPr>
          <a:xfrm>
            <a:off x="9639000" y="2798640"/>
            <a:ext cx="2012400" cy="64044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Épuisement des </a:t>
            </a:r>
            <a:br>
              <a:rPr sz="1600"/>
            </a:br>
            <a:r>
              <a:rPr b="0" lang="fr-FR" sz="1600" spc="-1" strike="noStrike">
                <a:solidFill>
                  <a:srgbClr val="ffffff"/>
                </a:solidFill>
                <a:latin typeface="Calibri"/>
              </a:rPr>
              <a:t>ressources naturelles</a:t>
            </a:r>
            <a:endParaRPr b="0" lang="fr-FR" sz="1600" spc="-1" strike="noStrike">
              <a:solidFill>
                <a:srgbClr val="ffffff"/>
              </a:solidFill>
              <a:latin typeface="Arial"/>
            </a:endParaRPr>
          </a:p>
        </p:txBody>
      </p:sp>
      <p:sp>
        <p:nvSpPr>
          <p:cNvPr id="1482" name="Ellipse 62"/>
          <p:cNvSpPr/>
          <p:nvPr/>
        </p:nvSpPr>
        <p:spPr>
          <a:xfrm>
            <a:off x="8739360" y="130032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1</a:t>
            </a:r>
            <a:endParaRPr b="0" lang="fr-FR" sz="1400" spc="-1" strike="noStrike">
              <a:solidFill>
                <a:srgbClr val="000000"/>
              </a:solidFill>
              <a:latin typeface="Arial"/>
            </a:endParaRPr>
          </a:p>
        </p:txBody>
      </p:sp>
      <p:sp>
        <p:nvSpPr>
          <p:cNvPr id="1483" name="Ellipse 64"/>
          <p:cNvSpPr/>
          <p:nvPr/>
        </p:nvSpPr>
        <p:spPr>
          <a:xfrm>
            <a:off x="8902800" y="170892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9</a:t>
            </a:r>
            <a:endParaRPr b="0" lang="fr-FR" sz="1400" spc="-1" strike="noStrike">
              <a:solidFill>
                <a:srgbClr val="000000"/>
              </a:solidFill>
              <a:latin typeface="Arial"/>
            </a:endParaRPr>
          </a:p>
        </p:txBody>
      </p:sp>
      <p:sp>
        <p:nvSpPr>
          <p:cNvPr id="1484" name="Ellipse 66"/>
          <p:cNvSpPr/>
          <p:nvPr/>
        </p:nvSpPr>
        <p:spPr>
          <a:xfrm>
            <a:off x="9133560" y="297864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8</a:t>
            </a:r>
            <a:endParaRPr b="0" lang="fr-FR" sz="1400" spc="-1" strike="noStrike">
              <a:solidFill>
                <a:srgbClr val="000000"/>
              </a:solidFill>
              <a:latin typeface="Arial"/>
            </a:endParaRPr>
          </a:p>
        </p:txBody>
      </p:sp>
      <p:sp>
        <p:nvSpPr>
          <p:cNvPr id="1485" name="ZoneTexte 124"/>
          <p:cNvSpPr/>
          <p:nvPr/>
        </p:nvSpPr>
        <p:spPr>
          <a:xfrm>
            <a:off x="9189000" y="3655440"/>
            <a:ext cx="230724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Consommation d’énergie</a:t>
            </a:r>
            <a:endParaRPr b="0" lang="fr-FR" sz="1600" spc="-1" strike="noStrike">
              <a:solidFill>
                <a:srgbClr val="ffffff"/>
              </a:solidFill>
              <a:latin typeface="Arial"/>
            </a:endParaRPr>
          </a:p>
        </p:txBody>
      </p:sp>
      <p:sp>
        <p:nvSpPr>
          <p:cNvPr id="1486" name="Ellipse 78"/>
          <p:cNvSpPr/>
          <p:nvPr/>
        </p:nvSpPr>
        <p:spPr>
          <a:xfrm>
            <a:off x="8665560" y="362844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7</a:t>
            </a:r>
            <a:endParaRPr b="0" lang="fr-FR" sz="1400" spc="-1" strike="noStrike">
              <a:solidFill>
                <a:srgbClr val="000000"/>
              </a:solidFill>
              <a:latin typeface="Arial"/>
            </a:endParaRPr>
          </a:p>
        </p:txBody>
      </p:sp>
      <p:sp>
        <p:nvSpPr>
          <p:cNvPr id="1487" name="Ellipse 85"/>
          <p:cNvSpPr/>
          <p:nvPr/>
        </p:nvSpPr>
        <p:spPr>
          <a:xfrm>
            <a:off x="8503200" y="455400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6</a:t>
            </a:r>
            <a:endParaRPr b="0" lang="fr-FR" sz="1400" spc="-1" strike="noStrike">
              <a:solidFill>
                <a:srgbClr val="000000"/>
              </a:solidFill>
              <a:latin typeface="Arial"/>
            </a:endParaRPr>
          </a:p>
        </p:txBody>
      </p:sp>
      <p:sp>
        <p:nvSpPr>
          <p:cNvPr id="1488" name="Ellipse 86"/>
          <p:cNvSpPr/>
          <p:nvPr/>
        </p:nvSpPr>
        <p:spPr>
          <a:xfrm>
            <a:off x="5088240" y="511956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8</a:t>
            </a:r>
            <a:endParaRPr b="0" lang="fr-FR" sz="1400" spc="-1" strike="noStrike">
              <a:solidFill>
                <a:srgbClr val="000000"/>
              </a:solidFill>
              <a:latin typeface="Arial"/>
            </a:endParaRPr>
          </a:p>
        </p:txBody>
      </p:sp>
      <p:sp>
        <p:nvSpPr>
          <p:cNvPr id="1489" name="Ellipse 87"/>
          <p:cNvSpPr/>
          <p:nvPr/>
        </p:nvSpPr>
        <p:spPr>
          <a:xfrm>
            <a:off x="8107200" y="516960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6</a:t>
            </a:r>
            <a:endParaRPr b="0" lang="fr-FR" sz="1400" spc="-1" strike="noStrike">
              <a:solidFill>
                <a:srgbClr val="000000"/>
              </a:solidFill>
              <a:latin typeface="Arial"/>
            </a:endParaRPr>
          </a:p>
        </p:txBody>
      </p:sp>
      <p:sp>
        <p:nvSpPr>
          <p:cNvPr id="1490" name="Ellipse 88"/>
          <p:cNvSpPr/>
          <p:nvPr/>
        </p:nvSpPr>
        <p:spPr>
          <a:xfrm>
            <a:off x="8114400" y="547596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9</a:t>
            </a:r>
            <a:endParaRPr b="0" lang="fr-FR" sz="1400" spc="-1" strike="noStrike">
              <a:solidFill>
                <a:srgbClr val="000000"/>
              </a:solidFill>
              <a:latin typeface="Arial"/>
            </a:endParaRPr>
          </a:p>
        </p:txBody>
      </p:sp>
      <p:sp>
        <p:nvSpPr>
          <p:cNvPr id="1491"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Impacts environnementaux</a:t>
            </a:r>
            <a:endParaRPr b="0" lang="en-US" sz="2800" spc="-1" strike="noStrike">
              <a:solidFill>
                <a:srgbClr val="000000"/>
              </a:solidFill>
              <a:latin typeface="Calibri"/>
            </a:endParaRPr>
          </a:p>
        </p:txBody>
      </p:sp>
      <p:sp>
        <p:nvSpPr>
          <p:cNvPr id="1492" name="ZoneTexte 126"/>
          <p:cNvSpPr/>
          <p:nvPr/>
        </p:nvSpPr>
        <p:spPr>
          <a:xfrm>
            <a:off x="388080" y="2457360"/>
            <a:ext cx="2471760" cy="6390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1800" spc="-1" strike="noStrike">
                <a:solidFill>
                  <a:srgbClr val="d77fc4"/>
                </a:solidFill>
                <a:latin typeface="Verdana"/>
                <a:ea typeface="Verdana"/>
              </a:rPr>
              <a:t>Pourquoi autant de catégories ? </a:t>
            </a:r>
            <a:endParaRPr b="0" lang="fr-FR" sz="1800" spc="-1" strike="noStrike">
              <a:solidFill>
                <a:srgbClr val="ffffff"/>
              </a:solidFill>
              <a:latin typeface="Arial"/>
            </a:endParaRPr>
          </a:p>
        </p:txBody>
      </p:sp>
      <p:sp>
        <p:nvSpPr>
          <p:cNvPr id="1493" name="Flèche vers le bas 1"/>
          <p:cNvSpPr/>
          <p:nvPr/>
        </p:nvSpPr>
        <p:spPr>
          <a:xfrm>
            <a:off x="1357200" y="3195000"/>
            <a:ext cx="533160" cy="558360"/>
          </a:xfrm>
          <a:prstGeom prst="downArrow">
            <a:avLst>
              <a:gd name="adj1" fmla="val 50000"/>
              <a:gd name="adj2" fmla="val 50000"/>
            </a:avLst>
          </a:prstGeom>
          <a:solidFill>
            <a:srgbClr val="d77fc4"/>
          </a:solidFill>
          <a:ln w="12600">
            <a:noFill/>
          </a:ln>
        </p:spPr>
        <p:style>
          <a:lnRef idx="0"/>
          <a:fillRef idx="0"/>
          <a:effectRef idx="0"/>
          <a:fontRef idx="minor"/>
        </p:style>
        <p:txBody>
          <a:bodyPr lIns="90000" rIns="90000" tIns="45000" bIns="45000" anchor="ctr">
            <a:noAutofit/>
          </a:bodyPr>
          <a:p>
            <a:pPr algn="ctr">
              <a:lnSpc>
                <a:spcPct val="100000"/>
              </a:lnSpc>
            </a:pPr>
            <a:endParaRPr b="0" lang="fr-FR" sz="1800" spc="-1" strike="noStrike">
              <a:solidFill>
                <a:srgbClr val="000000"/>
              </a:solidFill>
              <a:latin typeface="Arial"/>
            </a:endParaRPr>
          </a:p>
        </p:txBody>
      </p:sp>
      <p:sp>
        <p:nvSpPr>
          <p:cNvPr id="1494" name="ZoneTexte 127"/>
          <p:cNvSpPr/>
          <p:nvPr/>
        </p:nvSpPr>
        <p:spPr>
          <a:xfrm>
            <a:off x="388080" y="3844800"/>
            <a:ext cx="2471760" cy="913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1800" spc="-1" strike="noStrike">
                <a:solidFill>
                  <a:srgbClr val="d77fc4"/>
                </a:solidFill>
                <a:latin typeface="Verdana"/>
                <a:ea typeface="Verdana"/>
              </a:rPr>
              <a:t>Représentation plus fidèle d’une réalité complexe</a:t>
            </a:r>
            <a:endParaRPr b="0" lang="fr-FR" sz="1800" spc="-1" strike="noStrike">
              <a:solidFill>
                <a:srgbClr val="ffffff"/>
              </a:solidFill>
              <a:latin typeface="Arial"/>
            </a:endParaRPr>
          </a:p>
        </p:txBody>
      </p:sp>
      <p:pic>
        <p:nvPicPr>
          <p:cNvPr id="1495" name="Image 24" descr=""/>
          <p:cNvPicPr/>
          <p:nvPr/>
        </p:nvPicPr>
        <p:blipFill>
          <a:blip r:embed="rId1"/>
          <a:stretch/>
        </p:blipFill>
        <p:spPr>
          <a:xfrm>
            <a:off x="10647720" y="75240"/>
            <a:ext cx="1449000" cy="1079640"/>
          </a:xfrm>
          <a:prstGeom prst="rect">
            <a:avLst/>
          </a:prstGeom>
          <a:ln w="0">
            <a:noFill/>
          </a:ln>
        </p:spPr>
      </p:pic>
      <p:sp>
        <p:nvSpPr>
          <p:cNvPr id="1496" name="ZoneTexte 128"/>
          <p:cNvSpPr/>
          <p:nvPr/>
        </p:nvSpPr>
        <p:spPr>
          <a:xfrm>
            <a:off x="8969760" y="4131720"/>
            <a:ext cx="187596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Occupation des sols</a:t>
            </a:r>
            <a:endParaRPr b="0" lang="fr-FR" sz="1600" spc="-1" strike="noStrike">
              <a:solidFill>
                <a:srgbClr val="ffffff"/>
              </a:solidFill>
              <a:latin typeface="Arial"/>
            </a:endParaRPr>
          </a:p>
        </p:txBody>
      </p:sp>
      <p:sp>
        <p:nvSpPr>
          <p:cNvPr id="1497" name="Ellipse 89"/>
          <p:cNvSpPr/>
          <p:nvPr/>
        </p:nvSpPr>
        <p:spPr>
          <a:xfrm>
            <a:off x="8327160" y="4061880"/>
            <a:ext cx="50976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10</a:t>
            </a:r>
            <a:endParaRPr b="0" lang="fr-FR" sz="1400" spc="-1" strike="noStrike">
              <a:solidFill>
                <a:srgbClr val="000000"/>
              </a:solidFill>
              <a:latin typeface="Arial"/>
            </a:endParaRPr>
          </a:p>
        </p:txBody>
      </p:sp>
      <p:sp>
        <p:nvSpPr>
          <p:cNvPr id="1498" name="Ellipse 90"/>
          <p:cNvSpPr/>
          <p:nvPr/>
        </p:nvSpPr>
        <p:spPr>
          <a:xfrm>
            <a:off x="8503200" y="483084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9</a:t>
            </a:r>
            <a:endParaRPr b="0" lang="fr-FR" sz="1400" spc="-1" strike="noStrike">
              <a:solidFill>
                <a:srgbClr val="000000"/>
              </a:solidFill>
              <a:latin typeface="Arial"/>
            </a:endParaRPr>
          </a:p>
        </p:txBody>
      </p:sp>
      <p:sp>
        <p:nvSpPr>
          <p:cNvPr id="1499" name="ZoneTexte 129"/>
          <p:cNvSpPr/>
          <p:nvPr/>
        </p:nvSpPr>
        <p:spPr>
          <a:xfrm>
            <a:off x="5585400" y="4310280"/>
            <a:ext cx="1702440" cy="370080"/>
          </a:xfrm>
          <a:prstGeom prst="roundRect">
            <a:avLst>
              <a:gd name="adj" fmla="val 16667"/>
            </a:avLst>
          </a:prstGeom>
          <a:solidFill>
            <a:srgbClr val="00000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Microplastiques ?</a:t>
            </a:r>
            <a:endParaRPr b="0" lang="fr-FR" sz="1600" spc="-1" strike="noStrike">
              <a:solidFill>
                <a:srgbClr val="ffffff"/>
              </a:solidFill>
              <a:latin typeface="Arial"/>
            </a:endParaRPr>
          </a:p>
        </p:txBody>
      </p:sp>
      <p:sp>
        <p:nvSpPr>
          <p:cNvPr id="1500" name="Ellipse 91"/>
          <p:cNvSpPr/>
          <p:nvPr/>
        </p:nvSpPr>
        <p:spPr>
          <a:xfrm>
            <a:off x="7407000" y="4262040"/>
            <a:ext cx="565920" cy="434880"/>
          </a:xfrm>
          <a:prstGeom prst="ellipse">
            <a:avLst/>
          </a:prstGeom>
          <a:solidFill>
            <a:srgbClr val="80276c"/>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ffa300"/>
                </a:solidFill>
                <a:latin typeface="Calibri"/>
              </a:rPr>
              <a:t>11 </a:t>
            </a:r>
            <a:endParaRPr b="0" lang="fr-FR" sz="1400" spc="-1" strike="noStrike">
              <a:solidFill>
                <a:srgbClr val="ffa300"/>
              </a:solidFill>
              <a:latin typeface="Arial"/>
            </a:endParaRPr>
          </a:p>
        </p:txBody>
      </p:sp>
    </p:spTree>
  </p:cSld>
  <mc:AlternateContent>
    <mc:Choice Requires="p14">
      <p:transition spd="slow" p14:dur="2000"/>
    </mc:Choice>
    <mc:Fallback>
      <p:transition spd="slow"/>
    </mc:Fallback>
  </mc:AlternateContent>
  <p:timing>
    <p:tnLst>
      <p:par>
        <p:cTn id="569" dur="indefinite" restart="never" nodeType="tmRoot">
          <p:childTnLst>
            <p:seq>
              <p:cTn id="570" dur="indefinite" nodeType="mainSeq">
                <p:childTnLst>
                  <p:par>
                    <p:cTn id="571" fill="hold">
                      <p:stCondLst>
                        <p:cond delay="indefinite"/>
                      </p:stCondLst>
                      <p:childTnLst>
                        <p:par>
                          <p:cTn id="572" fill="hold">
                            <p:stCondLst>
                              <p:cond delay="0"/>
                            </p:stCondLst>
                            <p:childTnLst>
                              <p:par>
                                <p:cTn id="573" nodeType="clickEffect" fill="hold" presetClass="entr" presetID="1">
                                  <p:stCondLst>
                                    <p:cond delay="0"/>
                                  </p:stCondLst>
                                  <p:childTnLst>
                                    <p:set>
                                      <p:cBhvr>
                                        <p:cTn id="574" dur="1" fill="hold">
                                          <p:stCondLst>
                                            <p:cond delay="0"/>
                                          </p:stCondLst>
                                        </p:cTn>
                                        <p:tgtEl>
                                          <p:spTgt spid="1467"/>
                                        </p:tgtEl>
                                        <p:attrNameLst>
                                          <p:attrName>style.visibility</p:attrName>
                                        </p:attrNameLst>
                                      </p:cBhvr>
                                      <p:to>
                                        <p:strVal val="visible"/>
                                      </p:to>
                                    </p:set>
                                  </p:childTnLst>
                                </p:cTn>
                              </p:par>
                              <p:par>
                                <p:cTn id="575" nodeType="withEffect" fill="hold" presetClass="entr" presetID="1">
                                  <p:stCondLst>
                                    <p:cond delay="0"/>
                                  </p:stCondLst>
                                  <p:childTnLst>
                                    <p:set>
                                      <p:cBhvr>
                                        <p:cTn id="576" dur="1" fill="hold">
                                          <p:stCondLst>
                                            <p:cond delay="0"/>
                                          </p:stCondLst>
                                        </p:cTn>
                                        <p:tgtEl>
                                          <p:spTgt spid="1482"/>
                                        </p:tgtEl>
                                        <p:attrNameLst>
                                          <p:attrName>style.visibility</p:attrName>
                                        </p:attrNameLst>
                                      </p:cBhvr>
                                      <p:to>
                                        <p:strVal val="visible"/>
                                      </p:to>
                                    </p:set>
                                  </p:childTnLst>
                                </p:cTn>
                              </p:par>
                              <p:par>
                                <p:cTn id="577" nodeType="withEffect" fill="hold" presetClass="entr" presetID="1">
                                  <p:stCondLst>
                                    <p:cond delay="0"/>
                                  </p:stCondLst>
                                  <p:childTnLst>
                                    <p:set>
                                      <p:cBhvr>
                                        <p:cTn id="578" dur="1" fill="hold">
                                          <p:stCondLst>
                                            <p:cond delay="0"/>
                                          </p:stCondLst>
                                        </p:cTn>
                                        <p:tgtEl>
                                          <p:spTgt spid="1469"/>
                                        </p:tgtEl>
                                        <p:attrNameLst>
                                          <p:attrName>style.visibility</p:attrName>
                                        </p:attrNameLst>
                                      </p:cBhvr>
                                      <p:to>
                                        <p:strVal val="visible"/>
                                      </p:to>
                                    </p:set>
                                  </p:childTnLst>
                                </p:cTn>
                              </p:par>
                              <p:par>
                                <p:cTn id="579" nodeType="withEffect" fill="hold" presetClass="entr" presetID="1">
                                  <p:stCondLst>
                                    <p:cond delay="0"/>
                                  </p:stCondLst>
                                  <p:childTnLst>
                                    <p:set>
                                      <p:cBhvr>
                                        <p:cTn id="580" dur="1" fill="hold">
                                          <p:stCondLst>
                                            <p:cond delay="0"/>
                                          </p:stCondLst>
                                        </p:cTn>
                                        <p:tgtEl>
                                          <p:spTgt spid="1480"/>
                                        </p:tgtEl>
                                        <p:attrNameLst>
                                          <p:attrName>style.visibility</p:attrName>
                                        </p:attrNameLst>
                                      </p:cBhvr>
                                      <p:to>
                                        <p:strVal val="visible"/>
                                      </p:to>
                                    </p:set>
                                  </p:childTnLst>
                                </p:cTn>
                              </p:par>
                              <p:par>
                                <p:cTn id="581" nodeType="withEffect" fill="hold" presetClass="entr" presetID="1">
                                  <p:stCondLst>
                                    <p:cond delay="0"/>
                                  </p:stCondLst>
                                  <p:childTnLst>
                                    <p:set>
                                      <p:cBhvr>
                                        <p:cTn id="582" dur="1" fill="hold">
                                          <p:stCondLst>
                                            <p:cond delay="0"/>
                                          </p:stCondLst>
                                        </p:cTn>
                                        <p:tgtEl>
                                          <p:spTgt spid="1471"/>
                                        </p:tgtEl>
                                        <p:attrNameLst>
                                          <p:attrName>style.visibility</p:attrName>
                                        </p:attrNameLst>
                                      </p:cBhvr>
                                      <p:to>
                                        <p:strVal val="visible"/>
                                      </p:to>
                                    </p:set>
                                  </p:childTnLst>
                                </p:cTn>
                              </p:par>
                              <p:par>
                                <p:cTn id="583" nodeType="withEffect" fill="hold" presetClass="entr" presetID="1">
                                  <p:stCondLst>
                                    <p:cond delay="0"/>
                                  </p:stCondLst>
                                  <p:childTnLst>
                                    <p:set>
                                      <p:cBhvr>
                                        <p:cTn id="584" dur="1" fill="hold">
                                          <p:stCondLst>
                                            <p:cond delay="0"/>
                                          </p:stCondLst>
                                        </p:cTn>
                                        <p:tgtEl>
                                          <p:spTgt spid="1466"/>
                                        </p:tgtEl>
                                        <p:attrNameLst>
                                          <p:attrName>style.visibility</p:attrName>
                                        </p:attrNameLst>
                                      </p:cBhvr>
                                      <p:to>
                                        <p:strVal val="visible"/>
                                      </p:to>
                                    </p:set>
                                  </p:childTnLst>
                                </p:cTn>
                              </p:par>
                              <p:par>
                                <p:cTn id="585" nodeType="withEffect" fill="hold" presetClass="entr" presetID="1">
                                  <p:stCondLst>
                                    <p:cond delay="0"/>
                                  </p:stCondLst>
                                  <p:childTnLst>
                                    <p:set>
                                      <p:cBhvr>
                                        <p:cTn id="586" dur="1" fill="hold">
                                          <p:stCondLst>
                                            <p:cond delay="0"/>
                                          </p:stCondLst>
                                        </p:cTn>
                                        <p:tgtEl>
                                          <p:spTgt spid="1479"/>
                                        </p:tgtEl>
                                        <p:attrNameLst>
                                          <p:attrName>style.visibility</p:attrName>
                                        </p:attrNameLst>
                                      </p:cBhvr>
                                      <p:to>
                                        <p:strVal val="visible"/>
                                      </p:to>
                                    </p:set>
                                  </p:childTnLst>
                                </p:cTn>
                              </p:par>
                              <p:par>
                                <p:cTn id="587" nodeType="withEffect" fill="hold" presetClass="entr" presetID="1">
                                  <p:stCondLst>
                                    <p:cond delay="0"/>
                                  </p:stCondLst>
                                  <p:childTnLst>
                                    <p:set>
                                      <p:cBhvr>
                                        <p:cTn id="588" dur="1" fill="hold">
                                          <p:stCondLst>
                                            <p:cond delay="0"/>
                                          </p:stCondLst>
                                        </p:cTn>
                                        <p:tgtEl>
                                          <p:spTgt spid="1484"/>
                                        </p:tgtEl>
                                        <p:attrNameLst>
                                          <p:attrName>style.visibility</p:attrName>
                                        </p:attrNameLst>
                                      </p:cBhvr>
                                      <p:to>
                                        <p:strVal val="visible"/>
                                      </p:to>
                                    </p:set>
                                  </p:childTnLst>
                                </p:cTn>
                              </p:par>
                              <p:par>
                                <p:cTn id="589" nodeType="withEffect" fill="hold" presetClass="entr" presetID="1">
                                  <p:stCondLst>
                                    <p:cond delay="0"/>
                                  </p:stCondLst>
                                  <p:childTnLst>
                                    <p:set>
                                      <p:cBhvr>
                                        <p:cTn id="590" dur="1" fill="hold">
                                          <p:stCondLst>
                                            <p:cond delay="0"/>
                                          </p:stCondLst>
                                        </p:cTn>
                                        <p:tgtEl>
                                          <p:spTgt spid="1481"/>
                                        </p:tgtEl>
                                        <p:attrNameLst>
                                          <p:attrName>style.visibility</p:attrName>
                                        </p:attrNameLst>
                                      </p:cBhvr>
                                      <p:to>
                                        <p:strVal val="visible"/>
                                      </p:to>
                                    </p:set>
                                  </p:childTnLst>
                                </p:cTn>
                              </p:par>
                              <p:par>
                                <p:cTn id="591" nodeType="withEffect" fill="hold" presetClass="entr" presetID="1">
                                  <p:stCondLst>
                                    <p:cond delay="0"/>
                                  </p:stCondLst>
                                  <p:childTnLst>
                                    <p:set>
                                      <p:cBhvr>
                                        <p:cTn id="592" dur="1" fill="hold">
                                          <p:stCondLst>
                                            <p:cond delay="0"/>
                                          </p:stCondLst>
                                        </p:cTn>
                                        <p:tgtEl>
                                          <p:spTgt spid="1483"/>
                                        </p:tgtEl>
                                        <p:attrNameLst>
                                          <p:attrName>style.visibility</p:attrName>
                                        </p:attrNameLst>
                                      </p:cBhvr>
                                      <p:to>
                                        <p:strVal val="visible"/>
                                      </p:to>
                                    </p:set>
                                  </p:childTnLst>
                                </p:cTn>
                              </p:par>
                              <p:par>
                                <p:cTn id="593" nodeType="withEffect" fill="hold" presetClass="entr" presetID="1">
                                  <p:stCondLst>
                                    <p:cond delay="0"/>
                                  </p:stCondLst>
                                  <p:childTnLst>
                                    <p:set>
                                      <p:cBhvr>
                                        <p:cTn id="594" dur="1" fill="hold">
                                          <p:stCondLst>
                                            <p:cond delay="0"/>
                                          </p:stCondLst>
                                        </p:cTn>
                                        <p:tgtEl>
                                          <p:spTgt spid="1470"/>
                                        </p:tgtEl>
                                        <p:attrNameLst>
                                          <p:attrName>style.visibility</p:attrName>
                                        </p:attrNameLst>
                                      </p:cBhvr>
                                      <p:to>
                                        <p:strVal val="visible"/>
                                      </p:to>
                                    </p:set>
                                  </p:childTnLst>
                                </p:cTn>
                              </p:par>
                            </p:childTnLst>
                          </p:cTn>
                        </p:par>
                      </p:childTnLst>
                    </p:cTn>
                  </p:par>
                  <p:par>
                    <p:cTn id="595" fill="hold">
                      <p:stCondLst>
                        <p:cond delay="indefinite"/>
                      </p:stCondLst>
                      <p:childTnLst>
                        <p:par>
                          <p:cTn id="596" fill="hold">
                            <p:stCondLst>
                              <p:cond delay="0"/>
                            </p:stCondLst>
                            <p:childTnLst>
                              <p:par>
                                <p:cTn id="597" nodeType="clickEffect" fill="hold" presetClass="entr" presetID="1">
                                  <p:stCondLst>
                                    <p:cond delay="0"/>
                                  </p:stCondLst>
                                  <p:childTnLst>
                                    <p:set>
                                      <p:cBhvr>
                                        <p:cTn id="598" dur="1" fill="hold">
                                          <p:stCondLst>
                                            <p:cond delay="0"/>
                                          </p:stCondLst>
                                        </p:cTn>
                                        <p:tgtEl>
                                          <p:spTgt spid="1477"/>
                                        </p:tgtEl>
                                        <p:attrNameLst>
                                          <p:attrName>style.visibility</p:attrName>
                                        </p:attrNameLst>
                                      </p:cBhvr>
                                      <p:to>
                                        <p:strVal val="visible"/>
                                      </p:to>
                                    </p:set>
                                  </p:childTnLst>
                                </p:cTn>
                              </p:par>
                              <p:par>
                                <p:cTn id="599" nodeType="withEffect" fill="hold" presetClass="entr" presetID="1">
                                  <p:stCondLst>
                                    <p:cond delay="0"/>
                                  </p:stCondLst>
                                  <p:childTnLst>
                                    <p:set>
                                      <p:cBhvr>
                                        <p:cTn id="600" dur="1" fill="hold">
                                          <p:stCondLst>
                                            <p:cond delay="0"/>
                                          </p:stCondLst>
                                        </p:cTn>
                                        <p:tgtEl>
                                          <p:spTgt spid="1468"/>
                                        </p:tgtEl>
                                        <p:attrNameLst>
                                          <p:attrName>style.visibility</p:attrName>
                                        </p:attrNameLst>
                                      </p:cBhvr>
                                      <p:to>
                                        <p:strVal val="visible"/>
                                      </p:to>
                                    </p:set>
                                  </p:childTnLst>
                                </p:cTn>
                              </p:par>
                              <p:par>
                                <p:cTn id="601" nodeType="withEffect" fill="hold" presetClass="entr" presetID="1">
                                  <p:stCondLst>
                                    <p:cond delay="0"/>
                                  </p:stCondLst>
                                  <p:childTnLst>
                                    <p:set>
                                      <p:cBhvr>
                                        <p:cTn id="602" dur="1" fill="hold">
                                          <p:stCondLst>
                                            <p:cond delay="0"/>
                                          </p:stCondLst>
                                        </p:cTn>
                                        <p:tgtEl>
                                          <p:spTgt spid="1475"/>
                                        </p:tgtEl>
                                        <p:attrNameLst>
                                          <p:attrName>style.visibility</p:attrName>
                                        </p:attrNameLst>
                                      </p:cBhvr>
                                      <p:to>
                                        <p:strVal val="visible"/>
                                      </p:to>
                                    </p:set>
                                  </p:childTnLst>
                                </p:cTn>
                              </p:par>
                              <p:par>
                                <p:cTn id="603" nodeType="withEffect" fill="hold" presetClass="entr" presetID="1">
                                  <p:stCondLst>
                                    <p:cond delay="0"/>
                                  </p:stCondLst>
                                  <p:childTnLst>
                                    <p:set>
                                      <p:cBhvr>
                                        <p:cTn id="604" dur="1" fill="hold">
                                          <p:stCondLst>
                                            <p:cond delay="0"/>
                                          </p:stCondLst>
                                        </p:cTn>
                                        <p:tgtEl>
                                          <p:spTgt spid="1478"/>
                                        </p:tgtEl>
                                        <p:attrNameLst>
                                          <p:attrName>style.visibility</p:attrName>
                                        </p:attrNameLst>
                                      </p:cBhvr>
                                      <p:to>
                                        <p:strVal val="visible"/>
                                      </p:to>
                                    </p:set>
                                  </p:childTnLst>
                                </p:cTn>
                              </p:par>
                              <p:par>
                                <p:cTn id="605" nodeType="withEffect" fill="hold" presetClass="entr" presetID="1">
                                  <p:stCondLst>
                                    <p:cond delay="0"/>
                                  </p:stCondLst>
                                  <p:childTnLst>
                                    <p:set>
                                      <p:cBhvr>
                                        <p:cTn id="606" dur="1" fill="hold">
                                          <p:stCondLst>
                                            <p:cond delay="0"/>
                                          </p:stCondLst>
                                        </p:cTn>
                                        <p:tgtEl>
                                          <p:spTgt spid="1488"/>
                                        </p:tgtEl>
                                        <p:attrNameLst>
                                          <p:attrName>style.visibility</p:attrName>
                                        </p:attrNameLst>
                                      </p:cBhvr>
                                      <p:to>
                                        <p:strVal val="visible"/>
                                      </p:to>
                                    </p:set>
                                  </p:childTnLst>
                                </p:cTn>
                              </p:par>
                              <p:par>
                                <p:cTn id="607" nodeType="withEffect" fill="hold" presetClass="entr" presetID="1">
                                  <p:stCondLst>
                                    <p:cond delay="0"/>
                                  </p:stCondLst>
                                  <p:childTnLst>
                                    <p:set>
                                      <p:cBhvr>
                                        <p:cTn id="608" dur="1" fill="hold">
                                          <p:stCondLst>
                                            <p:cond delay="0"/>
                                          </p:stCondLst>
                                        </p:cTn>
                                        <p:tgtEl>
                                          <p:spTgt spid="1472"/>
                                        </p:tgtEl>
                                        <p:attrNameLst>
                                          <p:attrName>style.visibility</p:attrName>
                                        </p:attrNameLst>
                                      </p:cBhvr>
                                      <p:to>
                                        <p:strVal val="visible"/>
                                      </p:to>
                                    </p:set>
                                  </p:childTnLst>
                                </p:cTn>
                              </p:par>
                              <p:par>
                                <p:cTn id="609" nodeType="withEffect" fill="hold" presetClass="entr" presetID="1">
                                  <p:stCondLst>
                                    <p:cond delay="0"/>
                                  </p:stCondLst>
                                  <p:childTnLst>
                                    <p:set>
                                      <p:cBhvr>
                                        <p:cTn id="610" dur="1" fill="hold">
                                          <p:stCondLst>
                                            <p:cond delay="0"/>
                                          </p:stCondLst>
                                        </p:cTn>
                                        <p:tgtEl>
                                          <p:spTgt spid="1464"/>
                                        </p:tgtEl>
                                        <p:attrNameLst>
                                          <p:attrName>style.visibility</p:attrName>
                                        </p:attrNameLst>
                                      </p:cBhvr>
                                      <p:to>
                                        <p:strVal val="visible"/>
                                      </p:to>
                                    </p:set>
                                  </p:childTnLst>
                                </p:cTn>
                              </p:par>
                              <p:par>
                                <p:cTn id="611" nodeType="withEffect" fill="hold" presetClass="entr" presetID="1">
                                  <p:stCondLst>
                                    <p:cond delay="0"/>
                                  </p:stCondLst>
                                  <p:childTnLst>
                                    <p:set>
                                      <p:cBhvr>
                                        <p:cTn id="612" dur="1" fill="hold">
                                          <p:stCondLst>
                                            <p:cond delay="0"/>
                                          </p:stCondLst>
                                        </p:cTn>
                                        <p:tgtEl>
                                          <p:spTgt spid="1474"/>
                                        </p:tgtEl>
                                        <p:attrNameLst>
                                          <p:attrName>style.visibility</p:attrName>
                                        </p:attrNameLst>
                                      </p:cBhvr>
                                      <p:to>
                                        <p:strVal val="visible"/>
                                      </p:to>
                                    </p:set>
                                  </p:childTnLst>
                                </p:cTn>
                              </p:par>
                            </p:childTnLst>
                          </p:cTn>
                        </p:par>
                      </p:childTnLst>
                    </p:cTn>
                  </p:par>
                  <p:par>
                    <p:cTn id="613" fill="hold">
                      <p:stCondLst>
                        <p:cond delay="indefinite"/>
                      </p:stCondLst>
                      <p:childTnLst>
                        <p:par>
                          <p:cTn id="614" fill="hold">
                            <p:stCondLst>
                              <p:cond delay="0"/>
                            </p:stCondLst>
                            <p:childTnLst>
                              <p:par>
                                <p:cTn id="615" nodeType="clickEffect" fill="hold" presetClass="entr" presetID="1">
                                  <p:stCondLst>
                                    <p:cond delay="0"/>
                                  </p:stCondLst>
                                  <p:childTnLst>
                                    <p:set>
                                      <p:cBhvr>
                                        <p:cTn id="616" dur="1" fill="hold">
                                          <p:stCondLst>
                                            <p:cond delay="0"/>
                                          </p:stCondLst>
                                        </p:cTn>
                                        <p:tgtEl>
                                          <p:spTgt spid="1487"/>
                                        </p:tgtEl>
                                        <p:attrNameLst>
                                          <p:attrName>style.visibility</p:attrName>
                                        </p:attrNameLst>
                                      </p:cBhvr>
                                      <p:to>
                                        <p:strVal val="visible"/>
                                      </p:to>
                                    </p:set>
                                  </p:childTnLst>
                                </p:cTn>
                              </p:par>
                              <p:par>
                                <p:cTn id="617" nodeType="withEffect" fill="hold" presetClass="entr" presetID="1">
                                  <p:stCondLst>
                                    <p:cond delay="0"/>
                                  </p:stCondLst>
                                  <p:childTnLst>
                                    <p:set>
                                      <p:cBhvr>
                                        <p:cTn id="618" dur="1" fill="hold">
                                          <p:stCondLst>
                                            <p:cond delay="0"/>
                                          </p:stCondLst>
                                        </p:cTn>
                                        <p:tgtEl>
                                          <p:spTgt spid="1473"/>
                                        </p:tgtEl>
                                        <p:attrNameLst>
                                          <p:attrName>style.visibility</p:attrName>
                                        </p:attrNameLst>
                                      </p:cBhvr>
                                      <p:to>
                                        <p:strVal val="visible"/>
                                      </p:to>
                                    </p:set>
                                  </p:childTnLst>
                                </p:cTn>
                              </p:par>
                              <p:par>
                                <p:cTn id="619" nodeType="withEffect" fill="hold" presetClass="entr" presetID="1">
                                  <p:stCondLst>
                                    <p:cond delay="0"/>
                                  </p:stCondLst>
                                  <p:childTnLst>
                                    <p:set>
                                      <p:cBhvr>
                                        <p:cTn id="620" dur="1" fill="hold">
                                          <p:stCondLst>
                                            <p:cond delay="0"/>
                                          </p:stCondLst>
                                        </p:cTn>
                                        <p:tgtEl>
                                          <p:spTgt spid="1489"/>
                                        </p:tgtEl>
                                        <p:attrNameLst>
                                          <p:attrName>style.visibility</p:attrName>
                                        </p:attrNameLst>
                                      </p:cBhvr>
                                      <p:to>
                                        <p:strVal val="visible"/>
                                      </p:to>
                                    </p:set>
                                  </p:childTnLst>
                                </p:cTn>
                              </p:par>
                              <p:par>
                                <p:cTn id="621" nodeType="withEffect" fill="hold" presetClass="entr" presetID="1">
                                  <p:stCondLst>
                                    <p:cond delay="0"/>
                                  </p:stCondLst>
                                  <p:childTnLst>
                                    <p:set>
                                      <p:cBhvr>
                                        <p:cTn id="622" dur="1" fill="hold">
                                          <p:stCondLst>
                                            <p:cond delay="0"/>
                                          </p:stCondLst>
                                        </p:cTn>
                                        <p:tgtEl>
                                          <p:spTgt spid="1465"/>
                                        </p:tgtEl>
                                        <p:attrNameLst>
                                          <p:attrName>style.visibility</p:attrName>
                                        </p:attrNameLst>
                                      </p:cBhvr>
                                      <p:to>
                                        <p:strVal val="visible"/>
                                      </p:to>
                                    </p:set>
                                  </p:childTnLst>
                                </p:cTn>
                              </p:par>
                              <p:par>
                                <p:cTn id="623" nodeType="withEffect" fill="hold" presetClass="entr" presetID="1">
                                  <p:stCondLst>
                                    <p:cond delay="0"/>
                                  </p:stCondLst>
                                  <p:childTnLst>
                                    <p:set>
                                      <p:cBhvr>
                                        <p:cTn id="624" dur="1" fill="hold">
                                          <p:stCondLst>
                                            <p:cond delay="0"/>
                                          </p:stCondLst>
                                        </p:cTn>
                                        <p:tgtEl>
                                          <p:spTgt spid="1490"/>
                                        </p:tgtEl>
                                        <p:attrNameLst>
                                          <p:attrName>style.visibility</p:attrName>
                                        </p:attrNameLst>
                                      </p:cBhvr>
                                      <p:to>
                                        <p:strVal val="visible"/>
                                      </p:to>
                                    </p:set>
                                  </p:childTnLst>
                                </p:cTn>
                              </p:par>
                              <p:par>
                                <p:cTn id="625" nodeType="withEffect" fill="hold" presetClass="entr" presetID="1">
                                  <p:stCondLst>
                                    <p:cond delay="0"/>
                                  </p:stCondLst>
                                  <p:childTnLst>
                                    <p:set>
                                      <p:cBhvr>
                                        <p:cTn id="626" dur="1" fill="hold">
                                          <p:stCondLst>
                                            <p:cond delay="0"/>
                                          </p:stCondLst>
                                        </p:cTn>
                                        <p:tgtEl>
                                          <p:spTgt spid="1497"/>
                                        </p:tgtEl>
                                        <p:attrNameLst>
                                          <p:attrName>style.visibility</p:attrName>
                                        </p:attrNameLst>
                                      </p:cBhvr>
                                      <p:to>
                                        <p:strVal val="visible"/>
                                      </p:to>
                                    </p:set>
                                  </p:childTnLst>
                                </p:cTn>
                              </p:par>
                              <p:par>
                                <p:cTn id="627" nodeType="withEffect" fill="hold" presetClass="entr" presetID="1">
                                  <p:stCondLst>
                                    <p:cond delay="0"/>
                                  </p:stCondLst>
                                  <p:childTnLst>
                                    <p:set>
                                      <p:cBhvr>
                                        <p:cTn id="628" dur="1" fill="hold">
                                          <p:stCondLst>
                                            <p:cond delay="0"/>
                                          </p:stCondLst>
                                        </p:cTn>
                                        <p:tgtEl>
                                          <p:spTgt spid="1496"/>
                                        </p:tgtEl>
                                        <p:attrNameLst>
                                          <p:attrName>style.visibility</p:attrName>
                                        </p:attrNameLst>
                                      </p:cBhvr>
                                      <p:to>
                                        <p:strVal val="visible"/>
                                      </p:to>
                                    </p:set>
                                  </p:childTnLst>
                                </p:cTn>
                              </p:par>
                              <p:par>
                                <p:cTn id="629" nodeType="withEffect" fill="hold" presetClass="entr" presetID="1">
                                  <p:stCondLst>
                                    <p:cond delay="0"/>
                                  </p:stCondLst>
                                  <p:childTnLst>
                                    <p:set>
                                      <p:cBhvr>
                                        <p:cTn id="630" dur="1" fill="hold">
                                          <p:stCondLst>
                                            <p:cond delay="0"/>
                                          </p:stCondLst>
                                        </p:cTn>
                                        <p:tgtEl>
                                          <p:spTgt spid="1498"/>
                                        </p:tgtEl>
                                        <p:attrNameLst>
                                          <p:attrName>style.visibility</p:attrName>
                                        </p:attrNameLst>
                                      </p:cBhvr>
                                      <p:to>
                                        <p:strVal val="visible"/>
                                      </p:to>
                                    </p:set>
                                  </p:childTnLst>
                                </p:cTn>
                              </p:par>
                            </p:childTnLst>
                          </p:cTn>
                        </p:par>
                      </p:childTnLst>
                    </p:cTn>
                  </p:par>
                  <p:par>
                    <p:cTn id="631" fill="hold">
                      <p:stCondLst>
                        <p:cond delay="indefinite"/>
                      </p:stCondLst>
                      <p:childTnLst>
                        <p:par>
                          <p:cTn id="632" fill="hold">
                            <p:stCondLst>
                              <p:cond delay="0"/>
                            </p:stCondLst>
                            <p:childTnLst>
                              <p:par>
                                <p:cTn id="633" nodeType="clickEffect" fill="hold" presetClass="entr" presetID="1">
                                  <p:stCondLst>
                                    <p:cond delay="0"/>
                                  </p:stCondLst>
                                  <p:childTnLst>
                                    <p:set>
                                      <p:cBhvr>
                                        <p:cTn id="634" dur="1" fill="hold">
                                          <p:stCondLst>
                                            <p:cond delay="0"/>
                                          </p:stCondLst>
                                        </p:cTn>
                                        <p:tgtEl>
                                          <p:spTgt spid="1486"/>
                                        </p:tgtEl>
                                        <p:attrNameLst>
                                          <p:attrName>style.visibility</p:attrName>
                                        </p:attrNameLst>
                                      </p:cBhvr>
                                      <p:to>
                                        <p:strVal val="visible"/>
                                      </p:to>
                                    </p:set>
                                  </p:childTnLst>
                                </p:cTn>
                              </p:par>
                              <p:par>
                                <p:cTn id="635" nodeType="withEffect" fill="hold" presetClass="entr" presetID="1">
                                  <p:stCondLst>
                                    <p:cond delay="0"/>
                                  </p:stCondLst>
                                  <p:childTnLst>
                                    <p:set>
                                      <p:cBhvr>
                                        <p:cTn id="636" dur="1" fill="hold">
                                          <p:stCondLst>
                                            <p:cond delay="0"/>
                                          </p:stCondLst>
                                        </p:cTn>
                                        <p:tgtEl>
                                          <p:spTgt spid="1485"/>
                                        </p:tgtEl>
                                        <p:attrNameLst>
                                          <p:attrName>style.visibility</p:attrName>
                                        </p:attrNameLst>
                                      </p:cBhvr>
                                      <p:to>
                                        <p:strVal val="visible"/>
                                      </p:to>
                                    </p:set>
                                  </p:childTnLst>
                                </p:cTn>
                              </p:par>
                              <p:par>
                                <p:cTn id="637" nodeType="withEffect" fill="hold" presetClass="entr" presetID="1">
                                  <p:stCondLst>
                                    <p:cond delay="0"/>
                                  </p:stCondLst>
                                  <p:childTnLst>
                                    <p:set>
                                      <p:cBhvr>
                                        <p:cTn id="638" dur="1" fill="hold">
                                          <p:stCondLst>
                                            <p:cond delay="0"/>
                                          </p:stCondLst>
                                        </p:cTn>
                                        <p:tgtEl>
                                          <p:spTgt spid="1476"/>
                                        </p:tgtEl>
                                        <p:attrNameLst>
                                          <p:attrName>style.visibility</p:attrName>
                                        </p:attrNameLst>
                                      </p:cBhvr>
                                      <p:to>
                                        <p:strVal val="visible"/>
                                      </p:to>
                                    </p:set>
                                  </p:childTnLst>
                                </p:cTn>
                              </p:par>
                            </p:childTnLst>
                          </p:cTn>
                        </p:par>
                      </p:childTnLst>
                    </p:cTn>
                  </p:par>
                  <p:par>
                    <p:cTn id="639" fill="hold">
                      <p:stCondLst>
                        <p:cond delay="indefinite"/>
                      </p:stCondLst>
                      <p:childTnLst>
                        <p:par>
                          <p:cTn id="640" fill="hold">
                            <p:stCondLst>
                              <p:cond delay="0"/>
                            </p:stCondLst>
                            <p:childTnLst>
                              <p:par>
                                <p:cTn id="641" nodeType="clickEffect" fill="hold" presetClass="entr" presetID="1">
                                  <p:stCondLst>
                                    <p:cond delay="0"/>
                                  </p:stCondLst>
                                  <p:childTnLst>
                                    <p:set>
                                      <p:cBhvr>
                                        <p:cTn id="642" dur="1" fill="hold">
                                          <p:stCondLst>
                                            <p:cond delay="0"/>
                                          </p:stCondLst>
                                        </p:cTn>
                                        <p:tgtEl>
                                          <p:spTgt spid="1499"/>
                                        </p:tgtEl>
                                        <p:attrNameLst>
                                          <p:attrName>style.visibility</p:attrName>
                                        </p:attrNameLst>
                                      </p:cBhvr>
                                      <p:to>
                                        <p:strVal val="visible"/>
                                      </p:to>
                                    </p:set>
                                  </p:childTnLst>
                                </p:cTn>
                              </p:par>
                              <p:par>
                                <p:cTn id="643" nodeType="withEffect" fill="hold" presetClass="entr" presetID="1">
                                  <p:stCondLst>
                                    <p:cond delay="0"/>
                                  </p:stCondLst>
                                  <p:childTnLst>
                                    <p:set>
                                      <p:cBhvr>
                                        <p:cTn id="644" dur="1" fill="hold">
                                          <p:stCondLst>
                                            <p:cond delay="0"/>
                                          </p:stCondLst>
                                        </p:cTn>
                                        <p:tgtEl>
                                          <p:spTgt spid="1500"/>
                                        </p:tgtEl>
                                        <p:attrNameLst>
                                          <p:attrName>style.visibility</p:attrName>
                                        </p:attrNameLst>
                                      </p:cBhvr>
                                      <p:to>
                                        <p:strVal val="visible"/>
                                      </p:to>
                                    </p:set>
                                  </p:childTnLst>
                                </p:cTn>
                              </p:par>
                            </p:childTnLst>
                          </p:cTn>
                        </p:par>
                      </p:childTnLst>
                    </p:cTn>
                  </p:par>
                  <p:par>
                    <p:cTn id="645" fill="hold">
                      <p:stCondLst>
                        <p:cond delay="indefinite"/>
                      </p:stCondLst>
                      <p:childTnLst>
                        <p:par>
                          <p:cTn id="646" fill="hold">
                            <p:stCondLst>
                              <p:cond delay="0"/>
                            </p:stCondLst>
                            <p:childTnLst>
                              <p:par>
                                <p:cTn id="647" nodeType="clickEffect" fill="hold" presetClass="entr" presetID="1">
                                  <p:stCondLst>
                                    <p:cond delay="0"/>
                                  </p:stCondLst>
                                  <p:childTnLst>
                                    <p:set>
                                      <p:cBhvr>
                                        <p:cTn id="648" dur="1" fill="hold">
                                          <p:stCondLst>
                                            <p:cond delay="0"/>
                                          </p:stCondLst>
                                        </p:cTn>
                                        <p:tgtEl>
                                          <p:spTgt spid="1492"/>
                                        </p:tgtEl>
                                        <p:attrNameLst>
                                          <p:attrName>style.visibility</p:attrName>
                                        </p:attrNameLst>
                                      </p:cBhvr>
                                      <p:to>
                                        <p:strVal val="visible"/>
                                      </p:to>
                                    </p:set>
                                  </p:childTnLst>
                                </p:cTn>
                              </p:par>
                            </p:childTnLst>
                          </p:cTn>
                        </p:par>
                      </p:childTnLst>
                    </p:cTn>
                  </p:par>
                  <p:par>
                    <p:cTn id="649" fill="hold">
                      <p:stCondLst>
                        <p:cond delay="indefinite"/>
                      </p:stCondLst>
                      <p:childTnLst>
                        <p:par>
                          <p:cTn id="650" fill="hold">
                            <p:stCondLst>
                              <p:cond delay="0"/>
                            </p:stCondLst>
                            <p:childTnLst>
                              <p:par>
                                <p:cTn id="651" nodeType="clickEffect" fill="hold" presetClass="entr" presetID="1">
                                  <p:stCondLst>
                                    <p:cond delay="0"/>
                                  </p:stCondLst>
                                  <p:childTnLst>
                                    <p:set>
                                      <p:cBhvr>
                                        <p:cTn id="652" dur="1" fill="hold">
                                          <p:stCondLst>
                                            <p:cond delay="0"/>
                                          </p:stCondLst>
                                        </p:cTn>
                                        <p:tgtEl>
                                          <p:spTgt spid="1494"/>
                                        </p:tgtEl>
                                        <p:attrNameLst>
                                          <p:attrName>style.visibility</p:attrName>
                                        </p:attrNameLst>
                                      </p:cBhvr>
                                      <p:to>
                                        <p:strVal val="visible"/>
                                      </p:to>
                                    </p:set>
                                  </p:childTnLst>
                                </p:cTn>
                              </p:par>
                              <p:par>
                                <p:cTn id="653" nodeType="withEffect" fill="hold" presetClass="entr" presetID="1">
                                  <p:stCondLst>
                                    <p:cond delay="0"/>
                                  </p:stCondLst>
                                  <p:childTnLst>
                                    <p:set>
                                      <p:cBhvr>
                                        <p:cTn id="654" dur="1" fill="hold">
                                          <p:stCondLst>
                                            <p:cond delay="0"/>
                                          </p:stCondLst>
                                        </p:cTn>
                                        <p:tgtEl>
                                          <p:spTgt spid="149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1" name="PlaceHolder 1"/>
          <p:cNvSpPr>
            <a:spLocks noGrp="1"/>
          </p:cNvSpPr>
          <p:nvPr>
            <p:ph/>
          </p:nvPr>
        </p:nvSpPr>
        <p:spPr>
          <a:xfrm>
            <a:off x="432000" y="180000"/>
            <a:ext cx="6696000" cy="1255680"/>
          </a:xfrm>
          <a:prstGeom prst="rect">
            <a:avLst/>
          </a:prstGeom>
          <a:noFill/>
          <a:ln w="0">
            <a:noFill/>
          </a:ln>
        </p:spPr>
        <p:txBody>
          <a:bodyPr lIns="91440" rIns="91440" tIns="45720" bIns="45720" anchor="t">
            <a:noAutofit/>
          </a:bodyPr>
          <a:p>
            <a:pPr indent="0">
              <a:lnSpc>
                <a:spcPct val="90000"/>
              </a:lnSpc>
              <a:spcBef>
                <a:spcPts val="1001"/>
              </a:spcBef>
              <a:buNone/>
              <a:tabLst>
                <a:tab algn="l" pos="0"/>
              </a:tabLst>
            </a:pPr>
            <a:r>
              <a:rPr b="1" lang="fr-FR" sz="3200" spc="-1" strike="noStrike">
                <a:solidFill>
                  <a:srgbClr val="d77fc4"/>
                </a:solidFill>
                <a:latin typeface="Calibri"/>
                <a:ea typeface="Verdana"/>
              </a:rPr>
              <a:t>Détails sur les différentes catégories d’impacts environnementaux : </a:t>
            </a:r>
            <a:endParaRPr b="0" lang="en-US" sz="3200" spc="-1" strike="noStrike">
              <a:solidFill>
                <a:srgbClr val="000000"/>
              </a:solidFill>
              <a:latin typeface="Calibri"/>
            </a:endParaRPr>
          </a:p>
        </p:txBody>
      </p:sp>
      <p:sp>
        <p:nvSpPr>
          <p:cNvPr id="1502" name=""/>
          <p:cNvSpPr txBox="1"/>
          <p:nvPr/>
        </p:nvSpPr>
        <p:spPr>
          <a:xfrm>
            <a:off x="432000" y="1602360"/>
            <a:ext cx="4714200" cy="1457640"/>
          </a:xfrm>
          <a:prstGeom prst="rect">
            <a:avLst/>
          </a:prstGeom>
          <a:noFill/>
          <a:ln w="0">
            <a:noFill/>
          </a:ln>
        </p:spPr>
        <p:txBody>
          <a:bodyPr lIns="90000" rIns="90000" tIns="45000" bIns="45000" anchor="t">
            <a:noAutofit/>
          </a:bodyPr>
          <a:p>
            <a:r>
              <a:rPr b="1" lang="fr-FR" sz="3200" spc="-1" strike="noStrike">
                <a:solidFill>
                  <a:srgbClr val="ffa300"/>
                </a:solidFill>
                <a:latin typeface="Arial"/>
              </a:rPr>
              <a:t>Voir diapos annexes</a:t>
            </a:r>
            <a:endParaRPr b="0" lang="fr-FR" sz="3200" spc="-1" strike="noStrike">
              <a:solidFill>
                <a:srgbClr val="000000"/>
              </a:solidFill>
              <a:latin typeface="Arial"/>
            </a:endParaRPr>
          </a:p>
        </p:txBody>
      </p:sp>
      <p:pic>
        <p:nvPicPr>
          <p:cNvPr id="1503" name="Image 3" descr=""/>
          <p:cNvPicPr/>
          <p:nvPr/>
        </p:nvPicPr>
        <p:blipFill>
          <a:blip r:embed="rId1"/>
          <a:stretch/>
        </p:blipFill>
        <p:spPr>
          <a:xfrm>
            <a:off x="10648080" y="75600"/>
            <a:ext cx="1449000" cy="1079640"/>
          </a:xfrm>
          <a:prstGeom prst="rect">
            <a:avLst/>
          </a:prstGeom>
          <a:ln w="0">
            <a:noFill/>
          </a:ln>
        </p:spPr>
      </p:pic>
      <p:sp>
        <p:nvSpPr>
          <p:cNvPr id="1504" name="Connecteur droit avec flèche 12"/>
          <p:cNvSpPr/>
          <p:nvPr/>
        </p:nvSpPr>
        <p:spPr>
          <a:xfrm>
            <a:off x="3830040" y="5892120"/>
            <a:ext cx="7488000" cy="360"/>
          </a:xfrm>
          <a:prstGeom prst="straightConnector1">
            <a:avLst/>
          </a:prstGeom>
          <a:noFill/>
          <a:ln w="9360">
            <a:solidFill>
              <a:srgbClr val="000000"/>
            </a:solidFill>
            <a:round/>
            <a:tailEnd len="med" type="arrow"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505" name="Connecteur droit avec flèche 13"/>
          <p:cNvSpPr/>
          <p:nvPr/>
        </p:nvSpPr>
        <p:spPr>
          <a:xfrm flipV="1">
            <a:off x="3830040" y="2732760"/>
            <a:ext cx="360" cy="3133800"/>
          </a:xfrm>
          <a:prstGeom prst="straightConnector1">
            <a:avLst/>
          </a:prstGeom>
          <a:noFill/>
          <a:ln w="9360">
            <a:solidFill>
              <a:srgbClr val="000000"/>
            </a:solidFill>
            <a:round/>
            <a:tailEnd len="med" type="arrow"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506" name="ZoneTexte 30"/>
          <p:cNvSpPr/>
          <p:nvPr/>
        </p:nvSpPr>
        <p:spPr>
          <a:xfrm>
            <a:off x="3182400" y="5790600"/>
            <a:ext cx="156492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a300"/>
                </a:solidFill>
                <a:latin typeface="Calibri Light"/>
              </a:rPr>
              <a:t>Court terme</a:t>
            </a:r>
            <a:endParaRPr b="0" lang="fr-FR" sz="1800" spc="-1" strike="noStrike">
              <a:solidFill>
                <a:srgbClr val="000000"/>
              </a:solidFill>
              <a:latin typeface="Arial"/>
            </a:endParaRPr>
          </a:p>
        </p:txBody>
      </p:sp>
      <p:sp>
        <p:nvSpPr>
          <p:cNvPr id="1507" name="ZoneTexte 43"/>
          <p:cNvSpPr/>
          <p:nvPr/>
        </p:nvSpPr>
        <p:spPr>
          <a:xfrm>
            <a:off x="10698480" y="5790600"/>
            <a:ext cx="148860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a300"/>
                </a:solidFill>
                <a:latin typeface="Calibri Light"/>
              </a:rPr>
              <a:t>Long terme</a:t>
            </a:r>
            <a:endParaRPr b="0" lang="fr-FR" sz="1800" spc="-1" strike="noStrike">
              <a:solidFill>
                <a:srgbClr val="000000"/>
              </a:solidFill>
              <a:latin typeface="Arial"/>
            </a:endParaRPr>
          </a:p>
        </p:txBody>
      </p:sp>
      <p:sp>
        <p:nvSpPr>
          <p:cNvPr id="1508" name="ZoneTexte 49"/>
          <p:cNvSpPr/>
          <p:nvPr/>
        </p:nvSpPr>
        <p:spPr>
          <a:xfrm rot="16200000">
            <a:off x="3169080" y="5248800"/>
            <a:ext cx="77292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a300"/>
                </a:solidFill>
                <a:latin typeface="Calibri Light"/>
              </a:rPr>
              <a:t>Local</a:t>
            </a:r>
            <a:endParaRPr b="0" lang="fr-FR" sz="1800" spc="-1" strike="noStrike">
              <a:solidFill>
                <a:srgbClr val="000000"/>
              </a:solidFill>
              <a:latin typeface="Arial"/>
            </a:endParaRPr>
          </a:p>
        </p:txBody>
      </p:sp>
      <p:sp>
        <p:nvSpPr>
          <p:cNvPr id="1509" name="ZoneTexte 50"/>
          <p:cNvSpPr/>
          <p:nvPr/>
        </p:nvSpPr>
        <p:spPr>
          <a:xfrm rot="16200000">
            <a:off x="3119400" y="2902680"/>
            <a:ext cx="9100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800" spc="-1" strike="noStrike">
                <a:solidFill>
                  <a:srgbClr val="ffa300"/>
                </a:solidFill>
                <a:latin typeface="Calibri Light"/>
              </a:rPr>
              <a:t>Global</a:t>
            </a:r>
            <a:endParaRPr b="0" lang="fr-FR" sz="1800" spc="-1" strike="noStrike">
              <a:solidFill>
                <a:srgbClr val="000000"/>
              </a:solidFill>
              <a:latin typeface="Arial"/>
            </a:endParaRPr>
          </a:p>
        </p:txBody>
      </p:sp>
      <p:sp>
        <p:nvSpPr>
          <p:cNvPr id="1510" name="Connecteur droit 25"/>
          <p:cNvSpPr/>
          <p:nvPr/>
        </p:nvSpPr>
        <p:spPr>
          <a:xfrm>
            <a:off x="3558600" y="3448080"/>
            <a:ext cx="7975440" cy="0"/>
          </a:xfrm>
          <a:prstGeom prst="line">
            <a:avLst/>
          </a:prstGeom>
          <a:ln w="9360">
            <a:solidFill>
              <a:srgbClr val="bfbfbf"/>
            </a:solidFill>
            <a:prstDash val="lgDashDot"/>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ndParaRPr>
          </a:p>
        </p:txBody>
      </p:sp>
      <p:sp>
        <p:nvSpPr>
          <p:cNvPr id="1511" name="Connecteur droit 27"/>
          <p:cNvSpPr/>
          <p:nvPr/>
        </p:nvSpPr>
        <p:spPr>
          <a:xfrm>
            <a:off x="7698600" y="1212120"/>
            <a:ext cx="0" cy="4824000"/>
          </a:xfrm>
          <a:prstGeom prst="line">
            <a:avLst/>
          </a:prstGeom>
          <a:ln w="9360">
            <a:solidFill>
              <a:srgbClr val="bfbfbf"/>
            </a:solidFill>
            <a:prstDash val="lgDashDot"/>
            <a:round/>
          </a:ln>
        </p:spPr>
        <p:style>
          <a:lnRef idx="0"/>
          <a:fillRef idx="0"/>
          <a:effectRef idx="0"/>
          <a:fontRef idx="minor"/>
        </p:style>
        <p:txBody>
          <a:bodyPr lIns="90000" rIns="90000" tIns="45000" bIns="45000" anchor="t" anchorCtr="1">
            <a:noAutofit/>
          </a:bodyPr>
          <a:p>
            <a:endParaRPr b="0" lang="fr-FR" sz="1800" spc="-1" strike="noStrike">
              <a:solidFill>
                <a:srgbClr val="000000"/>
              </a:solidFill>
              <a:latin typeface="Arial"/>
            </a:endParaRPr>
          </a:p>
        </p:txBody>
      </p:sp>
      <p:sp>
        <p:nvSpPr>
          <p:cNvPr id="1512" name="ZoneTexte 51"/>
          <p:cNvSpPr/>
          <p:nvPr/>
        </p:nvSpPr>
        <p:spPr>
          <a:xfrm>
            <a:off x="4035600" y="5208120"/>
            <a:ext cx="843480" cy="37008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Odeurs</a:t>
            </a:r>
            <a:endParaRPr b="0" lang="fr-FR" sz="1600" spc="-1" strike="noStrike">
              <a:solidFill>
                <a:srgbClr val="000000"/>
              </a:solidFill>
              <a:latin typeface="Arial"/>
            </a:endParaRPr>
          </a:p>
        </p:txBody>
      </p:sp>
      <p:sp>
        <p:nvSpPr>
          <p:cNvPr id="1513" name="ZoneTexte 52"/>
          <p:cNvSpPr/>
          <p:nvPr/>
        </p:nvSpPr>
        <p:spPr>
          <a:xfrm>
            <a:off x="8619840" y="5300280"/>
            <a:ext cx="2545200" cy="37008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Pollution aux métaux lourds</a:t>
            </a:r>
            <a:endParaRPr b="0" lang="fr-FR" sz="1600" spc="-1" strike="noStrike">
              <a:solidFill>
                <a:srgbClr val="000000"/>
              </a:solidFill>
              <a:latin typeface="Arial"/>
            </a:endParaRPr>
          </a:p>
        </p:txBody>
      </p:sp>
      <p:sp>
        <p:nvSpPr>
          <p:cNvPr id="1514" name="ZoneTexte 58"/>
          <p:cNvSpPr/>
          <p:nvPr/>
        </p:nvSpPr>
        <p:spPr>
          <a:xfrm>
            <a:off x="10218240" y="2532240"/>
            <a:ext cx="1316160" cy="37008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Pluies Acides</a:t>
            </a:r>
            <a:endParaRPr b="0" lang="fr-FR" sz="1600" spc="-1" strike="noStrike">
              <a:solidFill>
                <a:srgbClr val="000000"/>
              </a:solidFill>
              <a:latin typeface="Arial"/>
            </a:endParaRPr>
          </a:p>
        </p:txBody>
      </p:sp>
      <p:sp>
        <p:nvSpPr>
          <p:cNvPr id="1515" name="ZoneTexte 130"/>
          <p:cNvSpPr/>
          <p:nvPr/>
        </p:nvSpPr>
        <p:spPr>
          <a:xfrm>
            <a:off x="9315000" y="1357560"/>
            <a:ext cx="2203920" cy="37008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Changement climatique</a:t>
            </a:r>
            <a:endParaRPr b="0" lang="fr-FR" sz="1600" spc="-1" strike="noStrike">
              <a:solidFill>
                <a:srgbClr val="000000"/>
              </a:solidFill>
              <a:latin typeface="Arial"/>
            </a:endParaRPr>
          </a:p>
        </p:txBody>
      </p:sp>
      <p:sp>
        <p:nvSpPr>
          <p:cNvPr id="1516" name="ZoneTexte 132"/>
          <p:cNvSpPr/>
          <p:nvPr/>
        </p:nvSpPr>
        <p:spPr>
          <a:xfrm>
            <a:off x="4625640" y="3111840"/>
            <a:ext cx="1530720" cy="677520"/>
          </a:xfrm>
          <a:prstGeom prst="roundRect">
            <a:avLst>
              <a:gd name="adj" fmla="val 16667"/>
            </a:avLst>
          </a:prstGeom>
          <a:solidFill>
            <a:srgbClr val="40404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Création d’O</a:t>
            </a:r>
            <a:r>
              <a:rPr b="0" lang="fr-FR" sz="1600" spc="-1" strike="noStrike" baseline="-25000">
                <a:solidFill>
                  <a:srgbClr val="ffffff"/>
                </a:solidFill>
                <a:latin typeface="Calibri"/>
              </a:rPr>
              <a:t>3</a:t>
            </a:r>
            <a:endParaRPr b="0" lang="fr-FR" sz="1600" spc="-1" strike="noStrike">
              <a:solidFill>
                <a:srgbClr val="000000"/>
              </a:solidFill>
              <a:latin typeface="Arial"/>
            </a:endParaRPr>
          </a:p>
          <a:p>
            <a:pPr algn="ctr">
              <a:lnSpc>
                <a:spcPct val="100000"/>
              </a:lnSpc>
            </a:pPr>
            <a:r>
              <a:rPr b="0" lang="fr-FR" sz="1600" spc="-1" strike="noStrike">
                <a:solidFill>
                  <a:srgbClr val="ffffff"/>
                </a:solidFill>
                <a:latin typeface="Calibri"/>
              </a:rPr>
              <a:t>Photochimique</a:t>
            </a:r>
            <a:endParaRPr b="0" lang="fr-FR" sz="1600" spc="-1" strike="noStrike">
              <a:solidFill>
                <a:srgbClr val="000000"/>
              </a:solidFill>
              <a:latin typeface="Arial"/>
            </a:endParaRPr>
          </a:p>
        </p:txBody>
      </p:sp>
      <p:sp>
        <p:nvSpPr>
          <p:cNvPr id="1517" name="ZoneTexte 133"/>
          <p:cNvSpPr/>
          <p:nvPr/>
        </p:nvSpPr>
        <p:spPr>
          <a:xfrm>
            <a:off x="7982280" y="2365920"/>
            <a:ext cx="1723680" cy="64044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Destruction de la </a:t>
            </a:r>
            <a:endParaRPr b="0" lang="fr-FR" sz="1600" spc="-1" strike="noStrike">
              <a:solidFill>
                <a:srgbClr val="000000"/>
              </a:solidFill>
              <a:latin typeface="Arial"/>
            </a:endParaRPr>
          </a:p>
          <a:p>
            <a:pPr algn="ctr">
              <a:lnSpc>
                <a:spcPct val="100000"/>
              </a:lnSpc>
            </a:pPr>
            <a:r>
              <a:rPr b="0" lang="fr-FR" sz="1600" spc="-1" strike="noStrike">
                <a:solidFill>
                  <a:srgbClr val="ffffff"/>
                </a:solidFill>
                <a:latin typeface="Calibri"/>
              </a:rPr>
              <a:t>couche d’ozone</a:t>
            </a:r>
            <a:endParaRPr b="0" lang="fr-FR" sz="1600" spc="-1" strike="noStrike">
              <a:solidFill>
                <a:srgbClr val="000000"/>
              </a:solidFill>
              <a:latin typeface="Arial"/>
            </a:endParaRPr>
          </a:p>
        </p:txBody>
      </p:sp>
      <p:sp>
        <p:nvSpPr>
          <p:cNvPr id="1518" name="ZoneTexte 134"/>
          <p:cNvSpPr/>
          <p:nvPr/>
        </p:nvSpPr>
        <p:spPr>
          <a:xfrm>
            <a:off x="9492480" y="1753200"/>
            <a:ext cx="2027160" cy="37008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Pertes de biodiversité</a:t>
            </a:r>
            <a:endParaRPr b="0" lang="fr-FR" sz="1600" spc="-1" strike="noStrike">
              <a:solidFill>
                <a:srgbClr val="000000"/>
              </a:solidFill>
              <a:latin typeface="Arial"/>
            </a:endParaRPr>
          </a:p>
        </p:txBody>
      </p:sp>
      <p:sp>
        <p:nvSpPr>
          <p:cNvPr id="1519" name="ZoneTexte 135"/>
          <p:cNvSpPr/>
          <p:nvPr/>
        </p:nvSpPr>
        <p:spPr>
          <a:xfrm>
            <a:off x="10245240" y="2147400"/>
            <a:ext cx="1262520" cy="37008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Acidification</a:t>
            </a:r>
            <a:endParaRPr b="0" lang="fr-FR" sz="1600" spc="-1" strike="noStrike">
              <a:solidFill>
                <a:srgbClr val="000000"/>
              </a:solidFill>
              <a:latin typeface="Arial"/>
            </a:endParaRPr>
          </a:p>
        </p:txBody>
      </p:sp>
      <p:sp>
        <p:nvSpPr>
          <p:cNvPr id="1520" name="ZoneTexte 136"/>
          <p:cNvSpPr/>
          <p:nvPr/>
        </p:nvSpPr>
        <p:spPr>
          <a:xfrm>
            <a:off x="5588280" y="5038200"/>
            <a:ext cx="2219400" cy="57312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Problèmes respiratoires</a:t>
            </a:r>
            <a:endParaRPr b="0" lang="fr-FR" sz="1600" spc="-1" strike="noStrike">
              <a:solidFill>
                <a:srgbClr val="000000"/>
              </a:solidFill>
              <a:latin typeface="Arial"/>
            </a:endParaRPr>
          </a:p>
          <a:p>
            <a:pPr algn="ctr">
              <a:lnSpc>
                <a:spcPct val="100000"/>
              </a:lnSpc>
            </a:pPr>
            <a:r>
              <a:rPr b="0" lang="fr-FR" sz="1200" spc="-1" strike="noStrike">
                <a:solidFill>
                  <a:srgbClr val="ffffff"/>
                </a:solidFill>
                <a:latin typeface="Calibri"/>
              </a:rPr>
              <a:t>Pollution de l’air</a:t>
            </a:r>
            <a:endParaRPr b="0" lang="fr-FR" sz="1200" spc="-1" strike="noStrike">
              <a:solidFill>
                <a:srgbClr val="000000"/>
              </a:solidFill>
              <a:latin typeface="Arial"/>
            </a:endParaRPr>
          </a:p>
        </p:txBody>
      </p:sp>
      <p:sp>
        <p:nvSpPr>
          <p:cNvPr id="1521" name="ZoneTexte 137"/>
          <p:cNvSpPr/>
          <p:nvPr/>
        </p:nvSpPr>
        <p:spPr>
          <a:xfrm>
            <a:off x="8933400" y="4548600"/>
            <a:ext cx="1602360" cy="55656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Infertilité</a:t>
            </a:r>
            <a:endParaRPr b="0" lang="fr-FR" sz="1600" spc="-1" strike="noStrike">
              <a:solidFill>
                <a:srgbClr val="000000"/>
              </a:solidFill>
              <a:latin typeface="Arial"/>
            </a:endParaRPr>
          </a:p>
          <a:p>
            <a:pPr algn="ctr">
              <a:lnSpc>
                <a:spcPct val="100000"/>
              </a:lnSpc>
            </a:pPr>
            <a:r>
              <a:rPr b="0" lang="fr-FR" sz="1100" spc="-1" strike="noStrike">
                <a:solidFill>
                  <a:srgbClr val="ffffff"/>
                </a:solidFill>
                <a:latin typeface="Calibri"/>
              </a:rPr>
              <a:t>Pollution aux pesticides</a:t>
            </a:r>
            <a:endParaRPr b="0" lang="fr-FR" sz="1100" spc="-1" strike="noStrike">
              <a:solidFill>
                <a:srgbClr val="000000"/>
              </a:solidFill>
              <a:latin typeface="Arial"/>
            </a:endParaRPr>
          </a:p>
        </p:txBody>
      </p:sp>
      <p:sp>
        <p:nvSpPr>
          <p:cNvPr id="1522" name="ZoneTexte 138"/>
          <p:cNvSpPr/>
          <p:nvPr/>
        </p:nvSpPr>
        <p:spPr>
          <a:xfrm>
            <a:off x="4102920" y="4585680"/>
            <a:ext cx="731520" cy="37008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Bruits</a:t>
            </a:r>
            <a:endParaRPr b="0" lang="fr-FR" sz="1600" spc="-1" strike="noStrike">
              <a:solidFill>
                <a:srgbClr val="000000"/>
              </a:solidFill>
              <a:latin typeface="Arial"/>
            </a:endParaRPr>
          </a:p>
        </p:txBody>
      </p:sp>
      <p:sp>
        <p:nvSpPr>
          <p:cNvPr id="1523" name="ZoneTexte 140"/>
          <p:cNvSpPr/>
          <p:nvPr/>
        </p:nvSpPr>
        <p:spPr>
          <a:xfrm>
            <a:off x="6635520" y="3301920"/>
            <a:ext cx="2226600" cy="370080"/>
          </a:xfrm>
          <a:prstGeom prst="roundRect">
            <a:avLst>
              <a:gd name="adj" fmla="val 16667"/>
            </a:avLst>
          </a:prstGeom>
          <a:solidFill>
            <a:srgbClr val="40404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Eutrophisation des eaux</a:t>
            </a:r>
            <a:endParaRPr b="0" lang="fr-FR" sz="1600" spc="-1" strike="noStrike">
              <a:solidFill>
                <a:srgbClr val="000000"/>
              </a:solidFill>
              <a:latin typeface="Arial"/>
            </a:endParaRPr>
          </a:p>
        </p:txBody>
      </p:sp>
      <p:sp>
        <p:nvSpPr>
          <p:cNvPr id="1524" name="ZoneTexte 141"/>
          <p:cNvSpPr/>
          <p:nvPr/>
        </p:nvSpPr>
        <p:spPr>
          <a:xfrm>
            <a:off x="7334640" y="3791520"/>
            <a:ext cx="912960" cy="370080"/>
          </a:xfrm>
          <a:prstGeom prst="roundRect">
            <a:avLst>
              <a:gd name="adj" fmla="val 16667"/>
            </a:avLst>
          </a:prstGeom>
          <a:solidFill>
            <a:srgbClr val="40404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Déchets</a:t>
            </a:r>
            <a:endParaRPr b="0" lang="fr-FR" sz="1600" spc="-1" strike="noStrike">
              <a:solidFill>
                <a:srgbClr val="000000"/>
              </a:solidFill>
              <a:latin typeface="Arial"/>
            </a:endParaRPr>
          </a:p>
        </p:txBody>
      </p:sp>
      <p:sp>
        <p:nvSpPr>
          <p:cNvPr id="1525" name="Ellipse 34"/>
          <p:cNvSpPr/>
          <p:nvPr/>
        </p:nvSpPr>
        <p:spPr>
          <a:xfrm>
            <a:off x="4231080" y="318276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5</a:t>
            </a:r>
            <a:endParaRPr b="0" lang="fr-FR" sz="1400" spc="-1" strike="noStrike">
              <a:solidFill>
                <a:srgbClr val="000000"/>
              </a:solidFill>
              <a:latin typeface="Arial"/>
            </a:endParaRPr>
          </a:p>
        </p:txBody>
      </p:sp>
      <p:sp>
        <p:nvSpPr>
          <p:cNvPr id="1526" name="Ellipse 40"/>
          <p:cNvSpPr/>
          <p:nvPr/>
        </p:nvSpPr>
        <p:spPr>
          <a:xfrm>
            <a:off x="6132960" y="321912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4</a:t>
            </a:r>
            <a:endParaRPr b="0" lang="fr-FR" sz="1400" spc="-1" strike="noStrike">
              <a:solidFill>
                <a:srgbClr val="000000"/>
              </a:solidFill>
              <a:latin typeface="Arial"/>
            </a:endParaRPr>
          </a:p>
        </p:txBody>
      </p:sp>
      <p:sp>
        <p:nvSpPr>
          <p:cNvPr id="1527" name="Ellipse 44"/>
          <p:cNvSpPr/>
          <p:nvPr/>
        </p:nvSpPr>
        <p:spPr>
          <a:xfrm>
            <a:off x="9862920" y="206460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3</a:t>
            </a:r>
            <a:endParaRPr b="0" lang="fr-FR" sz="1400" spc="-1" strike="noStrike">
              <a:solidFill>
                <a:srgbClr val="000000"/>
              </a:solidFill>
              <a:latin typeface="Arial"/>
            </a:endParaRPr>
          </a:p>
        </p:txBody>
      </p:sp>
      <p:sp>
        <p:nvSpPr>
          <p:cNvPr id="1528" name="Ellipse 46"/>
          <p:cNvSpPr/>
          <p:nvPr/>
        </p:nvSpPr>
        <p:spPr>
          <a:xfrm>
            <a:off x="7594560" y="244440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2</a:t>
            </a:r>
            <a:endParaRPr b="0" lang="fr-FR" sz="1400" spc="-1" strike="noStrike">
              <a:solidFill>
                <a:srgbClr val="000000"/>
              </a:solidFill>
              <a:latin typeface="Arial"/>
            </a:endParaRPr>
          </a:p>
        </p:txBody>
      </p:sp>
      <p:sp>
        <p:nvSpPr>
          <p:cNvPr id="1529" name="ZoneTexte 142"/>
          <p:cNvSpPr/>
          <p:nvPr/>
        </p:nvSpPr>
        <p:spPr>
          <a:xfrm>
            <a:off x="9639000" y="2870280"/>
            <a:ext cx="2012400" cy="640440"/>
          </a:xfrm>
          <a:prstGeom prst="roundRect">
            <a:avLst>
              <a:gd name="adj" fmla="val 16667"/>
            </a:avLst>
          </a:prstGeom>
          <a:solidFill>
            <a:srgbClr val="404040"/>
          </a:solid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Épuisement des </a:t>
            </a:r>
            <a:br>
              <a:rPr sz="1600"/>
            </a:br>
            <a:r>
              <a:rPr b="0" lang="fr-FR" sz="1600" spc="-1" strike="noStrike">
                <a:solidFill>
                  <a:srgbClr val="ffffff"/>
                </a:solidFill>
                <a:latin typeface="Calibri"/>
              </a:rPr>
              <a:t>ressources naturelles</a:t>
            </a:r>
            <a:endParaRPr b="0" lang="fr-FR" sz="1600" spc="-1" strike="noStrike">
              <a:solidFill>
                <a:srgbClr val="000000"/>
              </a:solidFill>
              <a:latin typeface="Arial"/>
            </a:endParaRPr>
          </a:p>
        </p:txBody>
      </p:sp>
      <p:sp>
        <p:nvSpPr>
          <p:cNvPr id="1530" name="Ellipse 47"/>
          <p:cNvSpPr/>
          <p:nvPr/>
        </p:nvSpPr>
        <p:spPr>
          <a:xfrm>
            <a:off x="8739360" y="129996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1</a:t>
            </a:r>
            <a:endParaRPr b="0" lang="fr-FR" sz="1400" spc="-1" strike="noStrike">
              <a:solidFill>
                <a:srgbClr val="000000"/>
              </a:solidFill>
              <a:latin typeface="Arial"/>
            </a:endParaRPr>
          </a:p>
        </p:txBody>
      </p:sp>
      <p:sp>
        <p:nvSpPr>
          <p:cNvPr id="1531" name="Ellipse 52"/>
          <p:cNvSpPr/>
          <p:nvPr/>
        </p:nvSpPr>
        <p:spPr>
          <a:xfrm>
            <a:off x="8902800" y="170856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9</a:t>
            </a:r>
            <a:endParaRPr b="0" lang="fr-FR" sz="1400" spc="-1" strike="noStrike">
              <a:solidFill>
                <a:srgbClr val="000000"/>
              </a:solidFill>
              <a:latin typeface="Arial"/>
            </a:endParaRPr>
          </a:p>
        </p:txBody>
      </p:sp>
      <p:sp>
        <p:nvSpPr>
          <p:cNvPr id="1532" name="Ellipse 53"/>
          <p:cNvSpPr/>
          <p:nvPr/>
        </p:nvSpPr>
        <p:spPr>
          <a:xfrm>
            <a:off x="9241560" y="297828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8</a:t>
            </a:r>
            <a:endParaRPr b="0" lang="fr-FR" sz="1400" spc="-1" strike="noStrike">
              <a:solidFill>
                <a:srgbClr val="000000"/>
              </a:solidFill>
              <a:latin typeface="Arial"/>
            </a:endParaRPr>
          </a:p>
        </p:txBody>
      </p:sp>
      <p:sp>
        <p:nvSpPr>
          <p:cNvPr id="1533" name="ZoneTexte 143"/>
          <p:cNvSpPr/>
          <p:nvPr/>
        </p:nvSpPr>
        <p:spPr>
          <a:xfrm>
            <a:off x="9189000" y="3655080"/>
            <a:ext cx="2307240" cy="37008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Consommation d’énergie</a:t>
            </a:r>
            <a:endParaRPr b="0" lang="fr-FR" sz="1600" spc="-1" strike="noStrike">
              <a:solidFill>
                <a:srgbClr val="000000"/>
              </a:solidFill>
              <a:latin typeface="Arial"/>
            </a:endParaRPr>
          </a:p>
        </p:txBody>
      </p:sp>
      <p:sp>
        <p:nvSpPr>
          <p:cNvPr id="1534" name="Ellipse 92"/>
          <p:cNvSpPr/>
          <p:nvPr/>
        </p:nvSpPr>
        <p:spPr>
          <a:xfrm>
            <a:off x="8665560" y="362808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7</a:t>
            </a:r>
            <a:endParaRPr b="0" lang="fr-FR" sz="1400" spc="-1" strike="noStrike">
              <a:solidFill>
                <a:srgbClr val="000000"/>
              </a:solidFill>
              <a:latin typeface="Arial"/>
            </a:endParaRPr>
          </a:p>
        </p:txBody>
      </p:sp>
      <p:sp>
        <p:nvSpPr>
          <p:cNvPr id="1535" name="Ellipse 93"/>
          <p:cNvSpPr/>
          <p:nvPr/>
        </p:nvSpPr>
        <p:spPr>
          <a:xfrm>
            <a:off x="8503200" y="455364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6</a:t>
            </a:r>
            <a:endParaRPr b="0" lang="fr-FR" sz="1400" spc="-1" strike="noStrike">
              <a:solidFill>
                <a:srgbClr val="000000"/>
              </a:solidFill>
              <a:latin typeface="Arial"/>
            </a:endParaRPr>
          </a:p>
        </p:txBody>
      </p:sp>
      <p:sp>
        <p:nvSpPr>
          <p:cNvPr id="1536" name="Ellipse 94"/>
          <p:cNvSpPr/>
          <p:nvPr/>
        </p:nvSpPr>
        <p:spPr>
          <a:xfrm>
            <a:off x="5088240" y="511920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8</a:t>
            </a:r>
            <a:endParaRPr b="0" lang="fr-FR" sz="1400" spc="-1" strike="noStrike">
              <a:solidFill>
                <a:srgbClr val="000000"/>
              </a:solidFill>
              <a:latin typeface="Arial"/>
            </a:endParaRPr>
          </a:p>
        </p:txBody>
      </p:sp>
      <p:sp>
        <p:nvSpPr>
          <p:cNvPr id="1537" name="Ellipse 96"/>
          <p:cNvSpPr/>
          <p:nvPr/>
        </p:nvSpPr>
        <p:spPr>
          <a:xfrm>
            <a:off x="8107200" y="516924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6</a:t>
            </a:r>
            <a:endParaRPr b="0" lang="fr-FR" sz="1400" spc="-1" strike="noStrike">
              <a:solidFill>
                <a:srgbClr val="000000"/>
              </a:solidFill>
              <a:latin typeface="Arial"/>
            </a:endParaRPr>
          </a:p>
        </p:txBody>
      </p:sp>
      <p:sp>
        <p:nvSpPr>
          <p:cNvPr id="1538" name="Ellipse 97"/>
          <p:cNvSpPr/>
          <p:nvPr/>
        </p:nvSpPr>
        <p:spPr>
          <a:xfrm>
            <a:off x="8114400" y="547560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9</a:t>
            </a:r>
            <a:endParaRPr b="0" lang="fr-FR" sz="1400" spc="-1" strike="noStrike">
              <a:solidFill>
                <a:srgbClr val="000000"/>
              </a:solidFill>
              <a:latin typeface="Arial"/>
            </a:endParaRPr>
          </a:p>
        </p:txBody>
      </p:sp>
      <p:sp>
        <p:nvSpPr>
          <p:cNvPr id="1539" name="ZoneTexte 147"/>
          <p:cNvSpPr/>
          <p:nvPr/>
        </p:nvSpPr>
        <p:spPr>
          <a:xfrm>
            <a:off x="8969760" y="4131360"/>
            <a:ext cx="1875960" cy="37008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Occupation des sols</a:t>
            </a:r>
            <a:endParaRPr b="0" lang="fr-FR" sz="1600" spc="-1" strike="noStrike">
              <a:solidFill>
                <a:srgbClr val="000000"/>
              </a:solidFill>
              <a:latin typeface="Arial"/>
            </a:endParaRPr>
          </a:p>
        </p:txBody>
      </p:sp>
      <p:sp>
        <p:nvSpPr>
          <p:cNvPr id="1540" name="Ellipse 98"/>
          <p:cNvSpPr/>
          <p:nvPr/>
        </p:nvSpPr>
        <p:spPr>
          <a:xfrm>
            <a:off x="8327160" y="4061520"/>
            <a:ext cx="50976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10</a:t>
            </a:r>
            <a:endParaRPr b="0" lang="fr-FR" sz="1400" spc="-1" strike="noStrike">
              <a:solidFill>
                <a:srgbClr val="000000"/>
              </a:solidFill>
              <a:latin typeface="Arial"/>
            </a:endParaRPr>
          </a:p>
        </p:txBody>
      </p:sp>
      <p:sp>
        <p:nvSpPr>
          <p:cNvPr id="1541" name="Ellipse 100"/>
          <p:cNvSpPr/>
          <p:nvPr/>
        </p:nvSpPr>
        <p:spPr>
          <a:xfrm>
            <a:off x="8503200" y="4830480"/>
            <a:ext cx="382320" cy="434880"/>
          </a:xfrm>
          <a:prstGeom prst="ellipse">
            <a:avLst/>
          </a:prstGeom>
          <a:solidFill>
            <a:srgbClr val="ffa300"/>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80276c"/>
                </a:solidFill>
                <a:latin typeface="Calibri"/>
              </a:rPr>
              <a:t>9</a:t>
            </a:r>
            <a:endParaRPr b="0" lang="fr-FR" sz="1400" spc="-1" strike="noStrike">
              <a:solidFill>
                <a:srgbClr val="000000"/>
              </a:solidFill>
              <a:latin typeface="Arial"/>
            </a:endParaRPr>
          </a:p>
        </p:txBody>
      </p:sp>
      <p:sp>
        <p:nvSpPr>
          <p:cNvPr id="1542" name="ZoneTexte 148"/>
          <p:cNvSpPr/>
          <p:nvPr/>
        </p:nvSpPr>
        <p:spPr>
          <a:xfrm>
            <a:off x="5585400" y="4309920"/>
            <a:ext cx="1702440" cy="370080"/>
          </a:xfrm>
          <a:prstGeom prst="roundRect">
            <a:avLst>
              <a:gd name="adj" fmla="val 16667"/>
            </a:avLst>
          </a:prstGeom>
          <a:noFill/>
          <a:ln w="0">
            <a:solidFill>
              <a:srgbClr val="80276c">
                <a:alpha val="40000"/>
              </a:srgbClr>
            </a:solidFill>
            <a:prstDash val="sysDot"/>
          </a:ln>
        </p:spPr>
        <p:style>
          <a:lnRef idx="0"/>
          <a:fillRef idx="0"/>
          <a:effectRef idx="0"/>
          <a:fontRef idx="minor"/>
        </p:style>
        <p:txBody>
          <a:bodyPr wrap="none" lIns="90000" rIns="90000" tIns="45000" bIns="45000" anchor="ctr">
            <a:spAutoFit/>
          </a:bodyPr>
          <a:p>
            <a:pPr algn="ctr">
              <a:lnSpc>
                <a:spcPct val="100000"/>
              </a:lnSpc>
            </a:pPr>
            <a:r>
              <a:rPr b="0" lang="fr-FR" sz="1600" spc="-1" strike="noStrike">
                <a:solidFill>
                  <a:srgbClr val="ffffff"/>
                </a:solidFill>
                <a:latin typeface="Calibri"/>
              </a:rPr>
              <a:t>Microplastiques ?</a:t>
            </a:r>
            <a:endParaRPr b="0" lang="fr-FR" sz="1600" spc="-1" strike="noStrike">
              <a:solidFill>
                <a:srgbClr val="000000"/>
              </a:solidFill>
              <a:latin typeface="Arial"/>
            </a:endParaRPr>
          </a:p>
        </p:txBody>
      </p:sp>
      <p:sp>
        <p:nvSpPr>
          <p:cNvPr id="1543" name="Ellipse 101"/>
          <p:cNvSpPr/>
          <p:nvPr/>
        </p:nvSpPr>
        <p:spPr>
          <a:xfrm>
            <a:off x="7407000" y="4261680"/>
            <a:ext cx="565920" cy="434880"/>
          </a:xfrm>
          <a:prstGeom prst="ellipse">
            <a:avLst/>
          </a:prstGeom>
          <a:solidFill>
            <a:srgbClr val="80276c"/>
          </a:solidFill>
          <a:ln w="9360">
            <a:noFill/>
          </a:ln>
        </p:spPr>
        <p:style>
          <a:lnRef idx="0"/>
          <a:fillRef idx="0"/>
          <a:effectRef idx="0"/>
          <a:fontRef idx="minor"/>
        </p:style>
        <p:txBody>
          <a:bodyPr wrap="none" lIns="90000" rIns="90000" tIns="46800" bIns="46800" anchor="ctr">
            <a:spAutoFit/>
          </a:bodyPr>
          <a:p>
            <a:pPr algn="ctr">
              <a:lnSpc>
                <a:spcPct val="100000"/>
              </a:lnSpc>
            </a:pPr>
            <a:r>
              <a:rPr b="1" lang="fr-FR" sz="1400" spc="-1" strike="noStrike">
                <a:solidFill>
                  <a:srgbClr val="ffa300"/>
                </a:solidFill>
                <a:latin typeface="Calibri"/>
              </a:rPr>
              <a:t>11 </a:t>
            </a:r>
            <a:endParaRPr b="0" lang="fr-FR" sz="1400" spc="-1" strike="noStrike">
              <a:solidFill>
                <a:srgbClr val="ffa300"/>
              </a:solidFill>
              <a:latin typeface="Arial"/>
            </a:endParaRPr>
          </a:p>
        </p:txBody>
      </p:sp>
    </p:spTree>
  </p:cSld>
  <mc:AlternateContent>
    <mc:Choice Requires="p14">
      <p:transition spd="slow" p14:dur="2000"/>
    </mc:Choice>
    <mc:Fallback>
      <p:transition spd="slow"/>
    </mc:Fallback>
  </mc:AlternateContent>
</p:sld>
</file>

<file path=ppt/slides/slide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4" name="PlaceHolder 1"/>
          <p:cNvSpPr>
            <a:spLocks noGrp="1"/>
          </p:cNvSpPr>
          <p:nvPr>
            <p:ph type="title"/>
          </p:nvPr>
        </p:nvSpPr>
        <p:spPr>
          <a:xfrm>
            <a:off x="683280" y="315000"/>
            <a:ext cx="86511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Impacts et indicateurs d’impacts environnementaux</a:t>
            </a:r>
            <a:endParaRPr b="0" lang="en-US" sz="2800" spc="-1" strike="noStrike">
              <a:solidFill>
                <a:srgbClr val="000000"/>
              </a:solidFill>
              <a:latin typeface="Calibri"/>
            </a:endParaRPr>
          </a:p>
        </p:txBody>
      </p:sp>
      <p:grpSp>
        <p:nvGrpSpPr>
          <p:cNvPr id="1545" name="Diagramme 37"/>
          <p:cNvGrpSpPr/>
          <p:nvPr/>
        </p:nvGrpSpPr>
        <p:grpSpPr>
          <a:xfrm>
            <a:off x="1765080" y="1704600"/>
            <a:ext cx="8953560" cy="2160000"/>
            <a:chOff x="1765080" y="1704600"/>
            <a:chExt cx="8953560" cy="2160000"/>
          </a:xfrm>
        </p:grpSpPr>
        <p:sp>
          <p:nvSpPr>
            <p:cNvPr id="1546" name=""/>
            <p:cNvSpPr/>
            <p:nvPr/>
          </p:nvSpPr>
          <p:spPr>
            <a:xfrm>
              <a:off x="1765080" y="1704600"/>
              <a:ext cx="8953560" cy="2160000"/>
            </a:xfrm>
            <a:prstGeom prst="rect">
              <a:avLst/>
            </a:prstGeom>
            <a:noFill/>
            <a:ln w="0">
              <a:noFill/>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1547" name=""/>
            <p:cNvSpPr/>
            <p:nvPr/>
          </p:nvSpPr>
          <p:spPr>
            <a:xfrm>
              <a:off x="1768680" y="2330280"/>
              <a:ext cx="1882440" cy="726480"/>
            </a:xfrm>
            <a:prstGeom prst="chevron">
              <a:avLst>
                <a:gd name="adj" fmla="val 40000"/>
              </a:avLst>
            </a:prstGeom>
            <a:solidFill>
              <a:srgbClr val="e7ae00"/>
            </a:solidFill>
            <a:ln w="12600">
              <a:solidFill>
                <a:srgbClr val="ffffff"/>
              </a:solidFill>
              <a:miter/>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548" name=""/>
            <p:cNvSpPr/>
            <p:nvPr/>
          </p:nvSpPr>
          <p:spPr>
            <a:xfrm>
              <a:off x="2270880" y="2512080"/>
              <a:ext cx="1589400" cy="726480"/>
            </a:xfrm>
            <a:prstGeom prst="roundRect">
              <a:avLst>
                <a:gd name="adj" fmla="val 10000"/>
              </a:avLst>
            </a:prstGeom>
            <a:solidFill>
              <a:srgbClr val="ffffff">
                <a:alpha val="90000"/>
              </a:srgbClr>
            </a:solidFill>
            <a:ln w="12600">
              <a:solidFill>
                <a:srgbClr val="e7ae00"/>
              </a:solidFill>
              <a:miter/>
            </a:ln>
          </p:spPr>
          <p:style>
            <a:lnRef idx="0"/>
            <a:fillRef idx="0"/>
            <a:effectRef idx="0"/>
            <a:fontRef idx="minor"/>
          </p:style>
          <p:txBody>
            <a:bodyPr lIns="149400" rIns="128160" tIns="149400" bIns="149400" anchor="ctr">
              <a:noAutofit/>
            </a:bodyPr>
            <a:p>
              <a:pPr algn="ctr">
                <a:lnSpc>
                  <a:spcPct val="90000"/>
                </a:lnSpc>
                <a:spcAft>
                  <a:spcPts val="629"/>
                </a:spcAft>
              </a:pPr>
              <a:r>
                <a:rPr b="0" lang="fr-FR" sz="1800" spc="-1" strike="noStrike">
                  <a:solidFill>
                    <a:srgbClr val="000000"/>
                  </a:solidFill>
                  <a:latin typeface="Calibri"/>
                </a:rPr>
                <a:t>Catégorie d’impact</a:t>
              </a:r>
              <a:endParaRPr b="0" lang="fr-FR" sz="1800" spc="-1" strike="noStrike">
                <a:solidFill>
                  <a:srgbClr val="000000"/>
                </a:solidFill>
                <a:latin typeface="Arial"/>
              </a:endParaRPr>
            </a:p>
          </p:txBody>
        </p:sp>
        <p:sp>
          <p:nvSpPr>
            <p:cNvPr id="1549" name=""/>
            <p:cNvSpPr/>
            <p:nvPr/>
          </p:nvSpPr>
          <p:spPr>
            <a:xfrm>
              <a:off x="3919320" y="2330280"/>
              <a:ext cx="1882440" cy="726480"/>
            </a:xfrm>
            <a:prstGeom prst="chevron">
              <a:avLst>
                <a:gd name="adj" fmla="val 40000"/>
              </a:avLst>
            </a:prstGeom>
            <a:solidFill>
              <a:srgbClr val="ffbe22"/>
            </a:solidFill>
            <a:ln w="12600">
              <a:solidFill>
                <a:srgbClr val="ffffff"/>
              </a:solidFill>
              <a:miter/>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550" name=""/>
            <p:cNvSpPr/>
            <p:nvPr/>
          </p:nvSpPr>
          <p:spPr>
            <a:xfrm>
              <a:off x="4019040" y="2512080"/>
              <a:ext cx="2394360" cy="726480"/>
            </a:xfrm>
            <a:prstGeom prst="roundRect">
              <a:avLst>
                <a:gd name="adj" fmla="val 10000"/>
              </a:avLst>
            </a:prstGeom>
            <a:solidFill>
              <a:srgbClr val="ffffff">
                <a:alpha val="90000"/>
              </a:srgbClr>
            </a:solidFill>
            <a:ln w="12600">
              <a:solidFill>
                <a:srgbClr val="ffbe22"/>
              </a:solidFill>
              <a:miter/>
            </a:ln>
          </p:spPr>
          <p:style>
            <a:lnRef idx="0"/>
            <a:fillRef idx="0"/>
            <a:effectRef idx="0"/>
            <a:fontRef idx="minor"/>
          </p:style>
          <p:txBody>
            <a:bodyPr lIns="149400" rIns="128160" tIns="149400" bIns="149400" anchor="ctr">
              <a:noAutofit/>
            </a:bodyPr>
            <a:p>
              <a:pPr algn="ctr">
                <a:lnSpc>
                  <a:spcPct val="90000"/>
                </a:lnSpc>
                <a:spcAft>
                  <a:spcPts val="629"/>
                </a:spcAft>
              </a:pPr>
              <a:r>
                <a:rPr b="0" lang="fr-FR" sz="1800" spc="-1" strike="noStrike">
                  <a:solidFill>
                    <a:srgbClr val="000000"/>
                  </a:solidFill>
                  <a:latin typeface="Calibri"/>
                </a:rPr>
                <a:t>Indicateur environnemental</a:t>
              </a:r>
              <a:endParaRPr b="0" lang="fr-FR" sz="1800" spc="-1" strike="noStrike">
                <a:solidFill>
                  <a:srgbClr val="000000"/>
                </a:solidFill>
                <a:latin typeface="Arial"/>
              </a:endParaRPr>
            </a:p>
          </p:txBody>
        </p:sp>
        <p:sp>
          <p:nvSpPr>
            <p:cNvPr id="1551" name=""/>
            <p:cNvSpPr/>
            <p:nvPr/>
          </p:nvSpPr>
          <p:spPr>
            <a:xfrm>
              <a:off x="6472440" y="2330280"/>
              <a:ext cx="1882440" cy="726480"/>
            </a:xfrm>
            <a:prstGeom prst="chevron">
              <a:avLst>
                <a:gd name="adj" fmla="val 40000"/>
              </a:avLst>
            </a:prstGeom>
            <a:solidFill>
              <a:srgbClr val="ffc75b"/>
            </a:solidFill>
            <a:ln w="12600">
              <a:solidFill>
                <a:srgbClr val="ffffff"/>
              </a:solidFill>
              <a:miter/>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552" name=""/>
            <p:cNvSpPr/>
            <p:nvPr/>
          </p:nvSpPr>
          <p:spPr>
            <a:xfrm>
              <a:off x="6974280" y="2512080"/>
              <a:ext cx="1589400" cy="726480"/>
            </a:xfrm>
            <a:prstGeom prst="roundRect">
              <a:avLst>
                <a:gd name="adj" fmla="val 10000"/>
              </a:avLst>
            </a:prstGeom>
            <a:solidFill>
              <a:srgbClr val="ffffff">
                <a:alpha val="90000"/>
              </a:srgbClr>
            </a:solidFill>
            <a:ln w="12600">
              <a:solidFill>
                <a:srgbClr val="ffc75b"/>
              </a:solidFill>
              <a:miter/>
            </a:ln>
          </p:spPr>
          <p:style>
            <a:lnRef idx="0"/>
            <a:fillRef idx="0"/>
            <a:effectRef idx="0"/>
            <a:fontRef idx="minor"/>
          </p:style>
          <p:txBody>
            <a:bodyPr lIns="149400" rIns="128160" tIns="149400" bIns="149400" anchor="ctr">
              <a:noAutofit/>
            </a:bodyPr>
            <a:p>
              <a:pPr algn="ctr">
                <a:lnSpc>
                  <a:spcPct val="90000"/>
                </a:lnSpc>
                <a:spcAft>
                  <a:spcPts val="629"/>
                </a:spcAft>
              </a:pPr>
              <a:r>
                <a:rPr b="0" lang="fr-FR" sz="1800" spc="-1" strike="noStrike">
                  <a:solidFill>
                    <a:srgbClr val="000000"/>
                  </a:solidFill>
                  <a:latin typeface="Calibri"/>
                </a:rPr>
                <a:t>Modèle de calcul</a:t>
              </a:r>
              <a:endParaRPr b="0" lang="fr-FR" sz="1800" spc="-1" strike="noStrike">
                <a:solidFill>
                  <a:srgbClr val="000000"/>
                </a:solidFill>
                <a:latin typeface="Arial"/>
              </a:endParaRPr>
            </a:p>
          </p:txBody>
        </p:sp>
        <p:sp>
          <p:nvSpPr>
            <p:cNvPr id="1553" name=""/>
            <p:cNvSpPr/>
            <p:nvPr/>
          </p:nvSpPr>
          <p:spPr>
            <a:xfrm>
              <a:off x="8623080" y="2330280"/>
              <a:ext cx="1882440" cy="726480"/>
            </a:xfrm>
            <a:prstGeom prst="chevron">
              <a:avLst>
                <a:gd name="adj" fmla="val 40000"/>
              </a:avLst>
            </a:prstGeom>
            <a:solidFill>
              <a:srgbClr val="ffd695"/>
            </a:solidFill>
            <a:ln w="12600">
              <a:solidFill>
                <a:srgbClr val="ffffff"/>
              </a:solidFill>
              <a:miter/>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554" name=""/>
            <p:cNvSpPr/>
            <p:nvPr/>
          </p:nvSpPr>
          <p:spPr>
            <a:xfrm>
              <a:off x="9124920" y="2512080"/>
              <a:ext cx="1589400" cy="726480"/>
            </a:xfrm>
            <a:prstGeom prst="roundRect">
              <a:avLst>
                <a:gd name="adj" fmla="val 10000"/>
              </a:avLst>
            </a:prstGeom>
            <a:solidFill>
              <a:srgbClr val="ffffff">
                <a:alpha val="90000"/>
              </a:srgbClr>
            </a:solidFill>
            <a:ln w="12600">
              <a:solidFill>
                <a:srgbClr val="ffd695"/>
              </a:solidFill>
              <a:miter/>
            </a:ln>
          </p:spPr>
          <p:style>
            <a:lnRef idx="0"/>
            <a:fillRef idx="0"/>
            <a:effectRef idx="0"/>
            <a:fontRef idx="minor"/>
          </p:style>
          <p:txBody>
            <a:bodyPr lIns="149400" rIns="128160" tIns="149400" bIns="149400" anchor="ctr">
              <a:noAutofit/>
            </a:bodyPr>
            <a:p>
              <a:pPr algn="ctr">
                <a:lnSpc>
                  <a:spcPct val="90000"/>
                </a:lnSpc>
                <a:spcAft>
                  <a:spcPts val="629"/>
                </a:spcAft>
              </a:pPr>
              <a:r>
                <a:rPr b="0" lang="fr-FR" sz="1800" spc="-1" strike="noStrike">
                  <a:solidFill>
                    <a:srgbClr val="000000"/>
                  </a:solidFill>
                  <a:latin typeface="Calibri"/>
                </a:rPr>
                <a:t>Résultat</a:t>
              </a:r>
              <a:endParaRPr b="0" lang="fr-FR" sz="1800" spc="-1" strike="noStrike">
                <a:solidFill>
                  <a:srgbClr val="000000"/>
                </a:solidFill>
                <a:latin typeface="Arial"/>
              </a:endParaRPr>
            </a:p>
          </p:txBody>
        </p:sp>
      </p:grpSp>
      <p:grpSp>
        <p:nvGrpSpPr>
          <p:cNvPr id="1555" name="Diagramme 38"/>
          <p:cNvGrpSpPr/>
          <p:nvPr/>
        </p:nvGrpSpPr>
        <p:grpSpPr>
          <a:xfrm>
            <a:off x="1765080" y="3434040"/>
            <a:ext cx="8953560" cy="2160000"/>
            <a:chOff x="1765080" y="3434040"/>
            <a:chExt cx="8953560" cy="2160000"/>
          </a:xfrm>
        </p:grpSpPr>
        <p:sp>
          <p:nvSpPr>
            <p:cNvPr id="1556" name=""/>
            <p:cNvSpPr/>
            <p:nvPr/>
          </p:nvSpPr>
          <p:spPr>
            <a:xfrm>
              <a:off x="1765080" y="3434040"/>
              <a:ext cx="8953560" cy="2160000"/>
            </a:xfrm>
            <a:prstGeom prst="rect">
              <a:avLst/>
            </a:prstGeom>
            <a:noFill/>
            <a:ln w="0">
              <a:noFill/>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1557" name=""/>
            <p:cNvSpPr/>
            <p:nvPr/>
          </p:nvSpPr>
          <p:spPr>
            <a:xfrm>
              <a:off x="1768320" y="4056120"/>
              <a:ext cx="1898280" cy="732600"/>
            </a:xfrm>
            <a:prstGeom prst="chevron">
              <a:avLst>
                <a:gd name="adj" fmla="val 40000"/>
              </a:avLst>
            </a:prstGeom>
            <a:solidFill>
              <a:srgbClr val="ffc000">
                <a:alpha val="90000"/>
              </a:srgbClr>
            </a:solidFill>
            <a:ln w="12600">
              <a:solidFill>
                <a:srgbClr val="ffffff"/>
              </a:solidFill>
              <a:miter/>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558" name=""/>
            <p:cNvSpPr/>
            <p:nvPr/>
          </p:nvSpPr>
          <p:spPr>
            <a:xfrm>
              <a:off x="2169360" y="4239360"/>
              <a:ext cx="1812960" cy="732600"/>
            </a:xfrm>
            <a:prstGeom prst="roundRect">
              <a:avLst>
                <a:gd name="adj" fmla="val 10000"/>
              </a:avLst>
            </a:prstGeom>
            <a:solidFill>
              <a:srgbClr val="ffffff">
                <a:alpha val="90000"/>
              </a:srgbClr>
            </a:solidFill>
            <a:ln w="12600">
              <a:solidFill>
                <a:srgbClr val="ffc000">
                  <a:alpha val="90000"/>
                </a:srgbClr>
              </a:solidFill>
              <a:miter/>
            </a:ln>
          </p:spPr>
          <p:style>
            <a:lnRef idx="0"/>
            <a:fillRef idx="0"/>
            <a:effectRef idx="0"/>
            <a:fontRef idx="minor"/>
          </p:style>
          <p:txBody>
            <a:bodyPr lIns="149760" rIns="128160" tIns="149760" bIns="149400" anchor="ctr">
              <a:noAutofit/>
            </a:bodyPr>
            <a:p>
              <a:pPr algn="ctr">
                <a:lnSpc>
                  <a:spcPct val="90000"/>
                </a:lnSpc>
                <a:spcAft>
                  <a:spcPts val="629"/>
                </a:spcAft>
              </a:pPr>
              <a:r>
                <a:rPr b="0" lang="fr-FR" sz="1800" spc="-1" strike="noStrike">
                  <a:solidFill>
                    <a:srgbClr val="000000"/>
                  </a:solidFill>
                  <a:latin typeface="Calibri"/>
                </a:rPr>
                <a:t>Changement climatique</a:t>
              </a:r>
              <a:endParaRPr b="0" lang="fr-FR" sz="1800" spc="-1" strike="noStrike">
                <a:solidFill>
                  <a:srgbClr val="000000"/>
                </a:solidFill>
                <a:latin typeface="Arial"/>
              </a:endParaRPr>
            </a:p>
          </p:txBody>
        </p:sp>
        <p:sp>
          <p:nvSpPr>
            <p:cNvPr id="1559" name=""/>
            <p:cNvSpPr/>
            <p:nvPr/>
          </p:nvSpPr>
          <p:spPr>
            <a:xfrm>
              <a:off x="4042080" y="4056120"/>
              <a:ext cx="1898280" cy="732600"/>
            </a:xfrm>
            <a:prstGeom prst="chevron">
              <a:avLst>
                <a:gd name="adj" fmla="val 40000"/>
              </a:avLst>
            </a:prstGeom>
            <a:solidFill>
              <a:srgbClr val="ffc000">
                <a:alpha val="77000"/>
              </a:srgbClr>
            </a:solidFill>
            <a:ln w="12600">
              <a:solidFill>
                <a:srgbClr val="ffffff"/>
              </a:solidFill>
              <a:miter/>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560" name=""/>
            <p:cNvSpPr/>
            <p:nvPr/>
          </p:nvSpPr>
          <p:spPr>
            <a:xfrm>
              <a:off x="4321440" y="4239360"/>
              <a:ext cx="2056320" cy="732600"/>
            </a:xfrm>
            <a:prstGeom prst="roundRect">
              <a:avLst>
                <a:gd name="adj" fmla="val 10000"/>
              </a:avLst>
            </a:prstGeom>
            <a:solidFill>
              <a:srgbClr val="ffffff">
                <a:alpha val="90000"/>
              </a:srgbClr>
            </a:solidFill>
            <a:ln w="12600">
              <a:solidFill>
                <a:srgbClr val="ffc000">
                  <a:alpha val="77000"/>
                </a:srgbClr>
              </a:solidFill>
              <a:miter/>
            </a:ln>
          </p:spPr>
          <p:style>
            <a:lnRef idx="0"/>
            <a:fillRef idx="0"/>
            <a:effectRef idx="0"/>
            <a:fontRef idx="minor"/>
          </p:style>
          <p:txBody>
            <a:bodyPr lIns="149760" rIns="128160" tIns="149760" bIns="149400" anchor="ctr">
              <a:noAutofit/>
            </a:bodyPr>
            <a:p>
              <a:pPr algn="ctr">
                <a:lnSpc>
                  <a:spcPct val="90000"/>
                </a:lnSpc>
                <a:spcAft>
                  <a:spcPts val="629"/>
                </a:spcAft>
              </a:pPr>
              <a:r>
                <a:rPr b="0" lang="fr-FR" sz="1800" spc="-1" strike="noStrike">
                  <a:solidFill>
                    <a:srgbClr val="000000"/>
                  </a:solidFill>
                  <a:latin typeface="Calibri"/>
                </a:rPr>
                <a:t>Dioxyde de carbone</a:t>
              </a:r>
              <a:endParaRPr b="0" lang="fr-FR" sz="1800" spc="-1" strike="noStrike">
                <a:solidFill>
                  <a:srgbClr val="000000"/>
                </a:solidFill>
                <a:latin typeface="Arial"/>
              </a:endParaRPr>
            </a:p>
          </p:txBody>
        </p:sp>
        <p:sp>
          <p:nvSpPr>
            <p:cNvPr id="1561" name=""/>
            <p:cNvSpPr/>
            <p:nvPr/>
          </p:nvSpPr>
          <p:spPr>
            <a:xfrm>
              <a:off x="6437520" y="4056120"/>
              <a:ext cx="1898280" cy="732600"/>
            </a:xfrm>
            <a:prstGeom prst="chevron">
              <a:avLst>
                <a:gd name="adj" fmla="val 40000"/>
              </a:avLst>
            </a:prstGeom>
            <a:solidFill>
              <a:srgbClr val="ffc000">
                <a:alpha val="63000"/>
              </a:srgbClr>
            </a:solidFill>
            <a:ln w="12600">
              <a:solidFill>
                <a:srgbClr val="ffffff"/>
              </a:solidFill>
              <a:miter/>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562" name=""/>
            <p:cNvSpPr/>
            <p:nvPr/>
          </p:nvSpPr>
          <p:spPr>
            <a:xfrm>
              <a:off x="6943680" y="4239360"/>
              <a:ext cx="1602720" cy="732600"/>
            </a:xfrm>
            <a:prstGeom prst="roundRect">
              <a:avLst>
                <a:gd name="adj" fmla="val 10000"/>
              </a:avLst>
            </a:prstGeom>
            <a:solidFill>
              <a:srgbClr val="ffffff">
                <a:alpha val="90000"/>
              </a:srgbClr>
            </a:solidFill>
            <a:ln w="12600">
              <a:solidFill>
                <a:srgbClr val="ffc000">
                  <a:alpha val="63000"/>
                </a:srgbClr>
              </a:solidFill>
              <a:miter/>
            </a:ln>
          </p:spPr>
          <p:style>
            <a:lnRef idx="0"/>
            <a:fillRef idx="0"/>
            <a:effectRef idx="0"/>
            <a:fontRef idx="minor"/>
          </p:style>
          <p:txBody>
            <a:bodyPr lIns="163800" rIns="142200" tIns="163800" bIns="163440" anchor="ctr">
              <a:noAutofit/>
            </a:bodyPr>
            <a:p>
              <a:pPr algn="ctr">
                <a:lnSpc>
                  <a:spcPct val="90000"/>
                </a:lnSpc>
                <a:spcAft>
                  <a:spcPts val="700"/>
                </a:spcAft>
              </a:pPr>
              <a:r>
                <a:rPr b="0" lang="fr-FR" sz="2000" spc="-1" strike="noStrike">
                  <a:solidFill>
                    <a:srgbClr val="000000"/>
                  </a:solidFill>
                  <a:latin typeface="Calibri"/>
                </a:rPr>
                <a:t>IPCC (GIEC)</a:t>
              </a:r>
              <a:endParaRPr b="0" lang="fr-FR" sz="2000" spc="-1" strike="noStrike">
                <a:solidFill>
                  <a:srgbClr val="000000"/>
                </a:solidFill>
                <a:latin typeface="Arial"/>
              </a:endParaRPr>
            </a:p>
          </p:txBody>
        </p:sp>
        <p:sp>
          <p:nvSpPr>
            <p:cNvPr id="1563" name=""/>
            <p:cNvSpPr/>
            <p:nvPr/>
          </p:nvSpPr>
          <p:spPr>
            <a:xfrm>
              <a:off x="8605800" y="4056120"/>
              <a:ext cx="1898280" cy="732600"/>
            </a:xfrm>
            <a:prstGeom prst="chevron">
              <a:avLst>
                <a:gd name="adj" fmla="val 40000"/>
              </a:avLst>
            </a:prstGeom>
            <a:solidFill>
              <a:srgbClr val="ffc000">
                <a:alpha val="50000"/>
              </a:srgbClr>
            </a:solidFill>
            <a:ln w="12600">
              <a:solidFill>
                <a:srgbClr val="ffffff"/>
              </a:solidFill>
              <a:miter/>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564" name=""/>
            <p:cNvSpPr/>
            <p:nvPr/>
          </p:nvSpPr>
          <p:spPr>
            <a:xfrm>
              <a:off x="9112320" y="4239360"/>
              <a:ext cx="1602720" cy="732600"/>
            </a:xfrm>
            <a:prstGeom prst="roundRect">
              <a:avLst>
                <a:gd name="adj" fmla="val 10000"/>
              </a:avLst>
            </a:prstGeom>
            <a:solidFill>
              <a:srgbClr val="ffffff">
                <a:alpha val="90000"/>
              </a:srgbClr>
            </a:solidFill>
            <a:ln w="12600">
              <a:solidFill>
                <a:srgbClr val="ffc000">
                  <a:alpha val="50000"/>
                </a:srgbClr>
              </a:solidFill>
              <a:miter/>
            </a:ln>
          </p:spPr>
          <p:style>
            <a:lnRef idx="0"/>
            <a:fillRef idx="0"/>
            <a:effectRef idx="0"/>
            <a:fontRef idx="minor"/>
          </p:style>
          <p:txBody>
            <a:bodyPr lIns="163800" rIns="142200" tIns="163800" bIns="163440" anchor="ctr">
              <a:noAutofit/>
            </a:bodyPr>
            <a:p>
              <a:pPr algn="ctr">
                <a:lnSpc>
                  <a:spcPct val="90000"/>
                </a:lnSpc>
                <a:spcAft>
                  <a:spcPts val="700"/>
                </a:spcAft>
              </a:pPr>
              <a:r>
                <a:rPr b="0" lang="fr-FR" sz="1600" spc="-1" strike="noStrike">
                  <a:solidFill>
                    <a:srgbClr val="000000"/>
                  </a:solidFill>
                  <a:latin typeface="Calibri"/>
                </a:rPr>
                <a:t>Exprimé en kg éq. CO</a:t>
              </a:r>
              <a:r>
                <a:rPr b="0" lang="fr-FR" sz="1600" spc="-1" strike="noStrike" baseline="-25000">
                  <a:solidFill>
                    <a:srgbClr val="000000"/>
                  </a:solidFill>
                  <a:latin typeface="Calibri"/>
                </a:rPr>
                <a:t>2</a:t>
              </a:r>
              <a:endParaRPr b="0" lang="fr-FR" sz="1600" spc="-1" strike="noStrike">
                <a:solidFill>
                  <a:srgbClr val="000000"/>
                </a:solidFill>
                <a:latin typeface="Arial"/>
              </a:endParaRPr>
            </a:p>
          </p:txBody>
        </p:sp>
      </p:grpSp>
      <p:sp>
        <p:nvSpPr>
          <p:cNvPr id="1565" name="ZoneTexte 42"/>
          <p:cNvSpPr/>
          <p:nvPr/>
        </p:nvSpPr>
        <p:spPr>
          <a:xfrm>
            <a:off x="144360" y="5548680"/>
            <a:ext cx="133632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[C. Charbuillet]</a:t>
            </a:r>
            <a:endParaRPr b="0" lang="fr-FR" sz="1200" spc="-1" strike="noStrike">
              <a:solidFill>
                <a:srgbClr val="ffffff"/>
              </a:solidFill>
              <a:latin typeface="Arial"/>
            </a:endParaRPr>
          </a:p>
        </p:txBody>
      </p:sp>
      <p:pic>
        <p:nvPicPr>
          <p:cNvPr id="1566" name="Image 11" descr=""/>
          <p:cNvPicPr/>
          <p:nvPr/>
        </p:nvPicPr>
        <p:blipFill>
          <a:blip r:embed="rId1"/>
          <a:stretch/>
        </p:blipFill>
        <p:spPr>
          <a:xfrm>
            <a:off x="10647720" y="75240"/>
            <a:ext cx="1449000" cy="1079640"/>
          </a:xfrm>
          <a:prstGeom prst="rect">
            <a:avLst/>
          </a:prstGeom>
          <a:ln w="0">
            <a:noFill/>
          </a:ln>
        </p:spPr>
      </p:pic>
      <p:sp>
        <p:nvSpPr>
          <p:cNvPr id="1567" name="Rectangle 2_1"/>
          <p:cNvSpPr/>
          <p:nvPr/>
        </p:nvSpPr>
        <p:spPr>
          <a:xfrm>
            <a:off x="756000" y="792000"/>
            <a:ext cx="1881720" cy="425520"/>
          </a:xfrm>
          <a:prstGeom prst="rect">
            <a:avLst/>
          </a:prstGeom>
          <a:noFill/>
          <a:ln w="0">
            <a:noFill/>
          </a:ln>
        </p:spPr>
        <p:style>
          <a:lnRef idx="0"/>
          <a:fillRef idx="0"/>
          <a:effectRef idx="0"/>
          <a:fontRef idx="minor"/>
        </p:style>
        <p:txBody>
          <a:bodyPr wrap="none" lIns="90000" rIns="90000" tIns="45000" bIns="45000" anchor="t">
            <a:spAutoFit/>
          </a:bodyPr>
          <a:p>
            <a:pPr marL="108000">
              <a:lnSpc>
                <a:spcPct val="100000"/>
              </a:lnSpc>
            </a:pPr>
            <a:r>
              <a:rPr b="0" i="1" lang="fr-FR" sz="2200" spc="-1" strike="noStrike">
                <a:solidFill>
                  <a:srgbClr val="ffa300"/>
                </a:solidFill>
                <a:latin typeface="Calibri Light"/>
                <a:ea typeface="Verdana"/>
              </a:rPr>
              <a:t>Élaboration</a:t>
            </a:r>
            <a:endParaRPr b="0" lang="fr-FR" sz="22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655" dur="indefinite" restart="never" nodeType="tmRoot">
          <p:childTnLst>
            <p:seq>
              <p:cTn id="656" dur="indefinite" nodeType="mainSeq">
                <p:childTnLst>
                  <p:par>
                    <p:cTn id="657" fill="hold">
                      <p:stCondLst>
                        <p:cond delay="indefinite"/>
                      </p:stCondLst>
                      <p:childTnLst>
                        <p:par>
                          <p:cTn id="658" fill="hold">
                            <p:stCondLst>
                              <p:cond delay="0"/>
                            </p:stCondLst>
                            <p:childTnLst>
                              <p:par>
                                <p:cTn id="659" nodeType="clickEffect" fill="hold" presetClass="entr" presetID="1">
                                  <p:stCondLst>
                                    <p:cond delay="0"/>
                                  </p:stCondLst>
                                  <p:childTnLst>
                                    <p:set>
                                      <p:cBhvr>
                                        <p:cTn id="660" dur="1" fill="hold">
                                          <p:stCondLst>
                                            <p:cond delay="0"/>
                                          </p:stCondLst>
                                        </p:cTn>
                                        <p:tgtEl>
                                          <p:spTgt spid="1555"/>
                                        </p:tgtEl>
                                        <p:attrNameLst>
                                          <p:attrName>style.visibility</p:attrName>
                                        </p:attrNameLst>
                                      </p:cBhvr>
                                      <p:to>
                                        <p:strVal val="visible"/>
                                      </p:to>
                                    </p:set>
                                  </p:childTnLst>
                                </p:cTn>
                              </p:par>
                              <p:par>
                                <p:cTn id="661" nodeType="withEffect" fill="hold" presetClass="entr" presetID="1">
                                  <p:stCondLst>
                                    <p:cond delay="0"/>
                                  </p:stCondLst>
                                  <p:childTnLst>
                                    <p:set>
                                      <p:cBhvr>
                                        <p:cTn id="662" dur="1" fill="hold">
                                          <p:stCondLst>
                                            <p:cond delay="0"/>
                                          </p:stCondLst>
                                        </p:cTn>
                                        <p:tgtEl>
                                          <p:spTgt spid="1555"/>
                                        </p:tgtEl>
                                        <p:attrNameLst>
                                          <p:attrName>style.visibility</p:attrName>
                                        </p:attrNameLst>
                                      </p:cBhvr>
                                      <p:to>
                                        <p:strVal val="visible"/>
                                      </p:to>
                                    </p:set>
                                  </p:childTnLst>
                                </p:cTn>
                              </p:par>
                              <p:par>
                                <p:cTn id="663" nodeType="withEffect" fill="hold" presetClass="entr" presetID="1">
                                  <p:stCondLst>
                                    <p:cond delay="0"/>
                                  </p:stCondLst>
                                  <p:childTnLst>
                                    <p:set>
                                      <p:cBhvr>
                                        <p:cTn id="664" dur="1" fill="hold">
                                          <p:stCondLst>
                                            <p:cond delay="0"/>
                                          </p:stCondLst>
                                        </p:cTn>
                                        <p:tgtEl>
                                          <p:spTgt spid="1555"/>
                                        </p:tgtEl>
                                        <p:attrNameLst>
                                          <p:attrName>style.visibility</p:attrName>
                                        </p:attrNameLst>
                                      </p:cBhvr>
                                      <p:to>
                                        <p:strVal val="visible"/>
                                      </p:to>
                                    </p:set>
                                  </p:childTnLst>
                                </p:cTn>
                              </p:par>
                              <p:par>
                                <p:cTn id="665" nodeType="withEffect" fill="hold" presetClass="entr" presetID="1">
                                  <p:stCondLst>
                                    <p:cond delay="0"/>
                                  </p:stCondLst>
                                  <p:childTnLst>
                                    <p:set>
                                      <p:cBhvr>
                                        <p:cTn id="666" dur="1" fill="hold">
                                          <p:stCondLst>
                                            <p:cond delay="0"/>
                                          </p:stCondLst>
                                        </p:cTn>
                                        <p:tgtEl>
                                          <p:spTgt spid="1555"/>
                                        </p:tgtEl>
                                        <p:attrNameLst>
                                          <p:attrName>style.visibility</p:attrName>
                                        </p:attrNameLst>
                                      </p:cBhvr>
                                      <p:to>
                                        <p:strVal val="visible"/>
                                      </p:to>
                                    </p:set>
                                  </p:childTnLst>
                                </p:cTn>
                              </p:par>
                              <p:par>
                                <p:cTn id="667" nodeType="withEffect" fill="hold" presetClass="entr" presetID="1">
                                  <p:stCondLst>
                                    <p:cond delay="0"/>
                                  </p:stCondLst>
                                  <p:childTnLst>
                                    <p:set>
                                      <p:cBhvr>
                                        <p:cTn id="668" dur="1" fill="hold">
                                          <p:stCondLst>
                                            <p:cond delay="0"/>
                                          </p:stCondLst>
                                        </p:cTn>
                                        <p:tgtEl>
                                          <p:spTgt spid="1555"/>
                                        </p:tgtEl>
                                        <p:attrNameLst>
                                          <p:attrName>style.visibility</p:attrName>
                                        </p:attrNameLst>
                                      </p:cBhvr>
                                      <p:to>
                                        <p:strVal val="visible"/>
                                      </p:to>
                                    </p:set>
                                  </p:childTnLst>
                                </p:cTn>
                              </p:par>
                              <p:par>
                                <p:cTn id="669" nodeType="withEffect" fill="hold" presetClass="entr" presetID="1">
                                  <p:stCondLst>
                                    <p:cond delay="0"/>
                                  </p:stCondLst>
                                  <p:childTnLst>
                                    <p:set>
                                      <p:cBhvr>
                                        <p:cTn id="670" dur="1" fill="hold">
                                          <p:stCondLst>
                                            <p:cond delay="0"/>
                                          </p:stCondLst>
                                        </p:cTn>
                                        <p:tgtEl>
                                          <p:spTgt spid="1555"/>
                                        </p:tgtEl>
                                        <p:attrNameLst>
                                          <p:attrName>style.visibility</p:attrName>
                                        </p:attrNameLst>
                                      </p:cBhvr>
                                      <p:to>
                                        <p:strVal val="visible"/>
                                      </p:to>
                                    </p:set>
                                  </p:childTnLst>
                                </p:cTn>
                              </p:par>
                              <p:par>
                                <p:cTn id="671" nodeType="withEffect" fill="hold" presetClass="entr" presetID="1">
                                  <p:stCondLst>
                                    <p:cond delay="0"/>
                                  </p:stCondLst>
                                  <p:childTnLst>
                                    <p:set>
                                      <p:cBhvr>
                                        <p:cTn id="672" dur="1" fill="hold">
                                          <p:stCondLst>
                                            <p:cond delay="0"/>
                                          </p:stCondLst>
                                        </p:cTn>
                                        <p:tgtEl>
                                          <p:spTgt spid="1555"/>
                                        </p:tgtEl>
                                        <p:attrNameLst>
                                          <p:attrName>style.visibility</p:attrName>
                                        </p:attrNameLst>
                                      </p:cBhvr>
                                      <p:to>
                                        <p:strVal val="visible"/>
                                      </p:to>
                                    </p:set>
                                  </p:childTnLst>
                                </p:cTn>
                              </p:par>
                              <p:par>
                                <p:cTn id="673" nodeType="withEffect" fill="hold" presetClass="entr" presetID="1">
                                  <p:stCondLst>
                                    <p:cond delay="0"/>
                                  </p:stCondLst>
                                  <p:childTnLst>
                                    <p:set>
                                      <p:cBhvr>
                                        <p:cTn id="674" dur="1" fill="hold">
                                          <p:stCondLst>
                                            <p:cond delay="0"/>
                                          </p:stCondLst>
                                        </p:cTn>
                                        <p:tgtEl>
                                          <p:spTgt spid="155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8" name="PlaceHolder 1"/>
          <p:cNvSpPr>
            <a:spLocks noGrp="1"/>
          </p:cNvSpPr>
          <p:nvPr>
            <p:ph type="title"/>
          </p:nvPr>
        </p:nvSpPr>
        <p:spPr>
          <a:xfrm>
            <a:off x="683280" y="315000"/>
            <a:ext cx="867852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Impacts et indicateurs d’impacts environnementaux </a:t>
            </a:r>
            <a:endParaRPr b="0" lang="en-US" sz="2800" spc="-1" strike="noStrike">
              <a:solidFill>
                <a:srgbClr val="000000"/>
              </a:solidFill>
              <a:latin typeface="Calibri"/>
            </a:endParaRPr>
          </a:p>
        </p:txBody>
      </p:sp>
      <p:pic>
        <p:nvPicPr>
          <p:cNvPr id="1569" name="Image 14" descr=""/>
          <p:cNvPicPr/>
          <p:nvPr/>
        </p:nvPicPr>
        <p:blipFill>
          <a:blip r:embed="rId1"/>
          <a:stretch/>
        </p:blipFill>
        <p:spPr>
          <a:xfrm>
            <a:off x="7701480" y="1104840"/>
            <a:ext cx="4315320" cy="1037520"/>
          </a:xfrm>
          <a:prstGeom prst="rect">
            <a:avLst/>
          </a:prstGeom>
          <a:ln w="0">
            <a:noFill/>
          </a:ln>
        </p:spPr>
      </p:pic>
      <p:graphicFrame>
        <p:nvGraphicFramePr>
          <p:cNvPr id="1570" name="Espace réservé du contenu 7"/>
          <p:cNvGraphicFramePr/>
          <p:nvPr/>
        </p:nvGraphicFramePr>
        <p:xfrm>
          <a:off x="623880" y="3619440"/>
          <a:ext cx="8424360" cy="1478880"/>
        </p:xfrm>
        <a:graphic>
          <a:graphicData uri="http://schemas.openxmlformats.org/drawingml/2006/table">
            <a:tbl>
              <a:tblPr/>
              <a:tblGrid>
                <a:gridCol w="3600360"/>
                <a:gridCol w="4824360"/>
              </a:tblGrid>
              <a:tr h="236520">
                <a:tc>
                  <a:txBody>
                    <a:bodyPr lIns="68400" rIns="68400" tIns="0" bIns="0" anchor="t">
                      <a:noAutofit/>
                    </a:bodyPr>
                    <a:p>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68400" rIns="68400" tIns="0" bIns="0" anchor="t">
                      <a:noAutofit/>
                    </a:bodyPr>
                    <a:p>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282600">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Destruction de la couche d’ozone</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kg de CFC-11 équivalent</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19680">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Acidification atmosphérique</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kg de SO</a:t>
                      </a:r>
                      <a:r>
                        <a:rPr b="0" lang="fr-FR" sz="1600" spc="-1" strike="noStrike" baseline="-25000">
                          <a:solidFill>
                            <a:srgbClr val="000000"/>
                          </a:solidFill>
                          <a:latin typeface="Calibri"/>
                        </a:rPr>
                        <a:t>2</a:t>
                      </a:r>
                      <a:r>
                        <a:rPr b="0" lang="fr-FR" sz="1600" spc="-1" strike="noStrike">
                          <a:solidFill>
                            <a:srgbClr val="000000"/>
                          </a:solidFill>
                          <a:latin typeface="Calibri"/>
                        </a:rPr>
                        <a:t> équivalent</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319680">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Oxydation photochimique</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kg de C</a:t>
                      </a:r>
                      <a:r>
                        <a:rPr b="0" lang="fr-FR" sz="1600" spc="-1" strike="noStrike" baseline="-25000">
                          <a:solidFill>
                            <a:srgbClr val="000000"/>
                          </a:solidFill>
                          <a:latin typeface="Calibri"/>
                        </a:rPr>
                        <a:t>2</a:t>
                      </a:r>
                      <a:r>
                        <a:rPr b="0" lang="fr-FR" sz="1600" spc="-1" strike="noStrike">
                          <a:solidFill>
                            <a:srgbClr val="000000"/>
                          </a:solidFill>
                          <a:latin typeface="Calibri"/>
                        </a:rPr>
                        <a:t>H</a:t>
                      </a:r>
                      <a:r>
                        <a:rPr b="0" lang="fr-FR" sz="1600" spc="-1" strike="noStrike" baseline="-25000">
                          <a:solidFill>
                            <a:srgbClr val="000000"/>
                          </a:solidFill>
                          <a:latin typeface="Calibri"/>
                        </a:rPr>
                        <a:t>4 </a:t>
                      </a:r>
                      <a:r>
                        <a:rPr b="0" lang="fr-FR" sz="1600" spc="-1" strike="noStrike">
                          <a:solidFill>
                            <a:srgbClr val="000000"/>
                          </a:solidFill>
                          <a:latin typeface="Calibri"/>
                        </a:rPr>
                        <a:t>équivalent</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20760">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Eutrophisation</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kg de PO</a:t>
                      </a:r>
                      <a:r>
                        <a:rPr b="0" lang="fr-FR" sz="1600" spc="-1" strike="noStrike" baseline="-25000">
                          <a:solidFill>
                            <a:srgbClr val="000000"/>
                          </a:solidFill>
                          <a:latin typeface="Calibri"/>
                        </a:rPr>
                        <a:t>4</a:t>
                      </a:r>
                      <a:r>
                        <a:rPr b="0" lang="fr-FR" sz="1600" spc="-1" strike="noStrike" baseline="30000">
                          <a:solidFill>
                            <a:srgbClr val="000000"/>
                          </a:solidFill>
                          <a:latin typeface="Calibri"/>
                        </a:rPr>
                        <a:t>3-</a:t>
                      </a:r>
                      <a:r>
                        <a:rPr b="0" lang="fr-FR" sz="1600" spc="-1" strike="noStrike">
                          <a:solidFill>
                            <a:srgbClr val="000000"/>
                          </a:solidFill>
                          <a:latin typeface="Calibri"/>
                        </a:rPr>
                        <a:t> équivalent</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bl>
          </a:graphicData>
        </a:graphic>
      </p:graphicFrame>
      <p:sp>
        <p:nvSpPr>
          <p:cNvPr id="1571" name="ZoneTexte 5"/>
          <p:cNvSpPr/>
          <p:nvPr/>
        </p:nvSpPr>
        <p:spPr>
          <a:xfrm>
            <a:off x="8988480" y="2091600"/>
            <a:ext cx="3203280" cy="2990880"/>
          </a:xfrm>
          <a:prstGeom prst="rect">
            <a:avLst/>
          </a:prstGeom>
          <a:noFill/>
          <a:ln w="0">
            <a:noFill/>
          </a:ln>
        </p:spPr>
        <p:style>
          <a:lnRef idx="0"/>
          <a:fillRef idx="0"/>
          <a:effectRef idx="0"/>
          <a:fontRef idx="minor"/>
        </p:style>
        <p:txBody>
          <a:bodyPr lIns="90000" rIns="90000" tIns="45000" bIns="45000" anchor="t">
            <a:spAutoFit/>
          </a:bodyPr>
          <a:p>
            <a:pPr>
              <a:lnSpc>
                <a:spcPct val="140000"/>
              </a:lnSpc>
            </a:pPr>
            <a:r>
              <a:rPr b="0" lang="fr-FR" sz="1300" spc="-1" strike="noStrike">
                <a:solidFill>
                  <a:srgbClr val="cccccc"/>
                </a:solidFill>
                <a:latin typeface="Verdana"/>
                <a:ea typeface="Verdana"/>
              </a:rPr>
              <a:t>Semis-conducteurs</a:t>
            </a:r>
            <a:endParaRPr b="0" lang="fr-FR" sz="1300" spc="-1" strike="noStrike">
              <a:solidFill>
                <a:srgbClr val="cccccc"/>
              </a:solidFill>
              <a:latin typeface="Arial"/>
            </a:endParaRPr>
          </a:p>
          <a:p>
            <a:pPr>
              <a:lnSpc>
                <a:spcPct val="140000"/>
              </a:lnSpc>
            </a:pPr>
            <a:endParaRPr b="0" lang="fr-FR" sz="1400" spc="-1" strike="noStrike">
              <a:solidFill>
                <a:srgbClr val="cccccc"/>
              </a:solidFill>
              <a:latin typeface="Arial"/>
            </a:endParaRPr>
          </a:p>
          <a:p>
            <a:pPr>
              <a:lnSpc>
                <a:spcPct val="140000"/>
              </a:lnSpc>
            </a:pPr>
            <a:r>
              <a:rPr b="0" lang="fr-FR" sz="1300" spc="-1" strike="noStrike">
                <a:solidFill>
                  <a:srgbClr val="cccccc"/>
                </a:solidFill>
                <a:latin typeface="Verdana"/>
                <a:ea typeface="Verdana"/>
              </a:rPr>
              <a:t>Base du PVC</a:t>
            </a:r>
            <a:endParaRPr b="0" lang="fr-FR" sz="1300" spc="-1" strike="noStrike">
              <a:solidFill>
                <a:srgbClr val="cccccc"/>
              </a:solidFill>
              <a:latin typeface="Arial"/>
            </a:endParaRPr>
          </a:p>
          <a:p>
            <a:pPr>
              <a:lnSpc>
                <a:spcPct val="140000"/>
              </a:lnSpc>
            </a:pPr>
            <a:r>
              <a:rPr b="0" lang="fr-FR" sz="1300" spc="-1" strike="noStrike">
                <a:solidFill>
                  <a:srgbClr val="cccccc"/>
                </a:solidFill>
                <a:latin typeface="Verdana"/>
                <a:ea typeface="Verdana"/>
              </a:rPr>
              <a:t>Anti-mite</a:t>
            </a:r>
            <a:endParaRPr b="0" lang="fr-FR" sz="1300" spc="-1" strike="noStrike">
              <a:solidFill>
                <a:srgbClr val="cccccc"/>
              </a:solidFill>
              <a:latin typeface="Arial"/>
            </a:endParaRPr>
          </a:p>
          <a:p>
            <a:pPr>
              <a:lnSpc>
                <a:spcPct val="140000"/>
              </a:lnSpc>
            </a:pPr>
            <a:r>
              <a:rPr b="0" lang="fr-FR" sz="1300" spc="-1" strike="noStrike">
                <a:solidFill>
                  <a:srgbClr val="cccccc"/>
                </a:solidFill>
                <a:latin typeface="Verdana"/>
                <a:ea typeface="Verdana"/>
              </a:rPr>
              <a:t>Déshydratation de gaz</a:t>
            </a:r>
            <a:endParaRPr b="0" lang="fr-FR" sz="1300" spc="-1" strike="noStrike">
              <a:solidFill>
                <a:srgbClr val="cccccc"/>
              </a:solidFill>
              <a:latin typeface="Arial"/>
            </a:endParaRPr>
          </a:p>
          <a:p>
            <a:pPr>
              <a:lnSpc>
                <a:spcPct val="140000"/>
              </a:lnSpc>
            </a:pPr>
            <a:endParaRPr b="0" lang="fr-FR" sz="1400" spc="-1" strike="noStrike">
              <a:solidFill>
                <a:srgbClr val="cccccc"/>
              </a:solidFill>
              <a:latin typeface="Arial"/>
            </a:endParaRPr>
          </a:p>
          <a:p>
            <a:pPr>
              <a:lnSpc>
                <a:spcPct val="140000"/>
              </a:lnSpc>
            </a:pPr>
            <a:r>
              <a:rPr b="0" lang="fr-FR" sz="1300" spc="-1" strike="noStrike">
                <a:solidFill>
                  <a:srgbClr val="cccccc"/>
                </a:solidFill>
                <a:latin typeface="Verdana"/>
                <a:ea typeface="Verdana"/>
              </a:rPr>
              <a:t>= Trichlorofluorométhane (Gaz réfr)</a:t>
            </a:r>
            <a:endParaRPr b="0" lang="fr-FR" sz="1300" spc="-1" strike="noStrike">
              <a:solidFill>
                <a:srgbClr val="cccccc"/>
              </a:solidFill>
              <a:latin typeface="Arial"/>
            </a:endParaRPr>
          </a:p>
          <a:p>
            <a:pPr>
              <a:lnSpc>
                <a:spcPct val="140000"/>
              </a:lnSpc>
            </a:pPr>
            <a:endParaRPr b="0" lang="fr-FR" sz="200" spc="-1" strike="noStrike">
              <a:solidFill>
                <a:srgbClr val="cccccc"/>
              </a:solidFill>
              <a:latin typeface="Arial"/>
            </a:endParaRPr>
          </a:p>
          <a:p>
            <a:pPr>
              <a:lnSpc>
                <a:spcPct val="150000"/>
              </a:lnSpc>
            </a:pPr>
            <a:r>
              <a:rPr b="0" lang="fr-FR" sz="1300" spc="-1" strike="noStrike">
                <a:solidFill>
                  <a:srgbClr val="cccccc"/>
                </a:solidFill>
                <a:latin typeface="Verdana"/>
                <a:ea typeface="Verdana"/>
              </a:rPr>
              <a:t>= Prod° acide sulfurique</a:t>
            </a:r>
            <a:endParaRPr b="0" lang="fr-FR" sz="1300" spc="-1" strike="noStrike">
              <a:solidFill>
                <a:srgbClr val="cccccc"/>
              </a:solidFill>
              <a:latin typeface="Arial"/>
            </a:endParaRPr>
          </a:p>
          <a:p>
            <a:pPr>
              <a:lnSpc>
                <a:spcPct val="150000"/>
              </a:lnSpc>
            </a:pPr>
            <a:r>
              <a:rPr b="0" lang="fr-FR" sz="1300" spc="-100" strike="noStrike">
                <a:solidFill>
                  <a:srgbClr val="cccccc"/>
                </a:solidFill>
                <a:latin typeface="Verdana"/>
                <a:ea typeface="Verdana"/>
              </a:rPr>
              <a:t>= Éthylène (Fab polymères / éthanol)</a:t>
            </a:r>
            <a:endParaRPr b="0" lang="fr-FR" sz="1300" spc="-1" strike="noStrike">
              <a:solidFill>
                <a:srgbClr val="cccccc"/>
              </a:solidFill>
              <a:latin typeface="Arial"/>
            </a:endParaRPr>
          </a:p>
          <a:p>
            <a:pPr>
              <a:lnSpc>
                <a:spcPct val="140000"/>
              </a:lnSpc>
            </a:pPr>
            <a:r>
              <a:rPr b="0" lang="fr-FR" sz="1300" spc="-1" strike="noStrike">
                <a:solidFill>
                  <a:srgbClr val="cccccc"/>
                </a:solidFill>
                <a:latin typeface="Verdana"/>
                <a:ea typeface="Verdana"/>
              </a:rPr>
              <a:t>= Ion phosphate (Engrais)</a:t>
            </a:r>
            <a:endParaRPr b="0" lang="fr-FR" sz="1300" spc="-1" strike="noStrike">
              <a:solidFill>
                <a:srgbClr val="cccccc"/>
              </a:solidFill>
              <a:latin typeface="Arial"/>
            </a:endParaRPr>
          </a:p>
        </p:txBody>
      </p:sp>
      <p:pic>
        <p:nvPicPr>
          <p:cNvPr id="1572" name="Image 18" descr=""/>
          <p:cNvPicPr/>
          <p:nvPr/>
        </p:nvPicPr>
        <p:blipFill>
          <a:blip r:embed="rId2"/>
          <a:stretch/>
        </p:blipFill>
        <p:spPr>
          <a:xfrm>
            <a:off x="10647720" y="75240"/>
            <a:ext cx="1449000" cy="1079640"/>
          </a:xfrm>
          <a:prstGeom prst="rect">
            <a:avLst/>
          </a:prstGeom>
          <a:ln w="0">
            <a:noFill/>
          </a:ln>
        </p:spPr>
      </p:pic>
      <p:graphicFrame>
        <p:nvGraphicFramePr>
          <p:cNvPr id="1573" name="Espace réservé du contenu 7"/>
          <p:cNvGraphicFramePr/>
          <p:nvPr/>
        </p:nvGraphicFramePr>
        <p:xfrm>
          <a:off x="623880" y="1892520"/>
          <a:ext cx="8424360" cy="1998360"/>
        </p:xfrm>
        <a:graphic>
          <a:graphicData uri="http://schemas.openxmlformats.org/drawingml/2006/table">
            <a:tbl>
              <a:tblPr/>
              <a:tblGrid>
                <a:gridCol w="3600360"/>
                <a:gridCol w="4824360"/>
              </a:tblGrid>
              <a:tr h="280440">
                <a:tc>
                  <a:txBody>
                    <a:bodyPr lIns="68400" rIns="68400" tIns="0" bIns="0" anchor="t">
                      <a:noAutofit/>
                    </a:bodyPr>
                    <a:p>
                      <a:pPr algn="just">
                        <a:lnSpc>
                          <a:spcPct val="115000"/>
                        </a:lnSpc>
                        <a:spcBef>
                          <a:spcPts val="1199"/>
                        </a:spcBef>
                        <a:spcAft>
                          <a:spcPts val="1001"/>
                        </a:spcAft>
                      </a:pPr>
                      <a:r>
                        <a:rPr b="1" lang="fr-FR" sz="1600" spc="-1" strike="noStrike">
                          <a:solidFill>
                            <a:srgbClr val="ffffff"/>
                          </a:solidFill>
                          <a:latin typeface="Calibri"/>
                        </a:rPr>
                        <a:t>Catégorie d’impact</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lIns="68400" rIns="68400" tIns="0" bIns="0" anchor="t">
                      <a:noAutofit/>
                    </a:bodyPr>
                    <a:p>
                      <a:pPr algn="just">
                        <a:lnSpc>
                          <a:spcPct val="115000"/>
                        </a:lnSpc>
                        <a:spcBef>
                          <a:spcPts val="1199"/>
                        </a:spcBef>
                        <a:spcAft>
                          <a:spcPts val="1001"/>
                        </a:spcAft>
                      </a:pPr>
                      <a:r>
                        <a:rPr b="1" lang="fr-FR" sz="1600" spc="-1" strike="noStrike">
                          <a:solidFill>
                            <a:srgbClr val="ffffff"/>
                          </a:solidFill>
                          <a:latin typeface="Calibri"/>
                        </a:rPr>
                        <a:t>Substance équivalente</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r>
              <a:tr h="280440">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Épuisement des ressources</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Kg de Sb équivalent</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318960">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Changement climatique</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kg de CO</a:t>
                      </a:r>
                      <a:r>
                        <a:rPr b="0" lang="fr-FR" sz="1600" spc="-1" strike="noStrike" baseline="-25000">
                          <a:solidFill>
                            <a:srgbClr val="000000"/>
                          </a:solidFill>
                          <a:latin typeface="Calibri"/>
                        </a:rPr>
                        <a:t>2</a:t>
                      </a:r>
                      <a:r>
                        <a:rPr b="0" lang="fr-FR" sz="1600" spc="-1" strike="noStrike">
                          <a:solidFill>
                            <a:srgbClr val="000000"/>
                          </a:solidFill>
                          <a:latin typeface="Calibri"/>
                        </a:rPr>
                        <a:t> équivalent</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560520">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Toxicité humaine</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68400" rIns="68400" tIns="0" bIns="0" anchor="t">
                      <a:noAutofit/>
                    </a:bodyPr>
                    <a:p>
                      <a:pPr algn="just">
                        <a:lnSpc>
                          <a:spcPct val="115000"/>
                        </a:lnSpc>
                      </a:pPr>
                      <a:r>
                        <a:rPr b="0" lang="fr-FR" sz="1600" spc="-1" strike="noStrike">
                          <a:solidFill>
                            <a:srgbClr val="000000"/>
                          </a:solidFill>
                          <a:latin typeface="Calibri"/>
                        </a:rPr>
                        <a:t>kg chlorure de vinyle équivalent dans l’air</a:t>
                      </a:r>
                      <a:endParaRPr b="0" lang="fr-FR" sz="1600" spc="-1" strike="noStrike">
                        <a:solidFill>
                          <a:srgbClr val="000000"/>
                        </a:solidFill>
                        <a:latin typeface="Arial"/>
                      </a:endParaRPr>
                    </a:p>
                    <a:p>
                      <a:pPr algn="just">
                        <a:lnSpc>
                          <a:spcPct val="115000"/>
                        </a:lnSpc>
                        <a:tabLst>
                          <a:tab algn="l" pos="0"/>
                        </a:tabLst>
                      </a:pPr>
                      <a:r>
                        <a:rPr b="0" lang="fr-FR" sz="1600" spc="-1" strike="noStrike">
                          <a:solidFill>
                            <a:srgbClr val="000000"/>
                          </a:solidFill>
                          <a:latin typeface="Calibri"/>
                        </a:rPr>
                        <a:t>Kg 1,4-dichlorobenzene équivalent dans l’eau</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280440">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Écotoxicité terrestre</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kg de triéthylène glycol équivalent dans l’eau</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280440">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Écotoxicité aquatique</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lIns="68400" rIns="68400" tIns="0" bIns="0" anchor="t">
                      <a:noAutofit/>
                    </a:bodyPr>
                    <a:p>
                      <a:pPr algn="just">
                        <a:lnSpc>
                          <a:spcPct val="115000"/>
                        </a:lnSpc>
                        <a:spcBef>
                          <a:spcPts val="1199"/>
                        </a:spcBef>
                        <a:spcAft>
                          <a:spcPts val="1001"/>
                        </a:spcAft>
                      </a:pPr>
                      <a:r>
                        <a:rPr b="0" lang="fr-FR" sz="1600" spc="-1" strike="noStrike">
                          <a:solidFill>
                            <a:srgbClr val="000000"/>
                          </a:solidFill>
                          <a:latin typeface="Calibri"/>
                        </a:rPr>
                        <a:t>m</a:t>
                      </a:r>
                      <a:r>
                        <a:rPr b="0" lang="fr-FR" sz="1600" spc="-1" strike="noStrike" baseline="30000">
                          <a:solidFill>
                            <a:srgbClr val="000000"/>
                          </a:solidFill>
                          <a:latin typeface="Calibri"/>
                        </a:rPr>
                        <a:t>3</a:t>
                      </a:r>
                      <a:r>
                        <a:rPr b="0" lang="fr-FR" sz="1600" spc="-1" strike="noStrike">
                          <a:solidFill>
                            <a:srgbClr val="000000"/>
                          </a:solidFill>
                          <a:latin typeface="Calibri"/>
                        </a:rPr>
                        <a:t> d’eau polluée ou kg 1,4 DCB éq.</a:t>
                      </a:r>
                      <a:endParaRPr b="0" lang="fr-FR" sz="1600" spc="-1" strike="noStrike">
                        <a:solidFill>
                          <a:srgbClr val="000000"/>
                        </a:solidFill>
                        <a:latin typeface="Arial"/>
                      </a:endParaRPr>
                    </a:p>
                  </a:txBody>
                  <a:tcPr anchor="t" marL="68400" marR="6840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bl>
          </a:graphicData>
        </a:graphic>
      </p:graphicFrame>
      <p:sp>
        <p:nvSpPr>
          <p:cNvPr id="1574" name="Ellipse 6"/>
          <p:cNvSpPr/>
          <p:nvPr/>
        </p:nvSpPr>
        <p:spPr>
          <a:xfrm>
            <a:off x="4013280" y="1780200"/>
            <a:ext cx="3330720" cy="523800"/>
          </a:xfrm>
          <a:prstGeom prst="ellipse">
            <a:avLst/>
          </a:prstGeom>
          <a:noFill/>
          <a:ln w="38160">
            <a:solidFill>
              <a:srgbClr val="d77fc4"/>
            </a:solidFill>
            <a:miter/>
          </a:ln>
        </p:spPr>
        <p:style>
          <a:lnRef idx="0"/>
          <a:fillRef idx="0"/>
          <a:effectRef idx="0"/>
          <a:fontRef idx="minor"/>
        </p:style>
        <p:txBody>
          <a:bodyPr lIns="90000" rIns="90000" tIns="45000" bIns="45000" anchor="ctr">
            <a:noAutofit/>
          </a:bodyPr>
          <a:p>
            <a:pPr algn="ctr">
              <a:lnSpc>
                <a:spcPct val="100000"/>
              </a:lnSpc>
            </a:pPr>
            <a:endParaRPr b="0" lang="fr-FR" sz="1800" spc="-1" strike="noStrike">
              <a:solidFill>
                <a:srgbClr val="ffffff"/>
              </a:solidFill>
              <a:latin typeface="Arial"/>
            </a:endParaRPr>
          </a:p>
        </p:txBody>
      </p:sp>
      <p:sp>
        <p:nvSpPr>
          <p:cNvPr id="1575" name="ZoneTexte 17"/>
          <p:cNvSpPr/>
          <p:nvPr/>
        </p:nvSpPr>
        <p:spPr>
          <a:xfrm>
            <a:off x="6480000" y="4968000"/>
            <a:ext cx="2468160" cy="1107360"/>
          </a:xfrm>
          <a:prstGeom prst="roundRect">
            <a:avLst>
              <a:gd name="adj" fmla="val 6504"/>
            </a:avLst>
          </a:prstGeom>
          <a:solidFill>
            <a:srgbClr val="ffa300"/>
          </a:solidFill>
          <a:ln w="0">
            <a:noFill/>
          </a:ln>
        </p:spPr>
        <p:style>
          <a:lnRef idx="0"/>
          <a:fillRef idx="0"/>
          <a:effectRef idx="0"/>
          <a:fontRef idx="minor"/>
        </p:style>
        <p:txBody>
          <a:bodyPr lIns="90000" rIns="90000" tIns="45000" bIns="45000" anchor="t">
            <a:spAutoFit/>
          </a:bodyPr>
          <a:p>
            <a:pPr algn="ctr">
              <a:lnSpc>
                <a:spcPct val="100000"/>
              </a:lnSpc>
            </a:pPr>
            <a:r>
              <a:rPr b="0" lang="fr-FR" sz="1600" spc="-1" strike="noStrike">
                <a:solidFill>
                  <a:srgbClr val="ff0000"/>
                </a:solidFill>
                <a:latin typeface="Calibri"/>
              </a:rPr>
              <a:t>/!\</a:t>
            </a:r>
            <a:r>
              <a:rPr b="0" lang="fr-FR" sz="1600" spc="-1" strike="noStrike">
                <a:solidFill>
                  <a:srgbClr val="000000"/>
                </a:solidFill>
                <a:latin typeface="Calibri"/>
              </a:rPr>
              <a:t> La substance équivalente peut varier en fonction du modèle de calcul</a:t>
            </a:r>
            <a:endParaRPr b="0" lang="fr-FR" sz="1600" spc="-1" strike="noStrike">
              <a:solidFill>
                <a:srgbClr val="000000"/>
              </a:solidFill>
              <a:latin typeface="Arial"/>
            </a:endParaRPr>
          </a:p>
        </p:txBody>
      </p:sp>
      <p:sp>
        <p:nvSpPr>
          <p:cNvPr id="1576" name="Rectangle 2_0"/>
          <p:cNvSpPr/>
          <p:nvPr/>
        </p:nvSpPr>
        <p:spPr>
          <a:xfrm>
            <a:off x="756000" y="792000"/>
            <a:ext cx="3510720" cy="425520"/>
          </a:xfrm>
          <a:prstGeom prst="rect">
            <a:avLst/>
          </a:prstGeom>
          <a:noFill/>
          <a:ln w="0">
            <a:noFill/>
          </a:ln>
        </p:spPr>
        <p:style>
          <a:lnRef idx="0"/>
          <a:fillRef idx="0"/>
          <a:effectRef idx="0"/>
          <a:fontRef idx="minor"/>
        </p:style>
        <p:txBody>
          <a:bodyPr wrap="none" lIns="90000" rIns="90000" tIns="45000" bIns="45000" anchor="t">
            <a:spAutoFit/>
          </a:bodyPr>
          <a:p>
            <a:pPr marL="108000" algn="ctr">
              <a:lnSpc>
                <a:spcPct val="100000"/>
              </a:lnSpc>
            </a:pPr>
            <a:r>
              <a:rPr b="0" i="1" lang="fr-FR" sz="2200" spc="-1" strike="noStrike">
                <a:solidFill>
                  <a:srgbClr val="ffa300"/>
                </a:solidFill>
                <a:latin typeface="Calibri Light"/>
                <a:ea typeface="Verdana"/>
              </a:rPr>
              <a:t>Élaboration - exemples</a:t>
            </a:r>
            <a:endParaRPr b="0" lang="fr-FR" sz="22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675" dur="indefinite" restart="never" nodeType="tmRoot">
          <p:childTnLst>
            <p:seq>
              <p:cTn id="676" dur="indefinite" nodeType="mainSeq">
                <p:childTnLst>
                  <p:par>
                    <p:cTn id="677" fill="hold">
                      <p:stCondLst>
                        <p:cond delay="indefinite"/>
                      </p:stCondLst>
                      <p:childTnLst>
                        <p:par>
                          <p:cTn id="678" fill="hold">
                            <p:stCondLst>
                              <p:cond delay="0"/>
                            </p:stCondLst>
                            <p:childTnLst>
                              <p:par>
                                <p:cTn id="679" nodeType="clickEffect" fill="hold" presetClass="entr" presetID="1">
                                  <p:stCondLst>
                                    <p:cond delay="0"/>
                                  </p:stCondLst>
                                  <p:childTnLst>
                                    <p:set>
                                      <p:cBhvr>
                                        <p:cTn id="680" dur="1" fill="hold">
                                          <p:stCondLst>
                                            <p:cond delay="0"/>
                                          </p:stCondLst>
                                        </p:cTn>
                                        <p:tgtEl>
                                          <p:spTgt spid="1570"/>
                                        </p:tgtEl>
                                        <p:attrNameLst>
                                          <p:attrName>style.visibility</p:attrName>
                                        </p:attrNameLst>
                                      </p:cBhvr>
                                      <p:to>
                                        <p:strVal val="visible"/>
                                      </p:to>
                                    </p:set>
                                  </p:childTnLst>
                                </p:cTn>
                              </p:par>
                              <p:par>
                                <p:cTn id="681" nodeType="withEffect" fill="hold" presetClass="entr" presetID="1">
                                  <p:stCondLst>
                                    <p:cond delay="0"/>
                                  </p:stCondLst>
                                  <p:childTnLst>
                                    <p:set>
                                      <p:cBhvr>
                                        <p:cTn id="682" dur="1" fill="hold">
                                          <p:stCondLst>
                                            <p:cond delay="0"/>
                                          </p:stCondLst>
                                        </p:cTn>
                                        <p:tgtEl>
                                          <p:spTgt spid="1571">
                                            <p:txEl>
                                              <p:pRg st="6" end="6"/>
                                            </p:txEl>
                                          </p:spTgt>
                                        </p:tgtEl>
                                        <p:attrNameLst>
                                          <p:attrName>style.visibility</p:attrName>
                                        </p:attrNameLst>
                                      </p:cBhvr>
                                      <p:to>
                                        <p:strVal val="visible"/>
                                      </p:to>
                                    </p:set>
                                  </p:childTnLst>
                                </p:cTn>
                              </p:par>
                              <p:par>
                                <p:cTn id="683" nodeType="withEffect" fill="hold" presetClass="entr" presetID="1">
                                  <p:stCondLst>
                                    <p:cond delay="0"/>
                                  </p:stCondLst>
                                  <p:childTnLst>
                                    <p:set>
                                      <p:cBhvr>
                                        <p:cTn id="684" dur="1" fill="hold">
                                          <p:stCondLst>
                                            <p:cond delay="0"/>
                                          </p:stCondLst>
                                        </p:cTn>
                                        <p:tgtEl>
                                          <p:spTgt spid="1571">
                                            <p:txEl>
                                              <p:pRg st="8" end="8"/>
                                            </p:txEl>
                                          </p:spTgt>
                                        </p:tgtEl>
                                        <p:attrNameLst>
                                          <p:attrName>style.visibility</p:attrName>
                                        </p:attrNameLst>
                                      </p:cBhvr>
                                      <p:to>
                                        <p:strVal val="visible"/>
                                      </p:to>
                                    </p:set>
                                  </p:childTnLst>
                                </p:cTn>
                              </p:par>
                              <p:par>
                                <p:cTn id="685" nodeType="withEffect" fill="hold" presetClass="entr" presetID="1">
                                  <p:stCondLst>
                                    <p:cond delay="0"/>
                                  </p:stCondLst>
                                  <p:childTnLst>
                                    <p:set>
                                      <p:cBhvr>
                                        <p:cTn id="686" dur="1" fill="hold">
                                          <p:stCondLst>
                                            <p:cond delay="0"/>
                                          </p:stCondLst>
                                        </p:cTn>
                                        <p:tgtEl>
                                          <p:spTgt spid="1571">
                                            <p:txEl>
                                              <p:pRg st="9" end="9"/>
                                            </p:txEl>
                                          </p:spTgt>
                                        </p:tgtEl>
                                        <p:attrNameLst>
                                          <p:attrName>style.visibility</p:attrName>
                                        </p:attrNameLst>
                                      </p:cBhvr>
                                      <p:to>
                                        <p:strVal val="visible"/>
                                      </p:to>
                                    </p:set>
                                  </p:childTnLst>
                                </p:cTn>
                              </p:par>
                              <p:par>
                                <p:cTn id="687" nodeType="withEffect" fill="hold" presetClass="entr" presetID="1">
                                  <p:stCondLst>
                                    <p:cond delay="0"/>
                                  </p:stCondLst>
                                  <p:childTnLst>
                                    <p:set>
                                      <p:cBhvr>
                                        <p:cTn id="688" dur="1" fill="hold">
                                          <p:stCondLst>
                                            <p:cond delay="0"/>
                                          </p:stCondLst>
                                        </p:cTn>
                                        <p:tgtEl>
                                          <p:spTgt spid="1571">
                                            <p:txEl>
                                              <p:pRg st="10" end="10"/>
                                            </p:txEl>
                                          </p:spTgt>
                                        </p:tgtEl>
                                        <p:attrNameLst>
                                          <p:attrName>style.visibility</p:attrName>
                                        </p:attrNameLst>
                                      </p:cBhvr>
                                      <p:to>
                                        <p:strVal val="visible"/>
                                      </p:to>
                                    </p:set>
                                  </p:childTnLst>
                                </p:cTn>
                              </p:par>
                            </p:childTnLst>
                          </p:cTn>
                        </p:par>
                      </p:childTnLst>
                    </p:cTn>
                  </p:par>
                  <p:par>
                    <p:cTn id="689" fill="hold">
                      <p:stCondLst>
                        <p:cond delay="indefinite"/>
                      </p:stCondLst>
                      <p:childTnLst>
                        <p:par>
                          <p:cTn id="690" fill="hold">
                            <p:stCondLst>
                              <p:cond delay="0"/>
                            </p:stCondLst>
                            <p:childTnLst>
                              <p:par>
                                <p:cTn id="691" nodeType="clickEffect" fill="hold" presetClass="entr" presetID="1">
                                  <p:stCondLst>
                                    <p:cond delay="0"/>
                                  </p:stCondLst>
                                  <p:childTnLst>
                                    <p:set>
                                      <p:cBhvr>
                                        <p:cTn id="692" dur="1" fill="hold">
                                          <p:stCondLst>
                                            <p:cond delay="0"/>
                                          </p:stCondLst>
                                        </p:cTn>
                                        <p:tgtEl>
                                          <p:spTgt spid="1574"/>
                                        </p:tgtEl>
                                        <p:attrNameLst>
                                          <p:attrName>style.visibility</p:attrName>
                                        </p:attrNameLst>
                                      </p:cBhvr>
                                      <p:to>
                                        <p:strVal val="visible"/>
                                      </p:to>
                                    </p:set>
                                  </p:childTnLst>
                                </p:cTn>
                              </p:par>
                            </p:childTnLst>
                          </p:cTn>
                        </p:par>
                      </p:childTnLst>
                    </p:cTn>
                  </p:par>
                  <p:par>
                    <p:cTn id="693" fill="hold">
                      <p:stCondLst>
                        <p:cond delay="indefinite"/>
                      </p:stCondLst>
                      <p:childTnLst>
                        <p:par>
                          <p:cTn id="694" fill="hold">
                            <p:stCondLst>
                              <p:cond delay="0"/>
                            </p:stCondLst>
                            <p:childTnLst>
                              <p:par>
                                <p:cTn id="695" nodeType="clickEffect" fill="hold" presetClass="entr" presetID="1">
                                  <p:stCondLst>
                                    <p:cond delay="0"/>
                                  </p:stCondLst>
                                  <p:childTnLst>
                                    <p:set>
                                      <p:cBhvr>
                                        <p:cTn id="696" dur="1" fill="hold">
                                          <p:stCondLst>
                                            <p:cond delay="0"/>
                                          </p:stCondLst>
                                        </p:cTn>
                                        <p:tgtEl>
                                          <p:spTgt spid="157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6" name="PlaceHolder 1"/>
          <p:cNvSpPr>
            <a:spLocks noGrp="1"/>
          </p:cNvSpPr>
          <p:nvPr>
            <p:ph type="title"/>
          </p:nvPr>
        </p:nvSpPr>
        <p:spPr>
          <a:xfrm>
            <a:off x="683280" y="315000"/>
            <a:ext cx="8316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Impacts environnementaux potentiels</a:t>
            </a:r>
            <a:endParaRPr b="0" lang="en-US" sz="2800" spc="-1" strike="noStrike">
              <a:solidFill>
                <a:srgbClr val="000000"/>
              </a:solidFill>
              <a:latin typeface="Calibri"/>
            </a:endParaRPr>
          </a:p>
        </p:txBody>
      </p:sp>
      <p:sp>
        <p:nvSpPr>
          <p:cNvPr id="477" name="PlaceHolder 2"/>
          <p:cNvSpPr>
            <a:spLocks noGrp="1"/>
          </p:cNvSpPr>
          <p:nvPr>
            <p:ph/>
          </p:nvPr>
        </p:nvSpPr>
        <p:spPr>
          <a:xfrm>
            <a:off x="1083600" y="1386000"/>
            <a:ext cx="10799640" cy="4325760"/>
          </a:xfrm>
          <a:prstGeom prst="rect">
            <a:avLst/>
          </a:prstGeom>
          <a:noFill/>
          <a:ln w="0">
            <a:noFill/>
          </a:ln>
        </p:spPr>
        <p:txBody>
          <a:bodyPr lIns="91440" rIns="91440" tIns="45720" bIns="45720" anchor="t">
            <a:normAutofit fontScale="71769"/>
          </a:bodyPr>
          <a:p>
            <a:pPr marL="228600" indent="-228240">
              <a:lnSpc>
                <a:spcPct val="110000"/>
              </a:lnSpc>
              <a:buClr>
                <a:srgbClr val="ffffff"/>
              </a:buClr>
              <a:buFont typeface="Arial"/>
              <a:buChar char="•"/>
            </a:pPr>
            <a:r>
              <a:rPr b="0" lang="fr-FR" sz="2800" spc="-1" strike="noStrike">
                <a:solidFill>
                  <a:srgbClr val="ffffff"/>
                </a:solidFill>
                <a:latin typeface="DejaVu Sans"/>
              </a:rPr>
              <a:t>Pollution de l’air</a:t>
            </a:r>
            <a:endParaRPr b="0" lang="en-US" sz="2800" spc="-1" strike="noStrike">
              <a:solidFill>
                <a:srgbClr val="000000"/>
              </a:solidFill>
              <a:latin typeface="Calibri"/>
            </a:endParaRPr>
          </a:p>
          <a:p>
            <a:pPr marL="711360" indent="-285480">
              <a:lnSpc>
                <a:spcPct val="110000"/>
              </a:lnSpc>
              <a:buClr>
                <a:srgbClr val="ffffff"/>
              </a:buClr>
              <a:buFont typeface="Arial"/>
              <a:buChar char="•"/>
            </a:pPr>
            <a:r>
              <a:rPr b="0" lang="fr-FR" sz="2200" spc="-1" strike="noStrike">
                <a:solidFill>
                  <a:srgbClr val="ffffff"/>
                </a:solidFill>
                <a:latin typeface="DejaVu Sans"/>
              </a:rPr>
              <a:t>GES</a:t>
            </a:r>
            <a:endParaRPr b="0" lang="en-US" sz="2200" spc="-1" strike="noStrike">
              <a:solidFill>
                <a:srgbClr val="000000"/>
              </a:solidFill>
              <a:latin typeface="Calibri"/>
            </a:endParaRPr>
          </a:p>
          <a:p>
            <a:pPr marL="711360" indent="-285480">
              <a:lnSpc>
                <a:spcPct val="110000"/>
              </a:lnSpc>
              <a:buClr>
                <a:srgbClr val="ffffff"/>
              </a:buClr>
              <a:buFont typeface="Arial"/>
              <a:buChar char="•"/>
            </a:pPr>
            <a:r>
              <a:rPr b="0" lang="fr-FR" sz="2200" spc="-1" strike="noStrike">
                <a:solidFill>
                  <a:srgbClr val="ffffff"/>
                </a:solidFill>
                <a:latin typeface="DejaVu Sans"/>
              </a:rPr>
              <a:t>Couche d’O3</a:t>
            </a:r>
            <a:endParaRPr b="0" lang="en-US" sz="2200" spc="-1" strike="noStrike">
              <a:solidFill>
                <a:srgbClr val="000000"/>
              </a:solidFill>
              <a:latin typeface="Calibri"/>
            </a:endParaRPr>
          </a:p>
          <a:p>
            <a:pPr marL="711360" indent="-285480">
              <a:lnSpc>
                <a:spcPct val="110000"/>
              </a:lnSpc>
              <a:buClr>
                <a:srgbClr val="ffffff"/>
              </a:buClr>
              <a:buFont typeface="Arial"/>
              <a:buChar char="•"/>
            </a:pPr>
            <a:r>
              <a:rPr b="0" lang="fr-FR" sz="2200" spc="-1" strike="noStrike">
                <a:solidFill>
                  <a:srgbClr val="ffffff"/>
                </a:solidFill>
                <a:latin typeface="DejaVu Sans"/>
              </a:rPr>
              <a:t>Particules fines…</a:t>
            </a:r>
            <a:endParaRPr b="0" lang="en-US" sz="2200" spc="-1" strike="noStrike">
              <a:solidFill>
                <a:srgbClr val="000000"/>
              </a:solidFill>
              <a:latin typeface="Calibri"/>
            </a:endParaRPr>
          </a:p>
          <a:p>
            <a:pPr indent="0">
              <a:lnSpc>
                <a:spcPct val="110000"/>
              </a:lnSpc>
              <a:buNone/>
            </a:pPr>
            <a:endParaRPr b="0" lang="en-US" sz="2800" spc="-1" strike="noStrike">
              <a:solidFill>
                <a:srgbClr val="000000"/>
              </a:solidFill>
              <a:latin typeface="Calibri"/>
            </a:endParaRPr>
          </a:p>
          <a:p>
            <a:pPr marL="228600" indent="-228240">
              <a:lnSpc>
                <a:spcPct val="110000"/>
              </a:lnSpc>
              <a:buClr>
                <a:srgbClr val="ffffff"/>
              </a:buClr>
              <a:buFont typeface="Arial"/>
              <a:buChar char="•"/>
            </a:pPr>
            <a:r>
              <a:rPr b="0" lang="fr-FR" sz="2800" spc="-1" strike="noStrike">
                <a:solidFill>
                  <a:srgbClr val="ffffff"/>
                </a:solidFill>
                <a:latin typeface="DejaVu Sans"/>
              </a:rPr>
              <a:t>Pollution de l’Eau</a:t>
            </a:r>
            <a:endParaRPr b="0" lang="en-US" sz="2800" spc="-1" strike="noStrike">
              <a:solidFill>
                <a:srgbClr val="000000"/>
              </a:solidFill>
              <a:latin typeface="Calibri"/>
            </a:endParaRPr>
          </a:p>
          <a:p>
            <a:pPr marL="711360" indent="-261720">
              <a:lnSpc>
                <a:spcPct val="110000"/>
              </a:lnSpc>
              <a:buClr>
                <a:srgbClr val="ffffff"/>
              </a:buClr>
              <a:buFont typeface="Arial"/>
              <a:buChar char="•"/>
            </a:pPr>
            <a:r>
              <a:rPr b="0" lang="fr-FR" sz="2200" spc="-1" strike="noStrike">
                <a:solidFill>
                  <a:srgbClr val="ffffff"/>
                </a:solidFill>
                <a:latin typeface="DejaVu Sans"/>
              </a:rPr>
              <a:t>Algues vertes</a:t>
            </a:r>
            <a:endParaRPr b="0" lang="en-US" sz="2200" spc="-1" strike="noStrike">
              <a:solidFill>
                <a:srgbClr val="000000"/>
              </a:solidFill>
              <a:latin typeface="Calibri"/>
            </a:endParaRPr>
          </a:p>
          <a:p>
            <a:pPr marL="711360" indent="-261720">
              <a:lnSpc>
                <a:spcPct val="110000"/>
              </a:lnSpc>
              <a:buClr>
                <a:srgbClr val="ffffff"/>
              </a:buClr>
              <a:buFont typeface="Arial"/>
              <a:buChar char="•"/>
            </a:pPr>
            <a:r>
              <a:rPr b="0" lang="fr-FR" sz="2200" spc="-1" strike="noStrike">
                <a:solidFill>
                  <a:srgbClr val="ffffff"/>
                </a:solidFill>
                <a:latin typeface="DejaVu Sans"/>
              </a:rPr>
              <a:t>GES…</a:t>
            </a:r>
            <a:endParaRPr b="0" lang="en-US" sz="2200" spc="-1" strike="noStrike">
              <a:solidFill>
                <a:srgbClr val="000000"/>
              </a:solidFill>
              <a:latin typeface="Calibri"/>
            </a:endParaRPr>
          </a:p>
          <a:p>
            <a:pPr indent="0">
              <a:lnSpc>
                <a:spcPct val="110000"/>
              </a:lnSpc>
              <a:buNone/>
            </a:pPr>
            <a:endParaRPr b="0" lang="en-US" sz="2800" spc="-1" strike="noStrike">
              <a:solidFill>
                <a:srgbClr val="000000"/>
              </a:solidFill>
              <a:latin typeface="Calibri"/>
            </a:endParaRPr>
          </a:p>
          <a:p>
            <a:pPr marL="228600" indent="-228240">
              <a:lnSpc>
                <a:spcPct val="110000"/>
              </a:lnSpc>
              <a:buClr>
                <a:srgbClr val="ffffff"/>
              </a:buClr>
              <a:buFont typeface="Arial"/>
              <a:buChar char="•"/>
            </a:pPr>
            <a:r>
              <a:rPr b="0" lang="fr-FR" sz="2800" spc="-1" strike="noStrike">
                <a:solidFill>
                  <a:srgbClr val="ffffff"/>
                </a:solidFill>
                <a:latin typeface="DejaVu Sans"/>
              </a:rPr>
              <a:t>Pollution du Sol</a:t>
            </a:r>
            <a:endParaRPr b="0" lang="en-US" sz="2800" spc="-1" strike="noStrike">
              <a:solidFill>
                <a:srgbClr val="000000"/>
              </a:solidFill>
              <a:latin typeface="Calibri"/>
            </a:endParaRPr>
          </a:p>
          <a:p>
            <a:pPr marL="711360" indent="-285480">
              <a:lnSpc>
                <a:spcPct val="110000"/>
              </a:lnSpc>
              <a:buClr>
                <a:srgbClr val="ffffff"/>
              </a:buClr>
              <a:buFont typeface="Arial"/>
              <a:buChar char="•"/>
            </a:pPr>
            <a:r>
              <a:rPr b="0" lang="fr-FR" sz="2200" spc="-1" strike="noStrike">
                <a:solidFill>
                  <a:srgbClr val="ffffff"/>
                </a:solidFill>
                <a:latin typeface="DejaVu Sans"/>
              </a:rPr>
              <a:t>Métaux lourds</a:t>
            </a:r>
            <a:endParaRPr b="0" lang="en-US" sz="2200" spc="-1" strike="noStrike">
              <a:solidFill>
                <a:srgbClr val="000000"/>
              </a:solidFill>
              <a:latin typeface="Calibri"/>
            </a:endParaRPr>
          </a:p>
          <a:p>
            <a:pPr marL="711360" indent="-285480">
              <a:lnSpc>
                <a:spcPct val="110000"/>
              </a:lnSpc>
              <a:buClr>
                <a:srgbClr val="ffffff"/>
              </a:buClr>
              <a:buFont typeface="Arial"/>
              <a:buChar char="•"/>
            </a:pPr>
            <a:r>
              <a:rPr b="0" lang="fr-FR" sz="2200" spc="-1" strike="noStrike">
                <a:solidFill>
                  <a:srgbClr val="ffffff"/>
                </a:solidFill>
                <a:latin typeface="DejaVu Sans"/>
              </a:rPr>
              <a:t>Extraction</a:t>
            </a:r>
            <a:endParaRPr b="0" lang="en-US" sz="2200" spc="-1" strike="noStrike">
              <a:solidFill>
                <a:srgbClr val="000000"/>
              </a:solidFill>
              <a:latin typeface="Calibri"/>
            </a:endParaRPr>
          </a:p>
          <a:p>
            <a:pPr indent="0">
              <a:lnSpc>
                <a:spcPct val="110000"/>
              </a:lnSpc>
              <a:buNone/>
            </a:pPr>
            <a:endParaRPr b="0" lang="en-US" sz="2800" spc="-1" strike="noStrike">
              <a:solidFill>
                <a:srgbClr val="000000"/>
              </a:solidFill>
              <a:latin typeface="Calibri"/>
            </a:endParaRPr>
          </a:p>
          <a:p>
            <a:pPr marL="228600" indent="-228240">
              <a:lnSpc>
                <a:spcPct val="110000"/>
              </a:lnSpc>
              <a:buClr>
                <a:srgbClr val="ffffff"/>
              </a:buClr>
              <a:buFont typeface="Arial"/>
              <a:buChar char="•"/>
            </a:pPr>
            <a:r>
              <a:rPr b="0" lang="fr-FR" sz="2800" spc="-1" strike="noStrike">
                <a:solidFill>
                  <a:srgbClr val="ffffff"/>
                </a:solidFill>
                <a:latin typeface="DejaVu Sans"/>
              </a:rPr>
              <a:t>Biodiversité / Santé</a:t>
            </a:r>
            <a:endParaRPr b="0" lang="en-US" sz="2800" spc="-1" strike="noStrike">
              <a:solidFill>
                <a:srgbClr val="000000"/>
              </a:solidFill>
              <a:latin typeface="Calibri"/>
            </a:endParaRPr>
          </a:p>
        </p:txBody>
      </p:sp>
      <p:sp>
        <p:nvSpPr>
          <p:cNvPr id="478" name="Rectangle 41"/>
          <p:cNvSpPr/>
          <p:nvPr/>
        </p:nvSpPr>
        <p:spPr>
          <a:xfrm>
            <a:off x="8458200" y="6023160"/>
            <a:ext cx="1552680" cy="63900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En savoir plus :</a:t>
            </a:r>
            <a:endParaRPr b="0" lang="fr-FR" sz="1200" spc="-1" strike="noStrike">
              <a:solidFill>
                <a:srgbClr val="ffffff"/>
              </a:solidFill>
              <a:latin typeface="Arial"/>
            </a:endParaRPr>
          </a:p>
          <a:p>
            <a:pPr>
              <a:lnSpc>
                <a:spcPct val="100000"/>
              </a:lnSpc>
            </a:pPr>
            <a:r>
              <a:rPr b="0" lang="fr-FR" sz="1200" spc="-1" strike="noStrike">
                <a:solidFill>
                  <a:srgbClr val="808080"/>
                </a:solidFill>
                <a:latin typeface="Verdana"/>
                <a:ea typeface="Verdana"/>
              </a:rPr>
              <a:t>[https://ipcc.ch/]</a:t>
            </a:r>
            <a:endParaRPr b="0" lang="fr-FR" sz="1200" spc="-1" strike="noStrike">
              <a:solidFill>
                <a:srgbClr val="ffffff"/>
              </a:solidFill>
              <a:latin typeface="Arial"/>
            </a:endParaRPr>
          </a:p>
          <a:p>
            <a:pPr>
              <a:lnSpc>
                <a:spcPct val="100000"/>
              </a:lnSpc>
            </a:pPr>
            <a:r>
              <a:rPr b="0" lang="fr-FR" sz="1200" spc="-1" strike="noStrike">
                <a:solidFill>
                  <a:srgbClr val="808080"/>
                </a:solidFill>
                <a:latin typeface="Verdana"/>
                <a:ea typeface="Verdana"/>
              </a:rPr>
              <a:t>[https://ipbes.net]</a:t>
            </a:r>
            <a:endParaRPr b="0" lang="fr-FR" sz="1200" spc="-1" strike="noStrike">
              <a:solidFill>
                <a:srgbClr val="ffffff"/>
              </a:solidFill>
              <a:latin typeface="Arial"/>
            </a:endParaRPr>
          </a:p>
        </p:txBody>
      </p:sp>
      <p:sp>
        <p:nvSpPr>
          <p:cNvPr id="479" name="PlaceHolder 3"/>
          <p:cNvSpPr>
            <a:spLocks noGrp="1"/>
          </p:cNvSpPr>
          <p:nvPr>
            <p:ph/>
          </p:nvPr>
        </p:nvSpPr>
        <p:spPr>
          <a:xfrm>
            <a:off x="8424000" y="1584000"/>
            <a:ext cx="3312000" cy="3672000"/>
          </a:xfrm>
          <a:prstGeom prst="rect">
            <a:avLst/>
          </a:prstGeom>
          <a:solidFill>
            <a:srgbClr val="333333"/>
          </a:solidFill>
          <a:ln w="0">
            <a:noFill/>
          </a:ln>
        </p:spPr>
        <p:txBody>
          <a:bodyPr lIns="91440" rIns="91440" tIns="45720" bIns="45720" anchor="t">
            <a:normAutofit/>
          </a:bodyPr>
          <a:p>
            <a:pPr marL="228600" indent="-228240">
              <a:lnSpc>
                <a:spcPct val="90000"/>
              </a:lnSpc>
              <a:spcBef>
                <a:spcPts val="1001"/>
              </a:spcBef>
              <a:buClr>
                <a:srgbClr val="d9d9d9"/>
              </a:buClr>
              <a:buFont typeface="Arial"/>
              <a:buChar char="•"/>
            </a:pPr>
            <a:r>
              <a:rPr b="0" lang="fr-FR" sz="1600" spc="-1" strike="noStrike">
                <a:solidFill>
                  <a:srgbClr val="d9d9d9"/>
                </a:solidFill>
                <a:latin typeface="DejaVu Sans"/>
              </a:rPr>
              <a:t>Réchauffement climatique</a:t>
            </a:r>
            <a:endParaRPr b="0" lang="en-US" sz="16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1600" spc="-1" strike="noStrike">
                <a:solidFill>
                  <a:srgbClr val="d9d9d9"/>
                </a:solidFill>
                <a:latin typeface="DejaVu Sans"/>
              </a:rPr>
              <a:t>Destruction de la couche d'ozone</a:t>
            </a:r>
            <a:endParaRPr b="0" lang="en-US" sz="16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1600" spc="-1" strike="noStrike">
                <a:solidFill>
                  <a:srgbClr val="d9d9d9"/>
                </a:solidFill>
                <a:latin typeface="DejaVu Sans"/>
              </a:rPr>
              <a:t>Acidification des océans</a:t>
            </a:r>
            <a:endParaRPr b="0" lang="en-US" sz="16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1600" spc="-1" strike="noStrike">
                <a:solidFill>
                  <a:srgbClr val="d9d9d9"/>
                </a:solidFill>
                <a:latin typeface="DejaVu Sans"/>
              </a:rPr>
              <a:t>Eutrophisation</a:t>
            </a:r>
            <a:endParaRPr b="0" lang="en-US" sz="16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1600" spc="-1" strike="noStrike">
                <a:solidFill>
                  <a:srgbClr val="d9d9d9"/>
                </a:solidFill>
                <a:latin typeface="DejaVu Sans"/>
              </a:rPr>
              <a:t>Pollution photochimique</a:t>
            </a:r>
            <a:endParaRPr b="0" lang="en-US" sz="16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1600" spc="-1" strike="noStrike">
                <a:solidFill>
                  <a:srgbClr val="d9d9d9"/>
                </a:solidFill>
                <a:latin typeface="DejaVu Sans"/>
              </a:rPr>
              <a:t>Impacts écotoxicologiques</a:t>
            </a:r>
            <a:endParaRPr b="0" lang="en-US" sz="16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1600" spc="-1" strike="noStrike">
                <a:solidFill>
                  <a:srgbClr val="d9d9d9"/>
                </a:solidFill>
                <a:latin typeface="DejaVu Sans"/>
              </a:rPr>
              <a:t>Toxicité humaine</a:t>
            </a:r>
            <a:endParaRPr b="0" lang="en-US" sz="16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1600" spc="-1" strike="noStrike">
                <a:solidFill>
                  <a:srgbClr val="d9d9d9"/>
                </a:solidFill>
                <a:latin typeface="DejaVu Sans"/>
              </a:rPr>
              <a:t>Épuisement des ressources</a:t>
            </a:r>
            <a:endParaRPr b="0" lang="en-US" sz="16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1600" spc="-1" strike="noStrike">
                <a:solidFill>
                  <a:srgbClr val="d9d9d9"/>
                </a:solidFill>
                <a:latin typeface="DejaVu Sans"/>
              </a:rPr>
              <a:t>Perte de biodiversité</a:t>
            </a:r>
            <a:endParaRPr b="0" lang="en-US" sz="1600" spc="-1" strike="noStrike">
              <a:solidFill>
                <a:srgbClr val="000000"/>
              </a:solidFill>
              <a:latin typeface="Calibri"/>
            </a:endParaRPr>
          </a:p>
          <a:p>
            <a:pPr marL="228600" indent="-228240">
              <a:lnSpc>
                <a:spcPct val="90000"/>
              </a:lnSpc>
              <a:spcBef>
                <a:spcPts val="1001"/>
              </a:spcBef>
              <a:buClr>
                <a:srgbClr val="d9d9d9"/>
              </a:buClr>
              <a:buFont typeface="Arial"/>
              <a:buChar char="•"/>
            </a:pPr>
            <a:r>
              <a:rPr b="0" lang="fr-FR" sz="1600" spc="-1" strike="noStrike">
                <a:solidFill>
                  <a:srgbClr val="d9d9d9"/>
                </a:solidFill>
                <a:latin typeface="DejaVu Sans"/>
              </a:rPr>
              <a:t>Occupation des terres</a:t>
            </a:r>
            <a:endParaRPr b="0" lang="en-US" sz="1600" spc="-1" strike="noStrike">
              <a:solidFill>
                <a:srgbClr val="000000"/>
              </a:solidFill>
              <a:latin typeface="Calibri"/>
            </a:endParaRPr>
          </a:p>
        </p:txBody>
      </p:sp>
      <p:sp>
        <p:nvSpPr>
          <p:cNvPr id="480" name="ZoneTexte 61"/>
          <p:cNvSpPr/>
          <p:nvPr/>
        </p:nvSpPr>
        <p:spPr>
          <a:xfrm flipH="1" rot="20210400">
            <a:off x="8600760" y="2374560"/>
            <a:ext cx="3119400" cy="1512360"/>
          </a:xfrm>
          <a:prstGeom prst="rect">
            <a:avLst/>
          </a:prstGeom>
          <a:noFill/>
          <a:ln w="0">
            <a:noFill/>
          </a:ln>
          <a:effectLst>
            <a:glow rad="12600">
              <a:srgbClr val="000000"/>
            </a:glow>
          </a:effectLst>
        </p:spPr>
        <p:style>
          <a:lnRef idx="0"/>
          <a:fillRef idx="0"/>
          <a:effectRef idx="0"/>
          <a:fontRef idx="minor"/>
        </p:style>
        <p:txBody>
          <a:bodyPr wrap="none" lIns="90000" rIns="90000" tIns="45000" bIns="45000" anchor="t">
            <a:spAutoFit/>
          </a:bodyPr>
          <a:p>
            <a:pPr>
              <a:lnSpc>
                <a:spcPct val="100000"/>
              </a:lnSpc>
            </a:pPr>
            <a:r>
              <a:rPr b="1" lang="fr-FR" sz="2400" spc="-1" strike="noStrike">
                <a:solidFill>
                  <a:srgbClr val="ffa300"/>
                </a:solidFill>
                <a:latin typeface="DejaVu Sans"/>
              </a:rPr>
              <a:t>Comparabilité ?</a:t>
            </a:r>
            <a:endParaRPr b="0" lang="fr-FR" sz="2400" spc="-1" strike="noStrike">
              <a:solidFill>
                <a:srgbClr val="ffa300"/>
              </a:solidFill>
              <a:latin typeface="DejaVu Sans"/>
            </a:endParaRPr>
          </a:p>
          <a:p>
            <a:pPr>
              <a:lnSpc>
                <a:spcPct val="100000"/>
              </a:lnSpc>
            </a:pPr>
            <a:endParaRPr b="0" lang="fr-FR" sz="1200" spc="-1" strike="noStrike">
              <a:solidFill>
                <a:srgbClr val="ffa300"/>
              </a:solidFill>
              <a:latin typeface="DejaVu Sans"/>
            </a:endParaRPr>
          </a:p>
          <a:p>
            <a:pPr>
              <a:lnSpc>
                <a:spcPct val="100000"/>
              </a:lnSpc>
            </a:pPr>
            <a:r>
              <a:rPr b="1" lang="fr-FR" sz="2400" spc="-1" strike="noStrike">
                <a:solidFill>
                  <a:srgbClr val="ffa300"/>
                </a:solidFill>
                <a:latin typeface="DejaVu Sans"/>
              </a:rPr>
              <a:t>Substituabilité ? </a:t>
            </a:r>
            <a:endParaRPr b="0" lang="fr-FR" sz="2400" spc="-1" strike="noStrike">
              <a:solidFill>
                <a:srgbClr val="ffa300"/>
              </a:solidFill>
              <a:latin typeface="DejaVu Sans"/>
            </a:endParaRPr>
          </a:p>
          <a:p>
            <a:pPr>
              <a:lnSpc>
                <a:spcPct val="100000"/>
              </a:lnSpc>
            </a:pPr>
            <a:endParaRPr b="0" lang="fr-FR" sz="1200" spc="-1" strike="noStrike">
              <a:solidFill>
                <a:srgbClr val="ffa300"/>
              </a:solidFill>
              <a:latin typeface="DejaVu Sans"/>
            </a:endParaRPr>
          </a:p>
          <a:p>
            <a:pPr>
              <a:lnSpc>
                <a:spcPct val="100000"/>
              </a:lnSpc>
            </a:pPr>
            <a:r>
              <a:rPr b="1" lang="fr-FR" sz="2400" spc="-1" strike="noStrike">
                <a:solidFill>
                  <a:srgbClr val="ffa300"/>
                </a:solidFill>
                <a:latin typeface="DejaVu Sans"/>
              </a:rPr>
              <a:t>Regroupement ? </a:t>
            </a:r>
            <a:endParaRPr b="0" lang="fr-FR" sz="2400" spc="-1" strike="noStrike">
              <a:solidFill>
                <a:srgbClr val="ffa300"/>
              </a:solidFill>
              <a:latin typeface="DejaVu Sans"/>
            </a:endParaRPr>
          </a:p>
        </p:txBody>
      </p:sp>
      <p:grpSp>
        <p:nvGrpSpPr>
          <p:cNvPr id="481" name=""/>
          <p:cNvGrpSpPr/>
          <p:nvPr/>
        </p:nvGrpSpPr>
        <p:grpSpPr>
          <a:xfrm>
            <a:off x="5256000" y="5292000"/>
            <a:ext cx="720000" cy="720000"/>
            <a:chOff x="5256000" y="5292000"/>
            <a:chExt cx="720000" cy="720000"/>
          </a:xfrm>
        </p:grpSpPr>
        <p:sp>
          <p:nvSpPr>
            <p:cNvPr id="482" name=""/>
            <p:cNvSpPr/>
            <p:nvPr/>
          </p:nvSpPr>
          <p:spPr>
            <a:xfrm>
              <a:off x="5256000" y="5292000"/>
              <a:ext cx="720000" cy="720000"/>
            </a:xfrm>
            <a:prstGeom prst="smileyFace">
              <a:avLst>
                <a:gd name="adj" fmla="val -2295"/>
              </a:avLst>
            </a:prstGeom>
            <a:solidFill>
              <a:srgbClr val="b2b2b2"/>
            </a:solidFill>
            <a:ln w="0">
              <a:solidFill>
                <a:srgbClr val="ffffff"/>
              </a:solidFill>
            </a:ln>
          </p:spPr>
          <p:style>
            <a:lnRef idx="0"/>
            <a:fillRef idx="0"/>
            <a:effectRef idx="0"/>
            <a:fontRef idx="minor"/>
          </p:style>
          <p:txBody>
            <a:bodyPr wrap="none" lIns="90000" rIns="90000" tIns="45000" bIns="45000" anchor="ctr">
              <a:noAutofit/>
            </a:bodyPr>
            <a:p>
              <a:endParaRPr b="0" lang="fr-FR" sz="1800" spc="-1" strike="noStrike">
                <a:solidFill>
                  <a:srgbClr val="000000"/>
                </a:solidFill>
                <a:latin typeface="Arial"/>
              </a:endParaRPr>
            </a:p>
          </p:txBody>
        </p:sp>
        <p:sp>
          <p:nvSpPr>
            <p:cNvPr id="483" name="Explosion 1 14"/>
            <p:cNvSpPr/>
            <p:nvPr/>
          </p:nvSpPr>
          <p:spPr>
            <a:xfrm>
              <a:off x="5256000" y="5576760"/>
              <a:ext cx="147240" cy="147240"/>
            </a:xfrm>
            <a:prstGeom prst="irregularSeal1">
              <a:avLst/>
            </a:prstGeom>
            <a:solidFill>
              <a:srgbClr val="ffa300"/>
            </a:solidFill>
            <a:ln w="9360">
              <a:solidFill>
                <a:srgbClr val="80276c"/>
              </a:solidFill>
              <a:round/>
            </a:ln>
          </p:spPr>
          <p:style>
            <a:lnRef idx="0"/>
            <a:fillRef idx="0"/>
            <a:effectRef idx="0"/>
            <a:fontRef idx="minor"/>
          </p:style>
          <p:txBody>
            <a:bodyPr tIns="6480" bIns="6480" anchor="t">
              <a:noAutofit/>
            </a:bodyPr>
            <a:p>
              <a:endParaRPr b="0" lang="fr-FR" sz="1800" spc="-1" strike="noStrike">
                <a:solidFill>
                  <a:srgbClr val="000000"/>
                </a:solidFill>
                <a:latin typeface="Arial"/>
              </a:endParaRPr>
            </a:p>
          </p:txBody>
        </p:sp>
        <p:sp>
          <p:nvSpPr>
            <p:cNvPr id="484" name="Explosion 1 15"/>
            <p:cNvSpPr/>
            <p:nvPr/>
          </p:nvSpPr>
          <p:spPr>
            <a:xfrm>
              <a:off x="5472000" y="5652000"/>
              <a:ext cx="147240" cy="147240"/>
            </a:xfrm>
            <a:prstGeom prst="irregularSeal1">
              <a:avLst/>
            </a:prstGeom>
            <a:solidFill>
              <a:srgbClr val="ffa300"/>
            </a:solidFill>
            <a:ln w="9360">
              <a:solidFill>
                <a:srgbClr val="80276c"/>
              </a:solidFill>
              <a:round/>
            </a:ln>
          </p:spPr>
          <p:style>
            <a:lnRef idx="0"/>
            <a:fillRef idx="0"/>
            <a:effectRef idx="0"/>
            <a:fontRef idx="minor"/>
          </p:style>
          <p:txBody>
            <a:bodyPr tIns="6480" bIns="6480" anchor="t">
              <a:noAutofit/>
            </a:bodyPr>
            <a:p>
              <a:endParaRPr b="0" lang="fr-FR" sz="1800" spc="-1" strike="noStrike">
                <a:solidFill>
                  <a:srgbClr val="000000"/>
                </a:solidFill>
                <a:latin typeface="Arial"/>
              </a:endParaRPr>
            </a:p>
          </p:txBody>
        </p:sp>
        <p:sp>
          <p:nvSpPr>
            <p:cNvPr id="485" name="Explosion 1 16"/>
            <p:cNvSpPr/>
            <p:nvPr/>
          </p:nvSpPr>
          <p:spPr>
            <a:xfrm>
              <a:off x="5544000" y="5864760"/>
              <a:ext cx="147240" cy="147240"/>
            </a:xfrm>
            <a:prstGeom prst="irregularSeal1">
              <a:avLst/>
            </a:prstGeom>
            <a:solidFill>
              <a:srgbClr val="ffa300"/>
            </a:solidFill>
            <a:ln w="9360">
              <a:solidFill>
                <a:srgbClr val="80276c"/>
              </a:solidFill>
              <a:round/>
            </a:ln>
          </p:spPr>
          <p:style>
            <a:lnRef idx="0"/>
            <a:fillRef idx="0"/>
            <a:effectRef idx="0"/>
            <a:fontRef idx="minor"/>
          </p:style>
          <p:txBody>
            <a:bodyPr tIns="6480" bIns="6480" anchor="t">
              <a:noAutofit/>
            </a:bodyPr>
            <a:p>
              <a:endParaRPr b="0" lang="fr-FR" sz="1800" spc="-1" strike="noStrike">
                <a:solidFill>
                  <a:srgbClr val="000000"/>
                </a:solidFill>
                <a:latin typeface="Arial"/>
              </a:endParaRPr>
            </a:p>
          </p:txBody>
        </p:sp>
        <p:sp>
          <p:nvSpPr>
            <p:cNvPr id="486" name="Explosion 1 17"/>
            <p:cNvSpPr/>
            <p:nvPr/>
          </p:nvSpPr>
          <p:spPr>
            <a:xfrm>
              <a:off x="5540760" y="5360760"/>
              <a:ext cx="147240" cy="147240"/>
            </a:xfrm>
            <a:prstGeom prst="irregularSeal1">
              <a:avLst/>
            </a:prstGeom>
            <a:solidFill>
              <a:srgbClr val="ffa300"/>
            </a:solidFill>
            <a:ln w="9360">
              <a:solidFill>
                <a:srgbClr val="80276c"/>
              </a:solidFill>
              <a:round/>
            </a:ln>
          </p:spPr>
          <p:style>
            <a:lnRef idx="0"/>
            <a:fillRef idx="0"/>
            <a:effectRef idx="0"/>
            <a:fontRef idx="minor"/>
          </p:style>
          <p:txBody>
            <a:bodyPr tIns="6480" bIns="6480" anchor="t">
              <a:noAutofit/>
            </a:bodyPr>
            <a:p>
              <a:endParaRPr b="0" lang="fr-FR" sz="1800" spc="-1" strike="noStrike">
                <a:solidFill>
                  <a:srgbClr val="000000"/>
                </a:solidFill>
                <a:latin typeface="Arial"/>
              </a:endParaRPr>
            </a:p>
          </p:txBody>
        </p:sp>
        <p:sp>
          <p:nvSpPr>
            <p:cNvPr id="487" name="Explosion 1 19"/>
            <p:cNvSpPr/>
            <p:nvPr/>
          </p:nvSpPr>
          <p:spPr>
            <a:xfrm>
              <a:off x="5756760" y="5724000"/>
              <a:ext cx="147240" cy="117720"/>
            </a:xfrm>
            <a:prstGeom prst="irregularSeal1">
              <a:avLst/>
            </a:prstGeom>
            <a:solidFill>
              <a:srgbClr val="ffa300"/>
            </a:solidFill>
            <a:ln w="9360">
              <a:solidFill>
                <a:srgbClr val="80276c"/>
              </a:solidFill>
              <a:round/>
            </a:ln>
          </p:spPr>
          <p:style>
            <a:lnRef idx="0"/>
            <a:fillRef idx="0"/>
            <a:effectRef idx="0"/>
            <a:fontRef idx="minor"/>
          </p:style>
          <p:txBody>
            <a:bodyPr tIns="-3960" bIns="-3960" anchor="t">
              <a:noAutofit/>
            </a:bodyPr>
            <a:p>
              <a:endParaRPr b="0" lang="fr-FR" sz="1800" spc="-1" strike="noStrike">
                <a:solidFill>
                  <a:srgbClr val="000000"/>
                </a:solidFill>
                <a:latin typeface="Arial"/>
              </a:endParaRPr>
            </a:p>
          </p:txBody>
        </p:sp>
      </p:grpSp>
      <p:pic>
        <p:nvPicPr>
          <p:cNvPr id="488" name="" descr=""/>
          <p:cNvPicPr/>
          <p:nvPr/>
        </p:nvPicPr>
        <p:blipFill>
          <a:blip r:embed="rId1"/>
          <a:stretch/>
        </p:blipFill>
        <p:spPr>
          <a:xfrm>
            <a:off x="4968000" y="1344600"/>
            <a:ext cx="1856880" cy="1297080"/>
          </a:xfrm>
          <a:prstGeom prst="rect">
            <a:avLst/>
          </a:prstGeom>
          <a:ln w="0">
            <a:noFill/>
          </a:ln>
        </p:spPr>
      </p:pic>
      <p:pic>
        <p:nvPicPr>
          <p:cNvPr id="489" name="" descr=""/>
          <p:cNvPicPr/>
          <p:nvPr/>
        </p:nvPicPr>
        <p:blipFill>
          <a:blip r:embed="rId2"/>
          <a:stretch/>
        </p:blipFill>
        <p:spPr>
          <a:xfrm>
            <a:off x="4392000" y="3908160"/>
            <a:ext cx="2551680" cy="1275840"/>
          </a:xfrm>
          <a:prstGeom prst="rect">
            <a:avLst/>
          </a:prstGeom>
          <a:ln w="0">
            <a:noFill/>
          </a:ln>
        </p:spPr>
      </p:pic>
      <p:pic>
        <p:nvPicPr>
          <p:cNvPr id="490" name="" descr=""/>
          <p:cNvPicPr/>
          <p:nvPr/>
        </p:nvPicPr>
        <p:blipFill>
          <a:blip r:embed="rId3"/>
          <a:stretch/>
        </p:blipFill>
        <p:spPr>
          <a:xfrm>
            <a:off x="4500360" y="2664000"/>
            <a:ext cx="1351800" cy="1351800"/>
          </a:xfrm>
          <a:prstGeom prst="rect">
            <a:avLst/>
          </a:prstGeom>
          <a:ln w="0">
            <a:noFill/>
          </a:ln>
        </p:spPr>
      </p:pic>
    </p:spTree>
  </p:cSld>
  <mc:AlternateContent>
    <mc:Choice Requires="p14">
      <p:transition spd="slow" p14:dur="2000"/>
    </mc:Choice>
    <mc:Fallback>
      <p:transition spd="slow"/>
    </mc:Fallback>
  </mc:AlternateContent>
  <p:timing>
    <p:tnLst>
      <p:par>
        <p:cTn id="35" dur="indefinite" restart="never" nodeType="tmRoot">
          <p:childTnLst>
            <p:seq>
              <p:cTn id="36" dur="indefinite" nodeType="mainSeq">
                <p:childTnLst>
                  <p:par>
                    <p:cTn id="37" fill="hold">
                      <p:stCondLst>
                        <p:cond delay="indefinite"/>
                      </p:stCondLst>
                      <p:childTnLst>
                        <p:par>
                          <p:cTn id="38" fill="hold">
                            <p:stCondLst>
                              <p:cond delay="0"/>
                            </p:stCondLst>
                            <p:childTnLst>
                              <p:par>
                                <p:cTn id="39" nodeType="clickEffect" fill="hold" presetClass="entr" presetID="1">
                                  <p:stCondLst>
                                    <p:cond delay="0"/>
                                  </p:stCondLst>
                                  <p:childTnLst>
                                    <p:set>
                                      <p:cBhvr>
                                        <p:cTn id="40" dur="1" fill="hold">
                                          <p:stCondLst>
                                            <p:cond delay="0"/>
                                          </p:stCondLst>
                                        </p:cTn>
                                        <p:tgtEl>
                                          <p:spTgt spid="47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nodeType="clickEffect" fill="hold" presetClass="entr" presetID="1">
                                  <p:stCondLst>
                                    <p:cond delay="0"/>
                                  </p:stCondLst>
                                  <p:childTnLst>
                                    <p:set>
                                      <p:cBhvr>
                                        <p:cTn id="44" dur="1" fill="hold">
                                          <p:stCondLst>
                                            <p:cond delay="0"/>
                                          </p:stCondLst>
                                        </p:cTn>
                                        <p:tgtEl>
                                          <p:spTgt spid="4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577" name="Image 10" descr=""/>
          <p:cNvPicPr/>
          <p:nvPr/>
        </p:nvPicPr>
        <p:blipFill>
          <a:blip r:embed="rId1"/>
          <a:stretch/>
        </p:blipFill>
        <p:spPr>
          <a:xfrm>
            <a:off x="7701480" y="1104840"/>
            <a:ext cx="4315320" cy="1037520"/>
          </a:xfrm>
          <a:prstGeom prst="rect">
            <a:avLst/>
          </a:prstGeom>
          <a:ln w="0">
            <a:noFill/>
          </a:ln>
        </p:spPr>
      </p:pic>
      <p:grpSp>
        <p:nvGrpSpPr>
          <p:cNvPr id="1578" name="Groupe 3"/>
          <p:cNvGrpSpPr/>
          <p:nvPr/>
        </p:nvGrpSpPr>
        <p:grpSpPr>
          <a:xfrm>
            <a:off x="4001040" y="1912320"/>
            <a:ext cx="1079280" cy="3809880"/>
            <a:chOff x="4001040" y="1912320"/>
            <a:chExt cx="1079280" cy="3809880"/>
          </a:xfrm>
        </p:grpSpPr>
        <p:sp>
          <p:nvSpPr>
            <p:cNvPr id="1579" name="Text Box 6"/>
            <p:cNvSpPr/>
            <p:nvPr/>
          </p:nvSpPr>
          <p:spPr>
            <a:xfrm>
              <a:off x="4001040" y="1912320"/>
              <a:ext cx="1079280" cy="484200"/>
            </a:xfrm>
            <a:prstGeom prst="roundRect">
              <a:avLst>
                <a:gd name="adj" fmla="val 16667"/>
              </a:avLst>
            </a:prstGeom>
            <a:solidFill>
              <a:srgbClr val="ffc000"/>
            </a:solidFill>
            <a:ln w="9360">
              <a:noFill/>
            </a:ln>
          </p:spPr>
          <p:style>
            <a:lnRef idx="0"/>
            <a:fillRef idx="0"/>
            <a:effectRef idx="0"/>
            <a:fontRef idx="minor"/>
          </p:style>
          <p:txBody>
            <a:bodyPr lIns="90000" rIns="90000" tIns="45000" bIns="45000" anchor="t">
              <a:spAutoFit/>
            </a:bodyPr>
            <a:p>
              <a:pPr algn="ctr">
                <a:lnSpc>
                  <a:spcPct val="100000"/>
                </a:lnSpc>
                <a:spcBef>
                  <a:spcPts val="1001"/>
                </a:spcBef>
              </a:pPr>
              <a:r>
                <a:rPr b="0" lang="fr-FR" sz="2000" spc="-1" strike="noStrike">
                  <a:solidFill>
                    <a:srgbClr val="000000"/>
                  </a:solidFill>
                  <a:latin typeface="Calibri"/>
                  <a:ea typeface="Verdana"/>
                </a:rPr>
                <a:t>CO</a:t>
              </a:r>
              <a:r>
                <a:rPr b="0" lang="fr-FR" sz="2000" spc="-1" strike="noStrike" baseline="-25000">
                  <a:solidFill>
                    <a:srgbClr val="000000"/>
                  </a:solidFill>
                  <a:latin typeface="Calibri"/>
                  <a:ea typeface="Verdana"/>
                </a:rPr>
                <a:t>2</a:t>
              </a:r>
              <a:endParaRPr b="0" lang="fr-FR" sz="2000" spc="-1" strike="noStrike">
                <a:solidFill>
                  <a:srgbClr val="000000"/>
                </a:solidFill>
                <a:latin typeface="Arial"/>
              </a:endParaRPr>
            </a:p>
          </p:txBody>
        </p:sp>
        <p:sp>
          <p:nvSpPr>
            <p:cNvPr id="1580" name="Text Box 9"/>
            <p:cNvSpPr/>
            <p:nvPr/>
          </p:nvSpPr>
          <p:spPr>
            <a:xfrm>
              <a:off x="4001040" y="3021120"/>
              <a:ext cx="1079280" cy="484200"/>
            </a:xfrm>
            <a:prstGeom prst="roundRect">
              <a:avLst>
                <a:gd name="adj" fmla="val 16667"/>
              </a:avLst>
            </a:prstGeom>
            <a:solidFill>
              <a:srgbClr val="ffc000"/>
            </a:solidFill>
            <a:ln w="9360">
              <a:noFill/>
            </a:ln>
          </p:spPr>
          <p:style>
            <a:lnRef idx="0"/>
            <a:fillRef idx="0"/>
            <a:effectRef idx="0"/>
            <a:fontRef idx="minor"/>
          </p:style>
          <p:txBody>
            <a:bodyPr lIns="90000" rIns="90000" tIns="45000" bIns="45000" anchor="t">
              <a:spAutoFit/>
            </a:bodyPr>
            <a:p>
              <a:pPr algn="ctr">
                <a:lnSpc>
                  <a:spcPct val="100000"/>
                </a:lnSpc>
                <a:spcBef>
                  <a:spcPts val="1001"/>
                </a:spcBef>
              </a:pPr>
              <a:r>
                <a:rPr b="0" lang="fr-FR" sz="2000" spc="-1" strike="noStrike">
                  <a:solidFill>
                    <a:srgbClr val="000000"/>
                  </a:solidFill>
                  <a:latin typeface="Calibri"/>
                  <a:ea typeface="Verdana"/>
                </a:rPr>
                <a:t>N</a:t>
              </a:r>
              <a:r>
                <a:rPr b="0" lang="fr-FR" sz="2000" spc="-1" strike="noStrike" baseline="-25000">
                  <a:solidFill>
                    <a:srgbClr val="000000"/>
                  </a:solidFill>
                  <a:latin typeface="Calibri"/>
                  <a:ea typeface="Verdana"/>
                </a:rPr>
                <a:t>2</a:t>
              </a:r>
              <a:r>
                <a:rPr b="0" lang="fr-FR" sz="2000" spc="-1" strike="noStrike">
                  <a:solidFill>
                    <a:srgbClr val="000000"/>
                  </a:solidFill>
                  <a:latin typeface="Calibri"/>
                  <a:ea typeface="Verdana"/>
                </a:rPr>
                <a:t>O</a:t>
              </a:r>
              <a:endParaRPr b="0" lang="fr-FR" sz="2000" spc="-1" strike="noStrike">
                <a:solidFill>
                  <a:srgbClr val="000000"/>
                </a:solidFill>
                <a:latin typeface="Arial"/>
              </a:endParaRPr>
            </a:p>
          </p:txBody>
        </p:sp>
        <p:sp>
          <p:nvSpPr>
            <p:cNvPr id="1581" name="Text Box 12"/>
            <p:cNvSpPr/>
            <p:nvPr/>
          </p:nvSpPr>
          <p:spPr>
            <a:xfrm>
              <a:off x="4001040" y="4129560"/>
              <a:ext cx="1079280" cy="438120"/>
            </a:xfrm>
            <a:prstGeom prst="roundRect">
              <a:avLst>
                <a:gd name="adj" fmla="val 16667"/>
              </a:avLst>
            </a:prstGeom>
            <a:solidFill>
              <a:srgbClr val="ffc000"/>
            </a:solidFill>
            <a:ln w="9360">
              <a:noFill/>
            </a:ln>
          </p:spPr>
          <p:style>
            <a:lnRef idx="0"/>
            <a:fillRef idx="0"/>
            <a:effectRef idx="0"/>
            <a:fontRef idx="minor"/>
          </p:style>
          <p:txBody>
            <a:bodyPr lIns="90000" rIns="90000" tIns="45000" bIns="45000" anchor="t">
              <a:spAutoFit/>
            </a:bodyPr>
            <a:p>
              <a:pPr algn="ctr">
                <a:lnSpc>
                  <a:spcPct val="100000"/>
                </a:lnSpc>
                <a:spcBef>
                  <a:spcPts val="1001"/>
                </a:spcBef>
              </a:pPr>
              <a:r>
                <a:rPr b="0" lang="fr-FR" sz="2000" spc="-1" strike="noStrike">
                  <a:solidFill>
                    <a:srgbClr val="000000"/>
                  </a:solidFill>
                  <a:latin typeface="Calibri"/>
                  <a:ea typeface="Verdana"/>
                </a:rPr>
                <a:t>SF6</a:t>
              </a:r>
              <a:endParaRPr b="0" lang="fr-FR" sz="2000" spc="-1" strike="noStrike">
                <a:solidFill>
                  <a:srgbClr val="000000"/>
                </a:solidFill>
                <a:latin typeface="Arial"/>
              </a:endParaRPr>
            </a:p>
          </p:txBody>
        </p:sp>
        <p:sp>
          <p:nvSpPr>
            <p:cNvPr id="1582" name="Text Box 15"/>
            <p:cNvSpPr/>
            <p:nvPr/>
          </p:nvSpPr>
          <p:spPr>
            <a:xfrm>
              <a:off x="4001040" y="5238000"/>
              <a:ext cx="1079280" cy="484200"/>
            </a:xfrm>
            <a:prstGeom prst="roundRect">
              <a:avLst>
                <a:gd name="adj" fmla="val 16667"/>
              </a:avLst>
            </a:prstGeom>
            <a:solidFill>
              <a:srgbClr val="ffc000"/>
            </a:solidFill>
            <a:ln w="9360">
              <a:noFill/>
            </a:ln>
          </p:spPr>
          <p:style>
            <a:lnRef idx="0"/>
            <a:fillRef idx="0"/>
            <a:effectRef idx="0"/>
            <a:fontRef idx="minor"/>
          </p:style>
          <p:txBody>
            <a:bodyPr lIns="90000" rIns="90000" tIns="45000" bIns="45000" anchor="t">
              <a:spAutoFit/>
            </a:bodyPr>
            <a:p>
              <a:pPr algn="ctr">
                <a:lnSpc>
                  <a:spcPct val="100000"/>
                </a:lnSpc>
                <a:spcBef>
                  <a:spcPts val="1001"/>
                </a:spcBef>
              </a:pPr>
              <a:r>
                <a:rPr b="0" lang="fr-FR" sz="2000" spc="-1" strike="noStrike">
                  <a:solidFill>
                    <a:srgbClr val="000000"/>
                  </a:solidFill>
                  <a:latin typeface="Calibri"/>
                  <a:ea typeface="Verdana"/>
                </a:rPr>
                <a:t>CH</a:t>
              </a:r>
              <a:r>
                <a:rPr b="0" lang="fr-FR" sz="2000" spc="-1" strike="noStrike" baseline="-25000">
                  <a:solidFill>
                    <a:srgbClr val="000000"/>
                  </a:solidFill>
                  <a:latin typeface="Calibri"/>
                  <a:ea typeface="Verdana"/>
                </a:rPr>
                <a:t>4</a:t>
              </a:r>
              <a:endParaRPr b="0" lang="fr-FR" sz="2000" spc="-1" strike="noStrike">
                <a:solidFill>
                  <a:srgbClr val="000000"/>
                </a:solidFill>
                <a:latin typeface="Arial"/>
              </a:endParaRPr>
            </a:p>
          </p:txBody>
        </p:sp>
      </p:grpSp>
      <p:sp>
        <p:nvSpPr>
          <p:cNvPr id="1583" name="Text Box 29"/>
          <p:cNvSpPr/>
          <p:nvPr/>
        </p:nvSpPr>
        <p:spPr>
          <a:xfrm>
            <a:off x="7400520" y="3325680"/>
            <a:ext cx="3815280" cy="906840"/>
          </a:xfrm>
          <a:prstGeom prst="roundRect">
            <a:avLst>
              <a:gd name="adj" fmla="val 16667"/>
            </a:avLst>
          </a:prstGeom>
          <a:solidFill>
            <a:srgbClr val="ffc000"/>
          </a:solidFill>
          <a:ln w="9360">
            <a:noFill/>
          </a:ln>
        </p:spPr>
        <p:style>
          <a:lnRef idx="0"/>
          <a:fillRef idx="0"/>
          <a:effectRef idx="0"/>
          <a:fontRef idx="minor"/>
        </p:style>
        <p:txBody>
          <a:bodyPr lIns="90000" rIns="90000" tIns="45000" bIns="45000" anchor="ctr">
            <a:spAutoFit/>
          </a:bodyPr>
          <a:p>
            <a:pPr algn="ctr">
              <a:lnSpc>
                <a:spcPct val="100000"/>
              </a:lnSpc>
              <a:spcBef>
                <a:spcPts val="1001"/>
              </a:spcBef>
            </a:pPr>
            <a:r>
              <a:rPr b="0" lang="fr-FR" sz="2000" spc="-1" strike="noStrike">
                <a:solidFill>
                  <a:srgbClr val="000000"/>
                </a:solidFill>
                <a:latin typeface="Calibri"/>
                <a:ea typeface="Verdana"/>
              </a:rPr>
              <a:t>Changement climatique</a:t>
            </a:r>
            <a:endParaRPr b="0" lang="fr-FR" sz="2000" spc="-1" strike="noStrike">
              <a:solidFill>
                <a:srgbClr val="000000"/>
              </a:solidFill>
              <a:latin typeface="Arial"/>
            </a:endParaRPr>
          </a:p>
          <a:p>
            <a:pPr algn="ctr">
              <a:lnSpc>
                <a:spcPct val="100000"/>
              </a:lnSpc>
              <a:spcBef>
                <a:spcPts val="601"/>
              </a:spcBef>
            </a:pPr>
            <a:r>
              <a:rPr b="0" lang="fr-FR" sz="2000" spc="-1" strike="noStrike">
                <a:solidFill>
                  <a:srgbClr val="808080"/>
                </a:solidFill>
                <a:latin typeface="Calibri"/>
                <a:ea typeface="Verdana"/>
              </a:rPr>
              <a:t>(en kg CO</a:t>
            </a:r>
            <a:r>
              <a:rPr b="0" lang="fr-FR" sz="2000" spc="-1" strike="noStrike" baseline="-25000">
                <a:solidFill>
                  <a:srgbClr val="808080"/>
                </a:solidFill>
                <a:latin typeface="Calibri"/>
                <a:ea typeface="Verdana"/>
              </a:rPr>
              <a:t>2</a:t>
            </a:r>
            <a:r>
              <a:rPr b="0" lang="fr-FR" sz="2000" spc="-1" strike="noStrike">
                <a:solidFill>
                  <a:srgbClr val="808080"/>
                </a:solidFill>
                <a:latin typeface="Calibri"/>
                <a:ea typeface="Verdana"/>
              </a:rPr>
              <a:t> éq.)</a:t>
            </a:r>
            <a:endParaRPr b="0" lang="fr-FR" sz="2000" spc="-1" strike="noStrike">
              <a:solidFill>
                <a:srgbClr val="000000"/>
              </a:solidFill>
              <a:latin typeface="Arial"/>
            </a:endParaRPr>
          </a:p>
        </p:txBody>
      </p:sp>
      <p:grpSp>
        <p:nvGrpSpPr>
          <p:cNvPr id="1584" name="Groupe 25"/>
          <p:cNvGrpSpPr/>
          <p:nvPr/>
        </p:nvGrpSpPr>
        <p:grpSpPr>
          <a:xfrm>
            <a:off x="5080680" y="2142360"/>
            <a:ext cx="2319840" cy="3336120"/>
            <a:chOff x="5080680" y="2142360"/>
            <a:chExt cx="2319840" cy="3336120"/>
          </a:xfrm>
        </p:grpSpPr>
        <p:sp>
          <p:nvSpPr>
            <p:cNvPr id="1585" name="Line 40"/>
            <p:cNvSpPr/>
            <p:nvPr/>
          </p:nvSpPr>
          <p:spPr>
            <a:xfrm>
              <a:off x="5080680" y="2142360"/>
              <a:ext cx="2319840" cy="1410120"/>
            </a:xfrm>
            <a:prstGeom prst="line">
              <a:avLst/>
            </a:prstGeom>
            <a:ln w="28440">
              <a:solidFill>
                <a:srgbClr val="808080"/>
              </a:solidFill>
              <a:round/>
              <a:tailEnd len="med" type="triangle" w="me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586" name="Line 41"/>
            <p:cNvSpPr/>
            <p:nvPr/>
          </p:nvSpPr>
          <p:spPr>
            <a:xfrm>
              <a:off x="5080680" y="3236400"/>
              <a:ext cx="2319840" cy="451080"/>
            </a:xfrm>
            <a:prstGeom prst="line">
              <a:avLst/>
            </a:prstGeom>
            <a:ln w="28440">
              <a:solidFill>
                <a:srgbClr val="808080"/>
              </a:solidFill>
              <a:round/>
              <a:tailEnd len="med" type="triangle" w="me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587" name="Line 43"/>
            <p:cNvSpPr/>
            <p:nvPr/>
          </p:nvSpPr>
          <p:spPr>
            <a:xfrm flipV="1">
              <a:off x="5080680" y="3865320"/>
              <a:ext cx="2319840" cy="479880"/>
            </a:xfrm>
            <a:prstGeom prst="line">
              <a:avLst/>
            </a:prstGeom>
            <a:ln w="28440">
              <a:solidFill>
                <a:srgbClr val="808080"/>
              </a:solidFill>
              <a:round/>
              <a:tailEnd len="med" type="triangle" w="me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sp>
          <p:nvSpPr>
            <p:cNvPr id="1588" name="Line 45"/>
            <p:cNvSpPr/>
            <p:nvPr/>
          </p:nvSpPr>
          <p:spPr>
            <a:xfrm flipV="1">
              <a:off x="5080680" y="4047840"/>
              <a:ext cx="2319840" cy="1430640"/>
            </a:xfrm>
            <a:prstGeom prst="line">
              <a:avLst/>
            </a:prstGeom>
            <a:ln w="28440">
              <a:solidFill>
                <a:srgbClr val="808080"/>
              </a:solidFill>
              <a:round/>
              <a:tailEnd len="med" type="triangle" w="med"/>
            </a:ln>
          </p:spPr>
          <p:style>
            <a:lnRef idx="0"/>
            <a:fillRef idx="0"/>
            <a:effectRef idx="0"/>
            <a:fontRef idx="minor"/>
          </p:style>
          <p:txBody>
            <a:bodyPr lIns="90000" rIns="90000" tIns="45000" bIns="45000" anchor="t" anchorCtr="1">
              <a:noAutofit/>
            </a:bodyPr>
            <a:p>
              <a:endParaRPr b="0" lang="fr-FR" sz="1800" spc="-1" strike="noStrike">
                <a:solidFill>
                  <a:srgbClr val="ffffff"/>
                </a:solidFill>
                <a:latin typeface="Arial"/>
              </a:endParaRPr>
            </a:p>
          </p:txBody>
        </p:sp>
      </p:grpSp>
      <p:sp>
        <p:nvSpPr>
          <p:cNvPr id="1589" name="ZoneTexte 5"/>
          <p:cNvSpPr/>
          <p:nvPr/>
        </p:nvSpPr>
        <p:spPr>
          <a:xfrm rot="1900800">
            <a:off x="5954040" y="2366640"/>
            <a:ext cx="478440" cy="3956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000" spc="-1" strike="noStrike">
                <a:solidFill>
                  <a:srgbClr val="ffffff"/>
                </a:solidFill>
                <a:latin typeface="Calibri"/>
              </a:rPr>
              <a:t>x 1</a:t>
            </a:r>
            <a:endParaRPr b="0" lang="fr-FR" sz="2000" spc="-1" strike="noStrike">
              <a:solidFill>
                <a:srgbClr val="ffffff"/>
              </a:solidFill>
              <a:latin typeface="Arial"/>
            </a:endParaRPr>
          </a:p>
        </p:txBody>
      </p:sp>
      <p:sp>
        <p:nvSpPr>
          <p:cNvPr id="1590" name="ZoneTexte 31"/>
          <p:cNvSpPr/>
          <p:nvPr/>
        </p:nvSpPr>
        <p:spPr>
          <a:xfrm rot="700800">
            <a:off x="5538960" y="2980440"/>
            <a:ext cx="73728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000" spc="-1" strike="noStrike">
                <a:solidFill>
                  <a:srgbClr val="ffffff"/>
                </a:solidFill>
                <a:latin typeface="Calibri"/>
              </a:rPr>
              <a:t>x 265</a:t>
            </a:r>
            <a:endParaRPr b="0" lang="fr-FR" sz="2000" spc="-1" strike="noStrike">
              <a:solidFill>
                <a:srgbClr val="ffffff"/>
              </a:solidFill>
              <a:latin typeface="Arial"/>
            </a:endParaRPr>
          </a:p>
        </p:txBody>
      </p:sp>
      <p:sp>
        <p:nvSpPr>
          <p:cNvPr id="1591" name="ZoneTexte 33"/>
          <p:cNvSpPr/>
          <p:nvPr/>
        </p:nvSpPr>
        <p:spPr>
          <a:xfrm rot="20988600">
            <a:off x="5477400" y="3780360"/>
            <a:ext cx="1060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000" spc="-1" strike="noStrike">
                <a:solidFill>
                  <a:srgbClr val="ffffff"/>
                </a:solidFill>
                <a:latin typeface="Calibri"/>
              </a:rPr>
              <a:t>x 23’500</a:t>
            </a:r>
            <a:endParaRPr b="0" lang="fr-FR" sz="2000" spc="-1" strike="noStrike">
              <a:solidFill>
                <a:srgbClr val="ffffff"/>
              </a:solidFill>
              <a:latin typeface="Arial"/>
            </a:endParaRPr>
          </a:p>
        </p:txBody>
      </p:sp>
      <p:sp>
        <p:nvSpPr>
          <p:cNvPr id="1592" name="ZoneTexte 34"/>
          <p:cNvSpPr/>
          <p:nvPr/>
        </p:nvSpPr>
        <p:spPr>
          <a:xfrm rot="19641600">
            <a:off x="5660640" y="4461480"/>
            <a:ext cx="944640" cy="3949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000" spc="-1" strike="noStrike">
                <a:solidFill>
                  <a:srgbClr val="ffffff"/>
                </a:solidFill>
                <a:latin typeface="Calibri"/>
              </a:rPr>
              <a:t>x 28-30</a:t>
            </a:r>
            <a:endParaRPr b="0" lang="fr-FR" sz="2000" spc="-1" strike="noStrike">
              <a:solidFill>
                <a:srgbClr val="ffffff"/>
              </a:solidFill>
              <a:latin typeface="Arial"/>
            </a:endParaRPr>
          </a:p>
        </p:txBody>
      </p:sp>
      <p:grpSp>
        <p:nvGrpSpPr>
          <p:cNvPr id="1593" name="Groupe 35"/>
          <p:cNvGrpSpPr/>
          <p:nvPr/>
        </p:nvGrpSpPr>
        <p:grpSpPr>
          <a:xfrm>
            <a:off x="2208960" y="1657080"/>
            <a:ext cx="1319400" cy="4668840"/>
            <a:chOff x="2208960" y="1657080"/>
            <a:chExt cx="1319400" cy="4668840"/>
          </a:xfrm>
        </p:grpSpPr>
        <p:sp>
          <p:nvSpPr>
            <p:cNvPr id="1594" name="ZoneTexte 6"/>
            <p:cNvSpPr/>
            <p:nvPr/>
          </p:nvSpPr>
          <p:spPr>
            <a:xfrm>
              <a:off x="2466360" y="1909800"/>
              <a:ext cx="1062000" cy="405432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pPr>
              <a:r>
                <a:rPr b="0" lang="fr-FR" sz="2000" spc="-1" strike="noStrike">
                  <a:solidFill>
                    <a:srgbClr val="ffffff"/>
                  </a:solidFill>
                  <a:latin typeface="Calibri"/>
                  <a:ea typeface="Verdana"/>
                </a:rPr>
                <a:t>73%</a:t>
              </a:r>
              <a:endParaRPr b="0" lang="fr-FR" sz="2000" spc="-1" strike="noStrike">
                <a:solidFill>
                  <a:srgbClr val="ffffff"/>
                </a:solidFill>
                <a:latin typeface="Arial"/>
              </a:endParaRPr>
            </a:p>
            <a:p>
              <a:pPr algn="r">
                <a:lnSpc>
                  <a:spcPct val="100000"/>
                </a:lnSpc>
                <a:tabLst>
                  <a:tab algn="r" pos="1162080"/>
                </a:tabLst>
              </a:pPr>
              <a:endParaRPr b="0" lang="fr-FR" sz="2000" spc="-1" strike="noStrike">
                <a:solidFill>
                  <a:srgbClr val="ffffff"/>
                </a:solidFill>
                <a:latin typeface="Arial"/>
              </a:endParaRPr>
            </a:p>
            <a:p>
              <a:pPr algn="r">
                <a:lnSpc>
                  <a:spcPct val="100000"/>
                </a:lnSpc>
                <a:tabLst>
                  <a:tab algn="r" pos="1162080"/>
                </a:tabLst>
              </a:pPr>
              <a:endParaRPr b="0" lang="fr-FR" sz="2000" spc="-1" strike="noStrike">
                <a:solidFill>
                  <a:srgbClr val="ffffff"/>
                </a:solidFill>
                <a:latin typeface="Arial"/>
              </a:endParaRPr>
            </a:p>
            <a:p>
              <a:pPr algn="r">
                <a:lnSpc>
                  <a:spcPct val="100000"/>
                </a:lnSpc>
                <a:tabLst>
                  <a:tab algn="r" pos="1162080"/>
                </a:tabLst>
              </a:pPr>
              <a:endParaRPr b="0" lang="fr-FR" sz="2000" spc="-1" strike="noStrike">
                <a:solidFill>
                  <a:srgbClr val="ffffff"/>
                </a:solidFill>
                <a:latin typeface="Arial"/>
              </a:endParaRPr>
            </a:p>
            <a:p>
              <a:pPr algn="r">
                <a:lnSpc>
                  <a:spcPct val="100000"/>
                </a:lnSpc>
                <a:tabLst>
                  <a:tab algn="r" pos="1162080"/>
                </a:tabLst>
              </a:pPr>
              <a:r>
                <a:rPr b="0" lang="fr-FR" sz="2000" spc="-1" strike="noStrike">
                  <a:solidFill>
                    <a:srgbClr val="ffffff"/>
                  </a:solidFill>
                  <a:latin typeface="Calibri"/>
                  <a:ea typeface="Verdana"/>
                </a:rPr>
                <a:t>5%</a:t>
              </a:r>
              <a:endParaRPr b="0" lang="fr-FR" sz="2000" spc="-1" strike="noStrike">
                <a:solidFill>
                  <a:srgbClr val="ffffff"/>
                </a:solidFill>
                <a:latin typeface="Arial"/>
              </a:endParaRPr>
            </a:p>
            <a:p>
              <a:pPr algn="r">
                <a:lnSpc>
                  <a:spcPct val="100000"/>
                </a:lnSpc>
                <a:tabLst>
                  <a:tab algn="r" pos="1162080"/>
                </a:tabLst>
              </a:pPr>
              <a:endParaRPr b="0" lang="fr-FR" sz="2000" spc="-1" strike="noStrike">
                <a:solidFill>
                  <a:srgbClr val="ffffff"/>
                </a:solidFill>
                <a:latin typeface="Arial"/>
              </a:endParaRPr>
            </a:p>
            <a:p>
              <a:pPr algn="r">
                <a:lnSpc>
                  <a:spcPct val="100000"/>
                </a:lnSpc>
                <a:tabLst>
                  <a:tab algn="r" pos="1162080"/>
                </a:tabLst>
              </a:pPr>
              <a:endParaRPr b="0" lang="fr-FR" sz="2000" spc="-1" strike="noStrike">
                <a:solidFill>
                  <a:srgbClr val="ffffff"/>
                </a:solidFill>
                <a:latin typeface="Arial"/>
              </a:endParaRPr>
            </a:p>
            <a:p>
              <a:pPr algn="r">
                <a:lnSpc>
                  <a:spcPct val="100000"/>
                </a:lnSpc>
                <a:tabLst>
                  <a:tab algn="r" pos="1162080"/>
                </a:tabLst>
              </a:pPr>
              <a:endParaRPr b="0" lang="fr-FR" sz="2000" spc="-1" strike="noStrike">
                <a:solidFill>
                  <a:srgbClr val="ffffff"/>
                </a:solidFill>
                <a:latin typeface="Arial"/>
              </a:endParaRPr>
            </a:p>
            <a:p>
              <a:pPr algn="r">
                <a:lnSpc>
                  <a:spcPct val="100000"/>
                </a:lnSpc>
                <a:tabLst>
                  <a:tab algn="r" pos="1162080"/>
                </a:tabLst>
              </a:pPr>
              <a:r>
                <a:rPr b="0" lang="fr-FR" sz="2000" spc="-1" strike="noStrike">
                  <a:solidFill>
                    <a:srgbClr val="ffffff"/>
                  </a:solidFill>
                  <a:latin typeface="Calibri"/>
                  <a:ea typeface="Verdana"/>
                </a:rPr>
                <a:t>~</a:t>
              </a:r>
              <a:endParaRPr b="0" lang="fr-FR" sz="2000" spc="-1" strike="noStrike">
                <a:solidFill>
                  <a:srgbClr val="ffffff"/>
                </a:solidFill>
                <a:latin typeface="Arial"/>
              </a:endParaRPr>
            </a:p>
            <a:p>
              <a:pPr algn="r">
                <a:lnSpc>
                  <a:spcPct val="100000"/>
                </a:lnSpc>
                <a:tabLst>
                  <a:tab algn="r" pos="1162080"/>
                </a:tabLst>
              </a:pPr>
              <a:endParaRPr b="0" lang="fr-FR" sz="2000" spc="-1" strike="noStrike">
                <a:solidFill>
                  <a:srgbClr val="ffffff"/>
                </a:solidFill>
                <a:latin typeface="Arial"/>
              </a:endParaRPr>
            </a:p>
            <a:p>
              <a:pPr algn="r">
                <a:lnSpc>
                  <a:spcPct val="100000"/>
                </a:lnSpc>
                <a:tabLst>
                  <a:tab algn="r" pos="1162080"/>
                </a:tabLst>
              </a:pPr>
              <a:endParaRPr b="0" lang="fr-FR" sz="2000" spc="-1" strike="noStrike">
                <a:solidFill>
                  <a:srgbClr val="ffffff"/>
                </a:solidFill>
                <a:latin typeface="Arial"/>
              </a:endParaRPr>
            </a:p>
            <a:p>
              <a:pPr algn="r">
                <a:lnSpc>
                  <a:spcPct val="100000"/>
                </a:lnSpc>
                <a:tabLst>
                  <a:tab algn="r" pos="1162080"/>
                </a:tabLst>
              </a:pPr>
              <a:endParaRPr b="0" lang="fr-FR" sz="2000" spc="-1" strike="noStrike">
                <a:solidFill>
                  <a:srgbClr val="ffffff"/>
                </a:solidFill>
                <a:latin typeface="Arial"/>
              </a:endParaRPr>
            </a:p>
            <a:p>
              <a:pPr algn="r">
                <a:lnSpc>
                  <a:spcPct val="100000"/>
                </a:lnSpc>
                <a:tabLst>
                  <a:tab algn="r" pos="1162080"/>
                </a:tabLst>
              </a:pPr>
              <a:r>
                <a:rPr b="0" lang="fr-FR" sz="2000" spc="-1" strike="noStrike">
                  <a:solidFill>
                    <a:srgbClr val="ffffff"/>
                  </a:solidFill>
                  <a:latin typeface="Calibri"/>
                  <a:ea typeface="Verdana"/>
                </a:rPr>
                <a:t>20%</a:t>
              </a:r>
              <a:endParaRPr b="0" lang="fr-FR" sz="2000" spc="-1" strike="noStrike">
                <a:solidFill>
                  <a:srgbClr val="ffffff"/>
                </a:solidFill>
                <a:latin typeface="Arial"/>
              </a:endParaRPr>
            </a:p>
          </p:txBody>
        </p:sp>
        <p:sp>
          <p:nvSpPr>
            <p:cNvPr id="1595" name="Rectangle 8"/>
            <p:cNvSpPr/>
            <p:nvPr/>
          </p:nvSpPr>
          <p:spPr>
            <a:xfrm rot="16200000">
              <a:off x="72000" y="3793680"/>
              <a:ext cx="4668840" cy="3952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lang="fr-FR" sz="2000" spc="-1" strike="noStrike">
                  <a:solidFill>
                    <a:srgbClr val="ffffff"/>
                  </a:solidFill>
                  <a:latin typeface="Calibri"/>
                  <a:ea typeface="Verdana"/>
                </a:rPr>
                <a:t>Part dans les émissions à 100 ans</a:t>
              </a:r>
              <a:endParaRPr b="0" lang="fr-FR" sz="2000" spc="-1" strike="noStrike">
                <a:solidFill>
                  <a:srgbClr val="ffffff"/>
                </a:solidFill>
                <a:latin typeface="Arial"/>
              </a:endParaRPr>
            </a:p>
          </p:txBody>
        </p:sp>
      </p:grpSp>
      <p:grpSp>
        <p:nvGrpSpPr>
          <p:cNvPr id="1596" name=""/>
          <p:cNvGrpSpPr/>
          <p:nvPr/>
        </p:nvGrpSpPr>
        <p:grpSpPr>
          <a:xfrm>
            <a:off x="3843000" y="4067280"/>
            <a:ext cx="2963880" cy="1792080"/>
            <a:chOff x="3843000" y="4067280"/>
            <a:chExt cx="2963880" cy="1792080"/>
          </a:xfrm>
        </p:grpSpPr>
        <p:sp>
          <p:nvSpPr>
            <p:cNvPr id="1597" name="Ellipse 36"/>
            <p:cNvSpPr/>
            <p:nvPr/>
          </p:nvSpPr>
          <p:spPr>
            <a:xfrm>
              <a:off x="3843000" y="5043600"/>
              <a:ext cx="1404720" cy="798480"/>
            </a:xfrm>
            <a:prstGeom prst="ellipse">
              <a:avLst/>
            </a:prstGeom>
            <a:noFill/>
            <a:ln w="38160">
              <a:solidFill>
                <a:srgbClr val="d77fc4"/>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1598" name="ZoneTexte 37"/>
            <p:cNvSpPr/>
            <p:nvPr/>
          </p:nvSpPr>
          <p:spPr>
            <a:xfrm>
              <a:off x="5477040" y="5098680"/>
              <a:ext cx="440280" cy="760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4400" spc="-1" strike="noStrike">
                  <a:solidFill>
                    <a:srgbClr val="d77fc4"/>
                  </a:solidFill>
                  <a:latin typeface="Calibri"/>
                  <a:ea typeface="Verdana"/>
                </a:rPr>
                <a:t>?</a:t>
              </a:r>
              <a:endParaRPr b="0" lang="fr-FR" sz="4400" spc="-1" strike="noStrike">
                <a:solidFill>
                  <a:srgbClr val="ffffff"/>
                </a:solidFill>
                <a:latin typeface="Arial"/>
              </a:endParaRPr>
            </a:p>
          </p:txBody>
        </p:sp>
        <p:sp>
          <p:nvSpPr>
            <p:cNvPr id="1599" name="Ellipse 39"/>
            <p:cNvSpPr/>
            <p:nvPr/>
          </p:nvSpPr>
          <p:spPr>
            <a:xfrm rot="19892400">
              <a:off x="5604120" y="4277520"/>
              <a:ext cx="1081080" cy="783000"/>
            </a:xfrm>
            <a:prstGeom prst="ellipse">
              <a:avLst/>
            </a:prstGeom>
            <a:noFill/>
            <a:ln w="38160">
              <a:solidFill>
                <a:srgbClr val="d77fc4"/>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
        <p:nvSpPr>
          <p:cNvPr id="1600" name="ZoneTexte 41"/>
          <p:cNvSpPr/>
          <p:nvPr/>
        </p:nvSpPr>
        <p:spPr>
          <a:xfrm>
            <a:off x="7833600" y="4600440"/>
            <a:ext cx="4118400" cy="11876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800" spc="-1" strike="noStrike">
                <a:solidFill>
                  <a:srgbClr val="808080"/>
                </a:solidFill>
                <a:latin typeface="Calibri"/>
              </a:rPr>
              <a:t>[https://www.statistiques.developpement-durable.gouv.fr/edition-numerique/chiffres-cles-du-climat/]</a:t>
            </a:r>
            <a:endParaRPr b="0" lang="fr-FR" sz="1800" spc="-1" strike="noStrike">
              <a:solidFill>
                <a:srgbClr val="ffffff"/>
              </a:solidFill>
              <a:latin typeface="Arial"/>
            </a:endParaRPr>
          </a:p>
        </p:txBody>
      </p:sp>
      <p:pic>
        <p:nvPicPr>
          <p:cNvPr id="1601" name="Image 40" descr=""/>
          <p:cNvPicPr/>
          <p:nvPr/>
        </p:nvPicPr>
        <p:blipFill>
          <a:blip r:embed="rId2"/>
          <a:stretch/>
        </p:blipFill>
        <p:spPr>
          <a:xfrm>
            <a:off x="10647720" y="75240"/>
            <a:ext cx="1449000" cy="1079640"/>
          </a:xfrm>
          <a:prstGeom prst="rect">
            <a:avLst/>
          </a:prstGeom>
          <a:ln w="0">
            <a:noFill/>
          </a:ln>
        </p:spPr>
      </p:pic>
      <p:sp>
        <p:nvSpPr>
          <p:cNvPr id="1602" name="Rectangle 2_2"/>
          <p:cNvSpPr/>
          <p:nvPr/>
        </p:nvSpPr>
        <p:spPr>
          <a:xfrm>
            <a:off x="756000" y="792000"/>
            <a:ext cx="5667480" cy="425520"/>
          </a:xfrm>
          <a:prstGeom prst="rect">
            <a:avLst/>
          </a:prstGeom>
          <a:noFill/>
          <a:ln w="0">
            <a:noFill/>
          </a:ln>
        </p:spPr>
        <p:style>
          <a:lnRef idx="0"/>
          <a:fillRef idx="0"/>
          <a:effectRef idx="0"/>
          <a:fontRef idx="minor"/>
        </p:style>
        <p:txBody>
          <a:bodyPr wrap="none" lIns="90000" rIns="90000" tIns="45000" bIns="45000" anchor="t">
            <a:spAutoFit/>
          </a:bodyPr>
          <a:p>
            <a:pPr marL="108000" algn="ctr">
              <a:lnSpc>
                <a:spcPct val="100000"/>
              </a:lnSpc>
            </a:pPr>
            <a:r>
              <a:rPr b="0" i="1" lang="fr-FR" sz="2200" spc="-1" strike="noStrike">
                <a:solidFill>
                  <a:srgbClr val="ffa300"/>
                </a:solidFill>
                <a:latin typeface="Calibri Light"/>
                <a:ea typeface="Verdana"/>
              </a:rPr>
              <a:t>Élaboration – les dessous des modèles</a:t>
            </a:r>
            <a:endParaRPr b="0" lang="fr-FR" sz="2200" spc="-1" strike="noStrike">
              <a:solidFill>
                <a:srgbClr val="ffffff"/>
              </a:solidFill>
              <a:latin typeface="Arial"/>
            </a:endParaRPr>
          </a:p>
        </p:txBody>
      </p:sp>
      <p:sp>
        <p:nvSpPr>
          <p:cNvPr id="1603" name="PlaceHolder 1"/>
          <p:cNvSpPr>
            <a:spLocks noGrp="1"/>
          </p:cNvSpPr>
          <p:nvPr>
            <p:ph type="title"/>
          </p:nvPr>
        </p:nvSpPr>
        <p:spPr>
          <a:xfrm>
            <a:off x="683640" y="315000"/>
            <a:ext cx="86511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Impacts et indicateurs d’impacts environnementaux</a:t>
            </a:r>
            <a:endParaRPr b="0" lang="en-US" sz="2800" spc="-1" strike="noStrike">
              <a:solidFill>
                <a:srgbClr val="000000"/>
              </a:solidFill>
              <a:latin typeface="Calibri"/>
            </a:endParaRPr>
          </a:p>
        </p:txBody>
      </p:sp>
    </p:spTree>
  </p:cSld>
  <mc:AlternateContent>
    <mc:Choice Requires="p14">
      <p:transition spd="slow" p14:dur="2000"/>
    </mc:Choice>
    <mc:Fallback>
      <p:transition spd="slow"/>
    </mc:Fallback>
  </mc:AlternateContent>
  <p:timing>
    <p:tnLst>
      <p:par>
        <p:cTn id="697" dur="indefinite" restart="never" nodeType="tmRoot">
          <p:childTnLst>
            <p:seq>
              <p:cTn id="698" dur="indefinite" nodeType="mainSeq">
                <p:childTnLst>
                  <p:par>
                    <p:cTn id="699" fill="hold">
                      <p:stCondLst>
                        <p:cond delay="indefinite"/>
                      </p:stCondLst>
                      <p:childTnLst>
                        <p:par>
                          <p:cTn id="700" fill="hold">
                            <p:stCondLst>
                              <p:cond delay="0"/>
                            </p:stCondLst>
                            <p:childTnLst>
                              <p:par>
                                <p:cTn id="701" nodeType="clickEffect" fill="hold" presetClass="entr" presetID="1">
                                  <p:stCondLst>
                                    <p:cond delay="0"/>
                                  </p:stCondLst>
                                  <p:childTnLst>
                                    <p:set>
                                      <p:cBhvr>
                                        <p:cTn id="702" dur="1" fill="hold">
                                          <p:stCondLst>
                                            <p:cond delay="0"/>
                                          </p:stCondLst>
                                        </p:cTn>
                                        <p:tgtEl>
                                          <p:spTgt spid="1584"/>
                                        </p:tgtEl>
                                        <p:attrNameLst>
                                          <p:attrName>style.visibility</p:attrName>
                                        </p:attrNameLst>
                                      </p:cBhvr>
                                      <p:to>
                                        <p:strVal val="visible"/>
                                      </p:to>
                                    </p:set>
                                  </p:childTnLst>
                                </p:cTn>
                              </p:par>
                            </p:childTnLst>
                          </p:cTn>
                        </p:par>
                      </p:childTnLst>
                    </p:cTn>
                  </p:par>
                  <p:par>
                    <p:cTn id="703" fill="hold">
                      <p:stCondLst>
                        <p:cond delay="indefinite"/>
                      </p:stCondLst>
                      <p:childTnLst>
                        <p:par>
                          <p:cTn id="704" fill="hold">
                            <p:stCondLst>
                              <p:cond delay="0"/>
                            </p:stCondLst>
                            <p:childTnLst>
                              <p:par>
                                <p:cTn id="705" nodeType="clickEffect" fill="hold" presetClass="entr" presetID="1">
                                  <p:stCondLst>
                                    <p:cond delay="0"/>
                                  </p:stCondLst>
                                  <p:childTnLst>
                                    <p:set>
                                      <p:cBhvr>
                                        <p:cTn id="706" dur="1" fill="hold">
                                          <p:stCondLst>
                                            <p:cond delay="0"/>
                                          </p:stCondLst>
                                        </p:cTn>
                                        <p:tgtEl>
                                          <p:spTgt spid="1592"/>
                                        </p:tgtEl>
                                        <p:attrNameLst>
                                          <p:attrName>style.visibility</p:attrName>
                                        </p:attrNameLst>
                                      </p:cBhvr>
                                      <p:to>
                                        <p:strVal val="visible"/>
                                      </p:to>
                                    </p:set>
                                  </p:childTnLst>
                                </p:cTn>
                              </p:par>
                              <p:par>
                                <p:cTn id="707" nodeType="withEffect" fill="hold" presetClass="entr" presetID="1">
                                  <p:stCondLst>
                                    <p:cond delay="0"/>
                                  </p:stCondLst>
                                  <p:childTnLst>
                                    <p:set>
                                      <p:cBhvr>
                                        <p:cTn id="708" dur="1" fill="hold">
                                          <p:stCondLst>
                                            <p:cond delay="0"/>
                                          </p:stCondLst>
                                        </p:cTn>
                                        <p:tgtEl>
                                          <p:spTgt spid="1591"/>
                                        </p:tgtEl>
                                        <p:attrNameLst>
                                          <p:attrName>style.visibility</p:attrName>
                                        </p:attrNameLst>
                                      </p:cBhvr>
                                      <p:to>
                                        <p:strVal val="visible"/>
                                      </p:to>
                                    </p:set>
                                  </p:childTnLst>
                                </p:cTn>
                              </p:par>
                              <p:par>
                                <p:cTn id="709" nodeType="withEffect" fill="hold" presetClass="entr" presetID="1">
                                  <p:stCondLst>
                                    <p:cond delay="0"/>
                                  </p:stCondLst>
                                  <p:childTnLst>
                                    <p:set>
                                      <p:cBhvr>
                                        <p:cTn id="710" dur="1" fill="hold">
                                          <p:stCondLst>
                                            <p:cond delay="0"/>
                                          </p:stCondLst>
                                        </p:cTn>
                                        <p:tgtEl>
                                          <p:spTgt spid="1590"/>
                                        </p:tgtEl>
                                        <p:attrNameLst>
                                          <p:attrName>style.visibility</p:attrName>
                                        </p:attrNameLst>
                                      </p:cBhvr>
                                      <p:to>
                                        <p:strVal val="visible"/>
                                      </p:to>
                                    </p:set>
                                  </p:childTnLst>
                                </p:cTn>
                              </p:par>
                              <p:par>
                                <p:cTn id="711" nodeType="withEffect" fill="hold" presetClass="entr" presetID="1">
                                  <p:stCondLst>
                                    <p:cond delay="0"/>
                                  </p:stCondLst>
                                  <p:childTnLst>
                                    <p:set>
                                      <p:cBhvr>
                                        <p:cTn id="712" dur="1" fill="hold">
                                          <p:stCondLst>
                                            <p:cond delay="0"/>
                                          </p:stCondLst>
                                        </p:cTn>
                                        <p:tgtEl>
                                          <p:spTgt spid="1589"/>
                                        </p:tgtEl>
                                        <p:attrNameLst>
                                          <p:attrName>style.visibility</p:attrName>
                                        </p:attrNameLst>
                                      </p:cBhvr>
                                      <p:to>
                                        <p:strVal val="visible"/>
                                      </p:to>
                                    </p:set>
                                  </p:childTnLst>
                                </p:cTn>
                              </p:par>
                              <p:par>
                                <p:cTn id="713" nodeType="withEffect" fill="hold" presetClass="entr" presetID="1">
                                  <p:stCondLst>
                                    <p:cond delay="0"/>
                                  </p:stCondLst>
                                  <p:childTnLst>
                                    <p:set>
                                      <p:cBhvr>
                                        <p:cTn id="714" dur="1" fill="hold">
                                          <p:stCondLst>
                                            <p:cond delay="0"/>
                                          </p:stCondLst>
                                        </p:cTn>
                                        <p:tgtEl>
                                          <p:spTgt spid="1600"/>
                                        </p:tgtEl>
                                        <p:attrNameLst>
                                          <p:attrName>style.visibility</p:attrName>
                                        </p:attrNameLst>
                                      </p:cBhvr>
                                      <p:to>
                                        <p:strVal val="visible"/>
                                      </p:to>
                                    </p:set>
                                  </p:childTnLst>
                                </p:cTn>
                              </p:par>
                            </p:childTnLst>
                          </p:cTn>
                        </p:par>
                      </p:childTnLst>
                    </p:cTn>
                  </p:par>
                  <p:par>
                    <p:cTn id="715" fill="hold">
                      <p:stCondLst>
                        <p:cond delay="indefinite"/>
                      </p:stCondLst>
                      <p:childTnLst>
                        <p:par>
                          <p:cTn id="716" fill="hold">
                            <p:stCondLst>
                              <p:cond delay="0"/>
                            </p:stCondLst>
                            <p:childTnLst>
                              <p:par>
                                <p:cTn id="717" nodeType="clickEffect" fill="hold" presetClass="entr" presetID="1">
                                  <p:stCondLst>
                                    <p:cond delay="0"/>
                                  </p:stCondLst>
                                  <p:childTnLst>
                                    <p:set>
                                      <p:cBhvr>
                                        <p:cTn id="718" dur="1" fill="hold">
                                          <p:stCondLst>
                                            <p:cond delay="0"/>
                                          </p:stCondLst>
                                        </p:cTn>
                                        <p:tgtEl>
                                          <p:spTgt spid="1593"/>
                                        </p:tgtEl>
                                        <p:attrNameLst>
                                          <p:attrName>style.visibility</p:attrName>
                                        </p:attrNameLst>
                                      </p:cBhvr>
                                      <p:to>
                                        <p:strVal val="visible"/>
                                      </p:to>
                                    </p:set>
                                  </p:childTnLst>
                                </p:cTn>
                              </p:par>
                            </p:childTnLst>
                          </p:cTn>
                        </p:par>
                      </p:childTnLst>
                    </p:cTn>
                  </p:par>
                  <p:par>
                    <p:cTn id="719" fill="hold">
                      <p:stCondLst>
                        <p:cond delay="indefinite"/>
                      </p:stCondLst>
                      <p:childTnLst>
                        <p:par>
                          <p:cTn id="720" fill="hold">
                            <p:stCondLst>
                              <p:cond delay="0"/>
                            </p:stCondLst>
                            <p:childTnLst>
                              <p:par>
                                <p:cTn id="721" nodeType="clickEffect" fill="hold" presetClass="entr" presetID="1">
                                  <p:stCondLst>
                                    <p:cond delay="0"/>
                                  </p:stCondLst>
                                  <p:childTnLst>
                                    <p:set>
                                      <p:cBhvr>
                                        <p:cTn id="722" dur="1" fill="hold">
                                          <p:stCondLst>
                                            <p:cond delay="0"/>
                                          </p:stCondLst>
                                        </p:cTn>
                                        <p:tgtEl>
                                          <p:spTgt spid="159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04" name="Rectangle 24"/>
          <p:cNvSpPr/>
          <p:nvPr/>
        </p:nvSpPr>
        <p:spPr>
          <a:xfrm>
            <a:off x="776520" y="3639960"/>
            <a:ext cx="8189640" cy="1345680"/>
          </a:xfrm>
          <a:prstGeom prst="rect">
            <a:avLst/>
          </a:prstGeom>
          <a:solidFill>
            <a:srgbClr val="ffffff"/>
          </a:solidFill>
          <a:ln w="28440">
            <a:noFill/>
          </a:ln>
        </p:spPr>
        <p:style>
          <a:lnRef idx="0"/>
          <a:fillRef idx="0"/>
          <a:effectRef idx="0"/>
          <a:fontRef idx="minor"/>
        </p:style>
        <p:txBody>
          <a:bodyPr anchor="t">
            <a:noAutofit/>
          </a:bodyPr>
          <a:p>
            <a:pPr>
              <a:lnSpc>
                <a:spcPct val="100000"/>
              </a:lnSpc>
            </a:pPr>
            <a:endParaRPr b="0" lang="fr-FR" sz="1800" spc="-1" strike="noStrike">
              <a:solidFill>
                <a:srgbClr val="000000"/>
              </a:solidFill>
              <a:latin typeface="Arial"/>
            </a:endParaRPr>
          </a:p>
        </p:txBody>
      </p:sp>
      <p:sp>
        <p:nvSpPr>
          <p:cNvPr id="1605" name="Rectangle 10"/>
          <p:cNvSpPr/>
          <p:nvPr/>
        </p:nvSpPr>
        <p:spPr>
          <a:xfrm>
            <a:off x="776520" y="3639960"/>
            <a:ext cx="8189640" cy="1345680"/>
          </a:xfrm>
          <a:prstGeom prst="rect">
            <a:avLst/>
          </a:prstGeom>
          <a:solidFill>
            <a:srgbClr val="ffffff"/>
          </a:solidFill>
          <a:ln w="28440">
            <a:solidFill>
              <a:srgbClr val="ffc000"/>
            </a:solidFill>
            <a:round/>
          </a:ln>
        </p:spPr>
        <p:style>
          <a:lnRef idx="0"/>
          <a:fillRef idx="0"/>
          <a:effectRef idx="0"/>
          <a:fontRef idx="minor"/>
        </p:style>
        <p:txBody>
          <a:bodyPr anchor="t">
            <a:noAutofit/>
          </a:bodyPr>
          <a:p>
            <a:pPr>
              <a:lnSpc>
                <a:spcPct val="100000"/>
              </a:lnSpc>
            </a:pPr>
            <a:endParaRPr b="0" lang="fr-FR" sz="1800" spc="-1" strike="noStrike">
              <a:solidFill>
                <a:srgbClr val="000000"/>
              </a:solidFill>
              <a:latin typeface="Arial"/>
            </a:endParaRPr>
          </a:p>
        </p:txBody>
      </p:sp>
      <p:pic>
        <p:nvPicPr>
          <p:cNvPr id="1606" name="Image 6" descr=""/>
          <p:cNvPicPr/>
          <p:nvPr/>
        </p:nvPicPr>
        <p:blipFill>
          <a:blip r:embed="rId1"/>
          <a:stretch/>
        </p:blipFill>
        <p:spPr>
          <a:xfrm>
            <a:off x="7701480" y="1104840"/>
            <a:ext cx="4315320" cy="1037520"/>
          </a:xfrm>
          <a:prstGeom prst="rect">
            <a:avLst/>
          </a:prstGeom>
          <a:ln w="0">
            <a:noFill/>
          </a:ln>
        </p:spPr>
      </p:pic>
      <p:grpSp>
        <p:nvGrpSpPr>
          <p:cNvPr id="1607" name="Diagramme 7"/>
          <p:cNvGrpSpPr/>
          <p:nvPr/>
        </p:nvGrpSpPr>
        <p:grpSpPr>
          <a:xfrm>
            <a:off x="751680" y="767880"/>
            <a:ext cx="6355800" cy="2952000"/>
            <a:chOff x="751680" y="767880"/>
            <a:chExt cx="6355800" cy="2952000"/>
          </a:xfrm>
        </p:grpSpPr>
        <p:sp>
          <p:nvSpPr>
            <p:cNvPr id="1608" name=""/>
            <p:cNvSpPr/>
            <p:nvPr/>
          </p:nvSpPr>
          <p:spPr>
            <a:xfrm>
              <a:off x="751680" y="767880"/>
              <a:ext cx="6355800" cy="2952000"/>
            </a:xfrm>
            <a:prstGeom prst="rect">
              <a:avLst/>
            </a:prstGeom>
            <a:noFill/>
            <a:ln w="0">
              <a:noFill/>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1609" name=""/>
            <p:cNvSpPr/>
            <p:nvPr/>
          </p:nvSpPr>
          <p:spPr>
            <a:xfrm>
              <a:off x="751680" y="1873440"/>
              <a:ext cx="6355800" cy="1158840"/>
            </a:xfrm>
            <a:prstGeom prst="rect">
              <a:avLst/>
            </a:prstGeom>
            <a:solidFill>
              <a:srgbClr val="ffffff">
                <a:alpha val="90000"/>
              </a:srgbClr>
            </a:solidFill>
            <a:ln w="12600">
              <a:solidFill>
                <a:srgbClr val="ffc000"/>
              </a:solidFill>
              <a:miter/>
            </a:ln>
          </p:spPr>
          <p:style>
            <a:lnRef idx="0"/>
            <a:fillRef idx="0"/>
            <a:effectRef idx="0"/>
            <a:fontRef idx="minor"/>
          </p:style>
          <p:txBody>
            <a:bodyPr lIns="493200" rIns="493200" tIns="291600" bIns="113760" anchor="ctr">
              <a:noAutofit/>
            </a:bodyPr>
            <a:p>
              <a:pPr>
                <a:lnSpc>
                  <a:spcPct val="100000"/>
                </a:lnSpc>
                <a:buClr>
                  <a:srgbClr val="000000"/>
                </a:buClr>
                <a:buFont typeface="Symbol" charset="2"/>
                <a:buChar char=""/>
              </a:pPr>
              <a:r>
                <a:rPr b="0" lang="fr-FR" sz="1600" spc="-1" strike="noStrike">
                  <a:solidFill>
                    <a:srgbClr val="000000"/>
                  </a:solidFill>
                  <a:latin typeface="Verdana"/>
                  <a:ea typeface="Verdana"/>
                </a:rPr>
                <a:t> </a:t>
              </a:r>
              <a:r>
                <a:rPr b="0" lang="fr-FR" sz="1600" spc="-1" strike="noStrike">
                  <a:solidFill>
                    <a:srgbClr val="000000"/>
                  </a:solidFill>
                  <a:latin typeface="Verdana"/>
                  <a:ea typeface="Verdana"/>
                </a:rPr>
                <a:t>Un modèle de caractérisation</a:t>
              </a:r>
              <a:endParaRPr b="0" lang="fr-FR" sz="1600" spc="-1" strike="noStrike">
                <a:solidFill>
                  <a:srgbClr val="000000"/>
                </a:solidFill>
                <a:latin typeface="Arial"/>
              </a:endParaRPr>
            </a:p>
            <a:p>
              <a:pPr>
                <a:lnSpc>
                  <a:spcPct val="100000"/>
                </a:lnSpc>
                <a:buClr>
                  <a:srgbClr val="000000"/>
                </a:buClr>
                <a:buFont typeface="Symbol" charset="2"/>
                <a:buChar char=""/>
              </a:pPr>
              <a:r>
                <a:rPr b="0" lang="fr-FR" sz="1600" spc="-1" strike="noStrike">
                  <a:solidFill>
                    <a:srgbClr val="000000"/>
                  </a:solidFill>
                  <a:latin typeface="Verdana"/>
                  <a:ea typeface="Verdana"/>
                </a:rPr>
                <a:t> </a:t>
              </a:r>
              <a:r>
                <a:rPr b="0" lang="fr-FR" sz="1600" spc="-1" strike="noStrike">
                  <a:solidFill>
                    <a:srgbClr val="000000"/>
                  </a:solidFill>
                  <a:latin typeface="Verdana"/>
                  <a:ea typeface="Verdana"/>
                </a:rPr>
                <a:t>Un facteur de caractérisation</a:t>
              </a:r>
              <a:endParaRPr b="0" lang="fr-FR" sz="1600" spc="-1" strike="noStrike">
                <a:solidFill>
                  <a:srgbClr val="000000"/>
                </a:solidFill>
                <a:latin typeface="Arial"/>
              </a:endParaRPr>
            </a:p>
            <a:p>
              <a:pPr>
                <a:lnSpc>
                  <a:spcPct val="100000"/>
                </a:lnSpc>
                <a:buClr>
                  <a:srgbClr val="000000"/>
                </a:buClr>
                <a:buFont typeface="Symbol" charset="2"/>
                <a:buChar char=""/>
              </a:pPr>
              <a:r>
                <a:rPr b="0" lang="fr-FR" sz="1600" spc="-1" strike="noStrike">
                  <a:solidFill>
                    <a:srgbClr val="000000"/>
                  </a:solidFill>
                  <a:latin typeface="Verdana"/>
                  <a:ea typeface="Verdana"/>
                </a:rPr>
                <a:t> </a:t>
              </a:r>
              <a:r>
                <a:rPr b="0" lang="fr-FR" sz="1600" spc="-1" strike="noStrike">
                  <a:solidFill>
                    <a:srgbClr val="000000"/>
                  </a:solidFill>
                  <a:latin typeface="Verdana"/>
                  <a:ea typeface="Verdana"/>
                </a:rPr>
                <a:t>Une liste de substances contributrices</a:t>
              </a:r>
              <a:endParaRPr b="0" lang="fr-FR" sz="1600" spc="-1" strike="noStrike">
                <a:solidFill>
                  <a:srgbClr val="000000"/>
                </a:solidFill>
                <a:latin typeface="Arial"/>
              </a:endParaRPr>
            </a:p>
          </p:txBody>
        </p:sp>
        <p:sp>
          <p:nvSpPr>
            <p:cNvPr id="1610" name=""/>
            <p:cNvSpPr/>
            <p:nvPr/>
          </p:nvSpPr>
          <p:spPr>
            <a:xfrm>
              <a:off x="851400" y="1449720"/>
              <a:ext cx="5772600" cy="565200"/>
            </a:xfrm>
            <a:prstGeom prst="roundRect">
              <a:avLst>
                <a:gd name="adj" fmla="val 16667"/>
              </a:avLst>
            </a:prstGeom>
            <a:solidFill>
              <a:srgbClr val="ffc000"/>
            </a:solidFill>
            <a:ln w="12600">
              <a:solidFill>
                <a:srgbClr val="ffffff"/>
              </a:solidFill>
              <a:miter/>
            </a:ln>
          </p:spPr>
          <p:style>
            <a:lnRef idx="0"/>
            <a:fillRef idx="0"/>
            <a:effectRef idx="0"/>
            <a:fontRef idx="minor"/>
          </p:style>
          <p:txBody>
            <a:bodyPr lIns="195840" rIns="168120" tIns="27720" bIns="27360" anchor="ctr">
              <a:noAutofit/>
            </a:bodyPr>
            <a:p>
              <a:pPr>
                <a:lnSpc>
                  <a:spcPct val="90000"/>
                </a:lnSpc>
                <a:spcAft>
                  <a:spcPts val="629"/>
                </a:spcAft>
              </a:pPr>
              <a:r>
                <a:rPr b="0" lang="fr-FR" sz="1800" spc="-1" strike="noStrike">
                  <a:solidFill>
                    <a:srgbClr val="ffffff"/>
                  </a:solidFill>
                  <a:latin typeface="Verdana"/>
                  <a:ea typeface="Verdana"/>
                </a:rPr>
                <a:t>Modèle de calcul d’un impact environnemental</a:t>
              </a:r>
              <a:endParaRPr b="0" lang="fr-FR" sz="1800" spc="-1" strike="noStrike">
                <a:solidFill>
                  <a:srgbClr val="000000"/>
                </a:solidFill>
                <a:latin typeface="Arial"/>
              </a:endParaRPr>
            </a:p>
          </p:txBody>
        </p:sp>
      </p:grpSp>
      <p:pic>
        <p:nvPicPr>
          <p:cNvPr id="1611" name="Picture 2" descr="Cette équation montre que la valeur d'une catégorie d'impact est égale à la somme des masses des substances multipliées par un facteur de caractérisation."/>
          <p:cNvPicPr/>
          <p:nvPr/>
        </p:nvPicPr>
        <p:blipFill>
          <a:blip r:embed="rId2"/>
          <a:stretch/>
        </p:blipFill>
        <p:spPr>
          <a:xfrm>
            <a:off x="7747200" y="2093040"/>
            <a:ext cx="2826360" cy="1026000"/>
          </a:xfrm>
          <a:prstGeom prst="rect">
            <a:avLst/>
          </a:prstGeom>
          <a:ln w="0">
            <a:noFill/>
          </a:ln>
        </p:spPr>
      </p:pic>
      <p:pic>
        <p:nvPicPr>
          <p:cNvPr id="1612" name="Picture 1" descr="Cette équation représente le facteur de caractérisation. Celui-ci est égal au quotient de la contribution d'une substance sur une catégorie d'impact sur une période t par la contribution de la substance de référence sur la même catégorie d'impact pour une même période t."/>
          <p:cNvPicPr/>
          <p:nvPr/>
        </p:nvPicPr>
        <p:blipFill>
          <a:blip r:embed="rId3"/>
          <a:stretch/>
        </p:blipFill>
        <p:spPr>
          <a:xfrm>
            <a:off x="920520" y="3719160"/>
            <a:ext cx="8045640" cy="973080"/>
          </a:xfrm>
          <a:prstGeom prst="rect">
            <a:avLst/>
          </a:prstGeom>
          <a:ln w="0">
            <a:noFill/>
          </a:ln>
        </p:spPr>
      </p:pic>
      <p:sp>
        <p:nvSpPr>
          <p:cNvPr id="1613" name="Ellipse 11"/>
          <p:cNvSpPr/>
          <p:nvPr/>
        </p:nvSpPr>
        <p:spPr>
          <a:xfrm>
            <a:off x="3191040" y="4206240"/>
            <a:ext cx="2136240" cy="486360"/>
          </a:xfrm>
          <a:prstGeom prst="ellipse">
            <a:avLst/>
          </a:prstGeom>
          <a:noFill/>
          <a:ln w="38160">
            <a:solidFill>
              <a:srgbClr val="d77fc4"/>
            </a:solidFill>
            <a:round/>
          </a:ln>
        </p:spPr>
        <p:style>
          <a:lnRef idx="0"/>
          <a:fillRef idx="0"/>
          <a:effectRef idx="0"/>
          <a:fontRef idx="minor"/>
        </p:style>
        <p:txBody>
          <a:bodyPr anchor="t">
            <a:noAutofit/>
          </a:bodyPr>
          <a:p>
            <a:pPr>
              <a:lnSpc>
                <a:spcPct val="100000"/>
              </a:lnSpc>
            </a:pPr>
            <a:endParaRPr b="0" lang="fr-FR" sz="1800" spc="-1" strike="noStrike">
              <a:solidFill>
                <a:srgbClr val="ffffff"/>
              </a:solidFill>
              <a:latin typeface="Arial"/>
            </a:endParaRPr>
          </a:p>
        </p:txBody>
      </p:sp>
      <p:sp>
        <p:nvSpPr>
          <p:cNvPr id="1614" name="Ellipse 12"/>
          <p:cNvSpPr/>
          <p:nvPr/>
        </p:nvSpPr>
        <p:spPr>
          <a:xfrm>
            <a:off x="9018360" y="2300760"/>
            <a:ext cx="702360" cy="548280"/>
          </a:xfrm>
          <a:prstGeom prst="ellipse">
            <a:avLst/>
          </a:prstGeom>
          <a:noFill/>
          <a:ln w="38160">
            <a:solidFill>
              <a:srgbClr val="d77fc4"/>
            </a:solidFill>
            <a:round/>
          </a:ln>
        </p:spPr>
        <p:style>
          <a:lnRef idx="0"/>
          <a:fillRef idx="0"/>
          <a:effectRef idx="0"/>
          <a:fontRef idx="minor"/>
        </p:style>
        <p:txBody>
          <a:bodyPr anchor="t">
            <a:noAutofit/>
          </a:bodyPr>
          <a:p>
            <a:pPr>
              <a:lnSpc>
                <a:spcPct val="100000"/>
              </a:lnSpc>
            </a:pPr>
            <a:endParaRPr b="0" lang="fr-FR" sz="1800" spc="-1" strike="noStrike">
              <a:solidFill>
                <a:srgbClr val="ffffff"/>
              </a:solidFill>
              <a:latin typeface="Arial"/>
            </a:endParaRPr>
          </a:p>
        </p:txBody>
      </p:sp>
      <p:sp>
        <p:nvSpPr>
          <p:cNvPr id="1615" name="ZoneTexte 13"/>
          <p:cNvSpPr/>
          <p:nvPr/>
        </p:nvSpPr>
        <p:spPr>
          <a:xfrm>
            <a:off x="2893320" y="5111280"/>
            <a:ext cx="3485160" cy="4561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2400" spc="-1" strike="noStrike">
                <a:solidFill>
                  <a:srgbClr val="ffc000"/>
                </a:solidFill>
                <a:latin typeface="Calibri"/>
              </a:rPr>
              <a:t>Modèle de caractérisation</a:t>
            </a:r>
            <a:endParaRPr b="0" lang="fr-FR" sz="2400" spc="-1" strike="noStrike">
              <a:solidFill>
                <a:srgbClr val="ffffff"/>
              </a:solidFill>
              <a:latin typeface="Arial"/>
            </a:endParaRPr>
          </a:p>
        </p:txBody>
      </p:sp>
      <p:sp>
        <p:nvSpPr>
          <p:cNvPr id="1616" name="ZoneTexte 14"/>
          <p:cNvSpPr/>
          <p:nvPr/>
        </p:nvSpPr>
        <p:spPr>
          <a:xfrm>
            <a:off x="9721080" y="2883960"/>
            <a:ext cx="2295360" cy="8215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600" spc="-1" strike="noStrike">
                <a:solidFill>
                  <a:srgbClr val="d77fc4"/>
                </a:solidFill>
                <a:latin typeface="Verdana"/>
                <a:ea typeface="Verdana"/>
              </a:rPr>
              <a:t>Facteur de caractérisation d’une substance</a:t>
            </a:r>
            <a:endParaRPr b="0" lang="fr-FR" sz="1600" spc="-1" strike="noStrike">
              <a:solidFill>
                <a:srgbClr val="ffffff"/>
              </a:solidFill>
              <a:latin typeface="Arial"/>
            </a:endParaRPr>
          </a:p>
        </p:txBody>
      </p:sp>
      <p:sp>
        <p:nvSpPr>
          <p:cNvPr id="1617" name="ZoneTexte 15"/>
          <p:cNvSpPr/>
          <p:nvPr/>
        </p:nvSpPr>
        <p:spPr>
          <a:xfrm>
            <a:off x="4911120" y="4589280"/>
            <a:ext cx="3872880" cy="3952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2000" spc="-1" strike="noStrike">
                <a:solidFill>
                  <a:srgbClr val="d77fc4"/>
                </a:solidFill>
                <a:latin typeface="Calibri"/>
              </a:rPr>
              <a:t>= substance équivalente</a:t>
            </a:r>
            <a:endParaRPr b="0" lang="fr-FR" sz="2000" spc="-1" strike="noStrike">
              <a:solidFill>
                <a:srgbClr val="ffffff"/>
              </a:solidFill>
              <a:latin typeface="Arial"/>
            </a:endParaRPr>
          </a:p>
        </p:txBody>
      </p:sp>
      <p:sp>
        <p:nvSpPr>
          <p:cNvPr id="1618" name="Connecteur droit 19"/>
          <p:cNvSpPr/>
          <p:nvPr/>
        </p:nvSpPr>
        <p:spPr>
          <a:xfrm>
            <a:off x="9618120" y="2769120"/>
            <a:ext cx="192600" cy="197640"/>
          </a:xfrm>
          <a:custGeom>
            <a:avLst/>
            <a:gdLst/>
            <a:ahLst/>
            <a:rect l="0" t="0" r="r" b="b"/>
            <a:pathLst>
              <a:path fill="none" w="535" h="549">
                <a:moveTo>
                  <a:pt x="0" y="0"/>
                </a:moveTo>
                <a:lnTo>
                  <a:pt x="535" y="549"/>
                </a:lnTo>
              </a:path>
            </a:pathLst>
          </a:custGeom>
          <a:ln w="38160">
            <a:solidFill>
              <a:srgbClr val="d77fc4"/>
            </a:solidFill>
            <a:miter/>
          </a:ln>
        </p:spPr>
        <p:txBody>
          <a:bodyPr lIns="90000" rIns="90000" tIns="45000" bIns="45000" anchor="t" anchorCtr="1">
            <a:noAutofit/>
          </a:bodyPr>
          <a:p>
            <a:endParaRPr b="0" lang="fr-FR" sz="1800" spc="-1" strike="noStrike">
              <a:solidFill>
                <a:srgbClr val="ffffff"/>
              </a:solidFill>
              <a:latin typeface="Arial"/>
            </a:endParaRPr>
          </a:p>
        </p:txBody>
      </p:sp>
      <p:sp>
        <p:nvSpPr>
          <p:cNvPr id="1619" name="Ellipse 20"/>
          <p:cNvSpPr/>
          <p:nvPr/>
        </p:nvSpPr>
        <p:spPr>
          <a:xfrm>
            <a:off x="8710560" y="2825640"/>
            <a:ext cx="385200" cy="309240"/>
          </a:xfrm>
          <a:prstGeom prst="ellipse">
            <a:avLst/>
          </a:prstGeom>
          <a:noFill/>
          <a:ln w="38160">
            <a:solidFill>
              <a:srgbClr val="d77fc4"/>
            </a:solidFill>
            <a:round/>
          </a:ln>
        </p:spPr>
        <p:style>
          <a:lnRef idx="0"/>
          <a:fillRef idx="0"/>
          <a:effectRef idx="0"/>
          <a:fontRef idx="minor"/>
        </p:style>
        <p:txBody>
          <a:bodyPr anchor="t">
            <a:noAutofit/>
          </a:bodyPr>
          <a:p>
            <a:pPr>
              <a:lnSpc>
                <a:spcPct val="100000"/>
              </a:lnSpc>
            </a:pPr>
            <a:endParaRPr b="0" lang="fr-FR" sz="1800" spc="-1" strike="noStrike">
              <a:solidFill>
                <a:srgbClr val="ffffff"/>
              </a:solidFill>
              <a:latin typeface="Arial"/>
            </a:endParaRPr>
          </a:p>
        </p:txBody>
      </p:sp>
      <p:sp>
        <p:nvSpPr>
          <p:cNvPr id="1620" name="ZoneTexte 21"/>
          <p:cNvSpPr/>
          <p:nvPr/>
        </p:nvSpPr>
        <p:spPr>
          <a:xfrm>
            <a:off x="9403920" y="3945600"/>
            <a:ext cx="2015640" cy="334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600" spc="-1" strike="noStrike">
                <a:solidFill>
                  <a:srgbClr val="d77fc4"/>
                </a:solidFill>
                <a:latin typeface="Verdana"/>
                <a:ea typeface="Verdana"/>
              </a:rPr>
              <a:t>Substances</a:t>
            </a:r>
            <a:endParaRPr b="0" lang="fr-FR" sz="1600" spc="-1" strike="noStrike">
              <a:solidFill>
                <a:srgbClr val="ffffff"/>
              </a:solidFill>
              <a:latin typeface="Arial"/>
            </a:endParaRPr>
          </a:p>
        </p:txBody>
      </p:sp>
      <p:sp>
        <p:nvSpPr>
          <p:cNvPr id="1621" name="Connecteur droit 22"/>
          <p:cNvSpPr/>
          <p:nvPr/>
        </p:nvSpPr>
        <p:spPr>
          <a:xfrm>
            <a:off x="9039600" y="3089880"/>
            <a:ext cx="449640" cy="855720"/>
          </a:xfrm>
          <a:custGeom>
            <a:avLst/>
            <a:gdLst/>
            <a:ahLst/>
            <a:rect l="0" t="0" r="r" b="b"/>
            <a:pathLst>
              <a:path fill="none" w="1249" h="2377">
                <a:moveTo>
                  <a:pt x="0" y="0"/>
                </a:moveTo>
                <a:lnTo>
                  <a:pt x="1249" y="2377"/>
                </a:lnTo>
              </a:path>
            </a:pathLst>
          </a:custGeom>
          <a:ln w="38160">
            <a:solidFill>
              <a:srgbClr val="d77fc4"/>
            </a:solidFill>
            <a:miter/>
          </a:ln>
        </p:spPr>
        <p:txBody>
          <a:bodyPr lIns="90000" rIns="90000" tIns="45000" bIns="45000" anchor="t" anchorCtr="1">
            <a:noAutofit/>
          </a:bodyPr>
          <a:p>
            <a:endParaRPr b="0" lang="fr-FR" sz="1800" spc="-1" strike="noStrike">
              <a:solidFill>
                <a:srgbClr val="ffffff"/>
              </a:solidFill>
              <a:latin typeface="Arial"/>
            </a:endParaRPr>
          </a:p>
        </p:txBody>
      </p:sp>
      <p:pic>
        <p:nvPicPr>
          <p:cNvPr id="1622" name="Image 23" descr=""/>
          <p:cNvPicPr/>
          <p:nvPr/>
        </p:nvPicPr>
        <p:blipFill>
          <a:blip r:embed="rId4"/>
          <a:stretch/>
        </p:blipFill>
        <p:spPr>
          <a:xfrm>
            <a:off x="10647720" y="75240"/>
            <a:ext cx="1449000" cy="1079640"/>
          </a:xfrm>
          <a:prstGeom prst="rect">
            <a:avLst/>
          </a:prstGeom>
          <a:ln w="0">
            <a:noFill/>
          </a:ln>
        </p:spPr>
      </p:pic>
      <p:sp>
        <p:nvSpPr>
          <p:cNvPr id="1623" name="ZoneTexte 42_0"/>
          <p:cNvSpPr/>
          <p:nvPr/>
        </p:nvSpPr>
        <p:spPr>
          <a:xfrm>
            <a:off x="144360" y="5548680"/>
            <a:ext cx="133632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[C. Charbuillet]</a:t>
            </a:r>
            <a:endParaRPr b="0" lang="fr-FR" sz="1200" spc="-1" strike="noStrike">
              <a:solidFill>
                <a:srgbClr val="ffffff"/>
              </a:solidFill>
              <a:latin typeface="Arial"/>
            </a:endParaRPr>
          </a:p>
        </p:txBody>
      </p:sp>
      <p:sp>
        <p:nvSpPr>
          <p:cNvPr id="1624" name="PlaceHolder 1"/>
          <p:cNvSpPr>
            <a:spLocks noGrp="1"/>
          </p:cNvSpPr>
          <p:nvPr>
            <p:ph type="title"/>
          </p:nvPr>
        </p:nvSpPr>
        <p:spPr>
          <a:xfrm>
            <a:off x="684000" y="315360"/>
            <a:ext cx="86511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Impacts et indicateurs d’impacts environnementaux</a:t>
            </a:r>
            <a:endParaRPr b="0" lang="en-US" sz="2800" spc="-1" strike="noStrike">
              <a:solidFill>
                <a:srgbClr val="000000"/>
              </a:solidFill>
              <a:latin typeface="Calibri"/>
            </a:endParaRPr>
          </a:p>
        </p:txBody>
      </p:sp>
      <p:sp>
        <p:nvSpPr>
          <p:cNvPr id="1625" name="Rectangle 2_4"/>
          <p:cNvSpPr/>
          <p:nvPr/>
        </p:nvSpPr>
        <p:spPr>
          <a:xfrm>
            <a:off x="756000" y="792360"/>
            <a:ext cx="5073120" cy="425520"/>
          </a:xfrm>
          <a:prstGeom prst="rect">
            <a:avLst/>
          </a:prstGeom>
          <a:noFill/>
          <a:ln w="0">
            <a:noFill/>
          </a:ln>
        </p:spPr>
        <p:style>
          <a:lnRef idx="0"/>
          <a:fillRef idx="0"/>
          <a:effectRef idx="0"/>
          <a:fontRef idx="minor"/>
        </p:style>
        <p:txBody>
          <a:bodyPr wrap="none" lIns="90000" rIns="90000" tIns="45000" bIns="45000" anchor="t">
            <a:spAutoFit/>
          </a:bodyPr>
          <a:p>
            <a:pPr marL="108000" algn="ctr">
              <a:lnSpc>
                <a:spcPct val="100000"/>
              </a:lnSpc>
            </a:pPr>
            <a:r>
              <a:rPr b="0" i="1" lang="fr-FR" sz="2200" spc="-1" strike="noStrike">
                <a:solidFill>
                  <a:srgbClr val="ffa300"/>
                </a:solidFill>
                <a:latin typeface="Calibri Light"/>
                <a:ea typeface="Verdana"/>
              </a:rPr>
              <a:t>Élaboration des modèles de calcul</a:t>
            </a:r>
            <a:endParaRPr b="0" lang="fr-FR" sz="22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723" dur="indefinite" restart="never" nodeType="tmRoot">
          <p:childTnLst>
            <p:seq>
              <p:cTn id="724" dur="indefinite" nodeType="mainSeq">
                <p:childTnLst>
                  <p:par>
                    <p:cTn id="725" fill="hold">
                      <p:stCondLst>
                        <p:cond delay="indefinite"/>
                      </p:stCondLst>
                      <p:childTnLst>
                        <p:par>
                          <p:cTn id="726" fill="hold">
                            <p:stCondLst>
                              <p:cond delay="0"/>
                            </p:stCondLst>
                            <p:childTnLst>
                              <p:par>
                                <p:cTn id="727" nodeType="clickEffect" fill="hold" presetClass="entr" presetID="1">
                                  <p:stCondLst>
                                    <p:cond delay="0"/>
                                  </p:stCondLst>
                                  <p:childTnLst>
                                    <p:set>
                                      <p:cBhvr>
                                        <p:cTn id="728" dur="1" fill="hold">
                                          <p:stCondLst>
                                            <p:cond delay="0"/>
                                          </p:stCondLst>
                                        </p:cTn>
                                        <p:tgtEl>
                                          <p:spTgt spid="1611"/>
                                        </p:tgtEl>
                                        <p:attrNameLst>
                                          <p:attrName>style.visibility</p:attrName>
                                        </p:attrNameLst>
                                      </p:cBhvr>
                                      <p:to>
                                        <p:strVal val="visible"/>
                                      </p:to>
                                    </p:set>
                                  </p:childTnLst>
                                </p:cTn>
                              </p:par>
                            </p:childTnLst>
                          </p:cTn>
                        </p:par>
                      </p:childTnLst>
                    </p:cTn>
                  </p:par>
                  <p:par>
                    <p:cTn id="729" fill="hold">
                      <p:stCondLst>
                        <p:cond delay="indefinite"/>
                      </p:stCondLst>
                      <p:childTnLst>
                        <p:par>
                          <p:cTn id="730" fill="hold">
                            <p:stCondLst>
                              <p:cond delay="0"/>
                            </p:stCondLst>
                            <p:childTnLst>
                              <p:par>
                                <p:cTn id="731" nodeType="clickEffect" fill="hold" presetClass="entr" presetID="1">
                                  <p:stCondLst>
                                    <p:cond delay="0"/>
                                  </p:stCondLst>
                                  <p:childTnLst>
                                    <p:set>
                                      <p:cBhvr>
                                        <p:cTn id="732" dur="1" fill="hold">
                                          <p:stCondLst>
                                            <p:cond delay="0"/>
                                          </p:stCondLst>
                                        </p:cTn>
                                        <p:tgtEl>
                                          <p:spTgt spid="1614"/>
                                        </p:tgtEl>
                                        <p:attrNameLst>
                                          <p:attrName>style.visibility</p:attrName>
                                        </p:attrNameLst>
                                      </p:cBhvr>
                                      <p:to>
                                        <p:strVal val="visible"/>
                                      </p:to>
                                    </p:set>
                                  </p:childTnLst>
                                </p:cTn>
                              </p:par>
                              <p:par>
                                <p:cTn id="733" nodeType="withEffect" fill="hold" presetClass="entr" presetID="1">
                                  <p:stCondLst>
                                    <p:cond delay="0"/>
                                  </p:stCondLst>
                                  <p:childTnLst>
                                    <p:set>
                                      <p:cBhvr>
                                        <p:cTn id="734" dur="1" fill="hold">
                                          <p:stCondLst>
                                            <p:cond delay="0"/>
                                          </p:stCondLst>
                                        </p:cTn>
                                        <p:tgtEl>
                                          <p:spTgt spid="1616"/>
                                        </p:tgtEl>
                                        <p:attrNameLst>
                                          <p:attrName>style.visibility</p:attrName>
                                        </p:attrNameLst>
                                      </p:cBhvr>
                                      <p:to>
                                        <p:strVal val="visible"/>
                                      </p:to>
                                    </p:set>
                                  </p:childTnLst>
                                </p:cTn>
                              </p:par>
                              <p:par>
                                <p:cTn id="735" nodeType="withEffect" fill="hold" presetClass="entr" presetID="1">
                                  <p:stCondLst>
                                    <p:cond delay="0"/>
                                  </p:stCondLst>
                                  <p:childTnLst>
                                    <p:set>
                                      <p:cBhvr>
                                        <p:cTn id="736" dur="1" fill="hold">
                                          <p:stCondLst>
                                            <p:cond delay="0"/>
                                          </p:stCondLst>
                                        </p:cTn>
                                        <p:tgtEl>
                                          <p:spTgt spid="1621"/>
                                        </p:tgtEl>
                                        <p:attrNameLst>
                                          <p:attrName>style.visibility</p:attrName>
                                        </p:attrNameLst>
                                      </p:cBhvr>
                                      <p:to>
                                        <p:strVal val="visible"/>
                                      </p:to>
                                    </p:set>
                                  </p:childTnLst>
                                </p:cTn>
                              </p:par>
                              <p:par>
                                <p:cTn id="737" nodeType="withEffect" fill="hold" presetClass="entr" presetID="1">
                                  <p:stCondLst>
                                    <p:cond delay="0"/>
                                  </p:stCondLst>
                                  <p:childTnLst>
                                    <p:set>
                                      <p:cBhvr>
                                        <p:cTn id="738" dur="1" fill="hold">
                                          <p:stCondLst>
                                            <p:cond delay="0"/>
                                          </p:stCondLst>
                                        </p:cTn>
                                        <p:tgtEl>
                                          <p:spTgt spid="1618"/>
                                        </p:tgtEl>
                                        <p:attrNameLst>
                                          <p:attrName>style.visibility</p:attrName>
                                        </p:attrNameLst>
                                      </p:cBhvr>
                                      <p:to>
                                        <p:strVal val="visible"/>
                                      </p:to>
                                    </p:set>
                                  </p:childTnLst>
                                </p:cTn>
                              </p:par>
                              <p:par>
                                <p:cTn id="739" nodeType="withEffect" fill="hold" presetClass="entr" presetID="1">
                                  <p:stCondLst>
                                    <p:cond delay="0"/>
                                  </p:stCondLst>
                                  <p:childTnLst>
                                    <p:set>
                                      <p:cBhvr>
                                        <p:cTn id="740" dur="1" fill="hold">
                                          <p:stCondLst>
                                            <p:cond delay="0"/>
                                          </p:stCondLst>
                                        </p:cTn>
                                        <p:tgtEl>
                                          <p:spTgt spid="1619"/>
                                        </p:tgtEl>
                                        <p:attrNameLst>
                                          <p:attrName>style.visibility</p:attrName>
                                        </p:attrNameLst>
                                      </p:cBhvr>
                                      <p:to>
                                        <p:strVal val="visible"/>
                                      </p:to>
                                    </p:set>
                                  </p:childTnLst>
                                </p:cTn>
                              </p:par>
                              <p:par>
                                <p:cTn id="741" nodeType="withEffect" fill="hold" presetClass="entr" presetID="1">
                                  <p:stCondLst>
                                    <p:cond delay="0"/>
                                  </p:stCondLst>
                                  <p:childTnLst>
                                    <p:set>
                                      <p:cBhvr>
                                        <p:cTn id="742" dur="1" fill="hold">
                                          <p:stCondLst>
                                            <p:cond delay="0"/>
                                          </p:stCondLst>
                                        </p:cTn>
                                        <p:tgtEl>
                                          <p:spTgt spid="1620"/>
                                        </p:tgtEl>
                                        <p:attrNameLst>
                                          <p:attrName>style.visibility</p:attrName>
                                        </p:attrNameLst>
                                      </p:cBhvr>
                                      <p:to>
                                        <p:strVal val="visible"/>
                                      </p:to>
                                    </p:set>
                                  </p:childTnLst>
                                </p:cTn>
                              </p:par>
                            </p:childTnLst>
                          </p:cTn>
                        </p:par>
                      </p:childTnLst>
                    </p:cTn>
                  </p:par>
                  <p:par>
                    <p:cTn id="743" fill="hold">
                      <p:stCondLst>
                        <p:cond delay="indefinite"/>
                      </p:stCondLst>
                      <p:childTnLst>
                        <p:par>
                          <p:cTn id="744" fill="hold">
                            <p:stCondLst>
                              <p:cond delay="0"/>
                            </p:stCondLst>
                            <p:childTnLst>
                              <p:par>
                                <p:cTn id="745" nodeType="clickEffect" fill="hold" presetClass="entr" presetID="1">
                                  <p:stCondLst>
                                    <p:cond delay="0"/>
                                  </p:stCondLst>
                                  <p:childTnLst>
                                    <p:set>
                                      <p:cBhvr>
                                        <p:cTn id="746" dur="1" fill="hold">
                                          <p:stCondLst>
                                            <p:cond delay="0"/>
                                          </p:stCondLst>
                                        </p:cTn>
                                        <p:tgtEl>
                                          <p:spTgt spid="1612"/>
                                        </p:tgtEl>
                                        <p:attrNameLst>
                                          <p:attrName>style.visibility</p:attrName>
                                        </p:attrNameLst>
                                      </p:cBhvr>
                                      <p:to>
                                        <p:strVal val="visible"/>
                                      </p:to>
                                    </p:set>
                                  </p:childTnLst>
                                </p:cTn>
                              </p:par>
                              <p:par>
                                <p:cTn id="747" nodeType="withEffect" fill="hold" presetClass="entr" presetID="1">
                                  <p:stCondLst>
                                    <p:cond delay="0"/>
                                  </p:stCondLst>
                                  <p:childTnLst>
                                    <p:set>
                                      <p:cBhvr>
                                        <p:cTn id="748" dur="1" fill="hold">
                                          <p:stCondLst>
                                            <p:cond delay="0"/>
                                          </p:stCondLst>
                                        </p:cTn>
                                        <p:tgtEl>
                                          <p:spTgt spid="1604"/>
                                        </p:tgtEl>
                                        <p:attrNameLst>
                                          <p:attrName>style.visibility</p:attrName>
                                        </p:attrNameLst>
                                      </p:cBhvr>
                                      <p:to>
                                        <p:strVal val="visible"/>
                                      </p:to>
                                    </p:set>
                                  </p:childTnLst>
                                </p:cTn>
                              </p:par>
                            </p:childTnLst>
                          </p:cTn>
                        </p:par>
                      </p:childTnLst>
                    </p:cTn>
                  </p:par>
                  <p:par>
                    <p:cTn id="749" fill="hold">
                      <p:stCondLst>
                        <p:cond delay="indefinite"/>
                      </p:stCondLst>
                      <p:childTnLst>
                        <p:par>
                          <p:cTn id="750" fill="hold">
                            <p:stCondLst>
                              <p:cond delay="0"/>
                            </p:stCondLst>
                            <p:childTnLst>
                              <p:par>
                                <p:cTn id="751" nodeType="clickEffect" fill="hold" presetClass="entr" presetID="1">
                                  <p:stCondLst>
                                    <p:cond delay="0"/>
                                  </p:stCondLst>
                                  <p:childTnLst>
                                    <p:set>
                                      <p:cBhvr>
                                        <p:cTn id="752" dur="1" fill="hold">
                                          <p:stCondLst>
                                            <p:cond delay="0"/>
                                          </p:stCondLst>
                                        </p:cTn>
                                        <p:tgtEl>
                                          <p:spTgt spid="1613"/>
                                        </p:tgtEl>
                                        <p:attrNameLst>
                                          <p:attrName>style.visibility</p:attrName>
                                        </p:attrNameLst>
                                      </p:cBhvr>
                                      <p:to>
                                        <p:strVal val="visible"/>
                                      </p:to>
                                    </p:set>
                                  </p:childTnLst>
                                </p:cTn>
                              </p:par>
                              <p:par>
                                <p:cTn id="753" nodeType="withEffect" fill="hold" presetClass="entr" presetID="1">
                                  <p:stCondLst>
                                    <p:cond delay="0"/>
                                  </p:stCondLst>
                                  <p:childTnLst>
                                    <p:set>
                                      <p:cBhvr>
                                        <p:cTn id="754" dur="1" fill="hold">
                                          <p:stCondLst>
                                            <p:cond delay="0"/>
                                          </p:stCondLst>
                                        </p:cTn>
                                        <p:tgtEl>
                                          <p:spTgt spid="1617"/>
                                        </p:tgtEl>
                                        <p:attrNameLst>
                                          <p:attrName>style.visibility</p:attrName>
                                        </p:attrNameLst>
                                      </p:cBhvr>
                                      <p:to>
                                        <p:strVal val="visible"/>
                                      </p:to>
                                    </p:set>
                                  </p:childTnLst>
                                </p:cTn>
                              </p:par>
                            </p:childTnLst>
                          </p:cTn>
                        </p:par>
                      </p:childTnLst>
                    </p:cTn>
                  </p:par>
                  <p:par>
                    <p:cTn id="755" fill="hold">
                      <p:stCondLst>
                        <p:cond delay="indefinite"/>
                      </p:stCondLst>
                      <p:childTnLst>
                        <p:par>
                          <p:cTn id="756" fill="hold">
                            <p:stCondLst>
                              <p:cond delay="0"/>
                            </p:stCondLst>
                            <p:childTnLst>
                              <p:par>
                                <p:cTn id="757" nodeType="clickEffect" fill="hold" presetClass="entr" presetID="1">
                                  <p:stCondLst>
                                    <p:cond delay="0"/>
                                  </p:stCondLst>
                                  <p:childTnLst>
                                    <p:set>
                                      <p:cBhvr>
                                        <p:cTn id="758" dur="1" fill="hold">
                                          <p:stCondLst>
                                            <p:cond delay="0"/>
                                          </p:stCondLst>
                                        </p:cTn>
                                        <p:tgtEl>
                                          <p:spTgt spid="1605"/>
                                        </p:tgtEl>
                                        <p:attrNameLst>
                                          <p:attrName>style.visibility</p:attrName>
                                        </p:attrNameLst>
                                      </p:cBhvr>
                                      <p:to>
                                        <p:strVal val="visible"/>
                                      </p:to>
                                    </p:set>
                                  </p:childTnLst>
                                </p:cTn>
                              </p:par>
                              <p:par>
                                <p:cTn id="759" nodeType="withEffect" fill="hold" presetClass="entr" presetID="1">
                                  <p:stCondLst>
                                    <p:cond delay="0"/>
                                  </p:stCondLst>
                                  <p:childTnLst>
                                    <p:set>
                                      <p:cBhvr>
                                        <p:cTn id="760" dur="1" fill="hold">
                                          <p:stCondLst>
                                            <p:cond delay="0"/>
                                          </p:stCondLst>
                                        </p:cTn>
                                        <p:tgtEl>
                                          <p:spTgt spid="161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6" name="Espace réservé du contenu 1"/>
          <p:cNvSpPr/>
          <p:nvPr/>
        </p:nvSpPr>
        <p:spPr>
          <a:xfrm>
            <a:off x="683280" y="1255680"/>
            <a:ext cx="10822320" cy="4965480"/>
          </a:xfrm>
          <a:prstGeom prst="rect">
            <a:avLst/>
          </a:prstGeom>
          <a:noFill/>
          <a:ln w="0">
            <a:noFill/>
          </a:ln>
        </p:spPr>
        <p:style>
          <a:lnRef idx="0"/>
          <a:fillRef idx="0"/>
          <a:effectRef idx="0"/>
          <a:fontRef idx="minor"/>
        </p:style>
        <p:txBody>
          <a:bodyPr anchor="t">
            <a:normAutofit/>
          </a:bodyPr>
          <a:p>
            <a:endParaRPr b="0" lang="fr-FR" sz="2800" spc="-1" strike="noStrike">
              <a:solidFill>
                <a:srgbClr val="ffffff"/>
              </a:solidFill>
              <a:latin typeface="Arial"/>
            </a:endParaRPr>
          </a:p>
        </p:txBody>
      </p:sp>
      <p:sp>
        <p:nvSpPr>
          <p:cNvPr id="1627" name="Rectangle 21"/>
          <p:cNvSpPr/>
          <p:nvPr/>
        </p:nvSpPr>
        <p:spPr>
          <a:xfrm>
            <a:off x="720000" y="792000"/>
            <a:ext cx="6059160" cy="4255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200" spc="-1" strike="noStrike">
                <a:solidFill>
                  <a:srgbClr val="ffa300"/>
                </a:solidFill>
                <a:latin typeface="Calibri Light"/>
                <a:ea typeface="Verdana"/>
              </a:rPr>
              <a:t>Qu’est-ce qu’une méthode d’évaluation ? </a:t>
            </a:r>
            <a:endParaRPr b="0" lang="fr-FR" sz="2200" spc="-1" strike="noStrike">
              <a:solidFill>
                <a:srgbClr val="ffffff"/>
              </a:solidFill>
              <a:latin typeface="Arial"/>
            </a:endParaRPr>
          </a:p>
        </p:txBody>
      </p:sp>
      <p:grpSp>
        <p:nvGrpSpPr>
          <p:cNvPr id="1628" name="Diagramme 2"/>
          <p:cNvGrpSpPr/>
          <p:nvPr/>
        </p:nvGrpSpPr>
        <p:grpSpPr>
          <a:xfrm>
            <a:off x="2519280" y="1469880"/>
            <a:ext cx="6761520" cy="4824000"/>
            <a:chOff x="2519280" y="1469880"/>
            <a:chExt cx="6761520" cy="4824000"/>
          </a:xfrm>
        </p:grpSpPr>
        <p:sp>
          <p:nvSpPr>
            <p:cNvPr id="1629" name=""/>
            <p:cNvSpPr/>
            <p:nvPr/>
          </p:nvSpPr>
          <p:spPr>
            <a:xfrm>
              <a:off x="2519280" y="1469880"/>
              <a:ext cx="6761520" cy="4824000"/>
            </a:xfrm>
            <a:prstGeom prst="rect">
              <a:avLst/>
            </a:prstGeom>
            <a:noFill/>
            <a:ln w="0">
              <a:noFill/>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1630" name=""/>
            <p:cNvSpPr/>
            <p:nvPr/>
          </p:nvSpPr>
          <p:spPr>
            <a:xfrm>
              <a:off x="2808360" y="1472760"/>
              <a:ext cx="2692800" cy="1258920"/>
            </a:xfrm>
            <a:prstGeom prst="ellipse">
              <a:avLst/>
            </a:prstGeom>
            <a:solidFill>
              <a:srgbClr val="ffc000"/>
            </a:solidFill>
            <a:ln w="12600">
              <a:noFill/>
            </a:ln>
          </p:spPr>
          <p:style>
            <a:lnRef idx="0"/>
            <a:fillRef idx="0"/>
            <a:effectRef idx="0"/>
            <a:fontRef idx="minor"/>
          </p:style>
          <p:txBody>
            <a:bodyPr lIns="25560" rIns="25560" tIns="25560" bIns="25560" anchor="ctr">
              <a:noAutofit/>
            </a:bodyPr>
            <a:p>
              <a:pPr algn="ctr">
                <a:lnSpc>
                  <a:spcPct val="90000"/>
                </a:lnSpc>
                <a:spcAft>
                  <a:spcPts val="700"/>
                </a:spcAft>
              </a:pPr>
              <a:r>
                <a:rPr b="0" lang="fr-FR" sz="1800" spc="-1" strike="noStrike">
                  <a:solidFill>
                    <a:srgbClr val="000000"/>
                  </a:solidFill>
                  <a:latin typeface="Calibri"/>
                </a:rPr>
                <a:t>Jeu de catégories d’impacts (ou de dommages)</a:t>
              </a:r>
              <a:endParaRPr b="0" lang="fr-FR" sz="1800" spc="-1" strike="noStrike">
                <a:solidFill>
                  <a:srgbClr val="000000"/>
                </a:solidFill>
                <a:latin typeface="Arial"/>
              </a:endParaRPr>
            </a:p>
          </p:txBody>
        </p:sp>
        <p:sp>
          <p:nvSpPr>
            <p:cNvPr id="1631" name=""/>
            <p:cNvSpPr/>
            <p:nvPr/>
          </p:nvSpPr>
          <p:spPr>
            <a:xfrm>
              <a:off x="4002480" y="2784960"/>
              <a:ext cx="352800" cy="352800"/>
            </a:xfrm>
            <a:prstGeom prst="mathPlus">
              <a:avLst>
                <a:gd name="adj1" fmla="val 23520"/>
              </a:avLst>
            </a:prstGeom>
            <a:solidFill>
              <a:srgbClr val="ffc000"/>
            </a:solidFill>
            <a:ln w="0">
              <a:noFill/>
            </a:ln>
          </p:spPr>
          <p:style>
            <a:lnRef idx="0"/>
            <a:fillRef idx="0"/>
            <a:effectRef idx="0"/>
            <a:fontRef idx="minor"/>
          </p:style>
          <p:txBody>
            <a:bodyPr lIns="0" rIns="0" tIns="0" bIns="0" anchor="ctr">
              <a:noAutofit/>
            </a:bodyPr>
            <a:p>
              <a:endParaRPr b="0" lang="fr-FR" sz="1800" spc="-1" strike="noStrike">
                <a:solidFill>
                  <a:srgbClr val="000000"/>
                </a:solidFill>
                <a:latin typeface="Arial"/>
              </a:endParaRPr>
            </a:p>
          </p:txBody>
        </p:sp>
        <p:sp>
          <p:nvSpPr>
            <p:cNvPr id="1632" name=""/>
            <p:cNvSpPr/>
            <p:nvPr/>
          </p:nvSpPr>
          <p:spPr>
            <a:xfrm>
              <a:off x="2877480" y="3184560"/>
              <a:ext cx="2670120" cy="1314000"/>
            </a:xfrm>
            <a:prstGeom prst="ellipse">
              <a:avLst/>
            </a:prstGeom>
            <a:solidFill>
              <a:srgbClr val="ffc000"/>
            </a:solidFill>
            <a:ln w="12600">
              <a:noFill/>
            </a:ln>
          </p:spPr>
          <p:style>
            <a:lnRef idx="0"/>
            <a:fillRef idx="0"/>
            <a:effectRef idx="0"/>
            <a:fontRef idx="minor"/>
          </p:style>
          <p:txBody>
            <a:bodyPr lIns="25560" rIns="25560" tIns="25560" bIns="25560" anchor="ctr">
              <a:noAutofit/>
            </a:bodyPr>
            <a:p>
              <a:pPr algn="ctr">
                <a:lnSpc>
                  <a:spcPct val="90000"/>
                </a:lnSpc>
                <a:spcAft>
                  <a:spcPts val="700"/>
                </a:spcAft>
              </a:pPr>
              <a:r>
                <a:rPr b="0" lang="fr-FR" sz="1800" spc="-1" strike="noStrike">
                  <a:solidFill>
                    <a:srgbClr val="000000"/>
                  </a:solidFill>
                  <a:latin typeface="Calibri"/>
                </a:rPr>
                <a:t>Facteurs de caractérisation </a:t>
              </a:r>
              <a:endParaRPr b="0" lang="fr-FR" sz="1800" spc="-1" strike="noStrike">
                <a:solidFill>
                  <a:srgbClr val="000000"/>
                </a:solidFill>
                <a:latin typeface="Arial"/>
              </a:endParaRPr>
            </a:p>
          </p:txBody>
        </p:sp>
        <p:sp>
          <p:nvSpPr>
            <p:cNvPr id="1633" name=""/>
            <p:cNvSpPr/>
            <p:nvPr/>
          </p:nvSpPr>
          <p:spPr>
            <a:xfrm>
              <a:off x="4087440" y="4548240"/>
              <a:ext cx="352800" cy="352800"/>
            </a:xfrm>
            <a:prstGeom prst="mathPlus">
              <a:avLst>
                <a:gd name="adj1" fmla="val 23520"/>
              </a:avLst>
            </a:prstGeom>
            <a:solidFill>
              <a:srgbClr val="ffc000"/>
            </a:solidFill>
            <a:ln w="0">
              <a:noFill/>
            </a:ln>
          </p:spPr>
          <p:style>
            <a:lnRef idx="0"/>
            <a:fillRef idx="0"/>
            <a:effectRef idx="0"/>
            <a:fontRef idx="minor"/>
          </p:style>
          <p:txBody>
            <a:bodyPr lIns="0" rIns="0" tIns="0" bIns="0" anchor="ctr">
              <a:noAutofit/>
            </a:bodyPr>
            <a:p>
              <a:endParaRPr b="0" lang="fr-FR" sz="1800" spc="-1" strike="noStrike">
                <a:solidFill>
                  <a:srgbClr val="000000"/>
                </a:solidFill>
                <a:latin typeface="Arial"/>
              </a:endParaRPr>
            </a:p>
          </p:txBody>
        </p:sp>
        <p:sp>
          <p:nvSpPr>
            <p:cNvPr id="1634" name=""/>
            <p:cNvSpPr/>
            <p:nvPr/>
          </p:nvSpPr>
          <p:spPr>
            <a:xfrm>
              <a:off x="2877480" y="4951080"/>
              <a:ext cx="2668680" cy="1339920"/>
            </a:xfrm>
            <a:prstGeom prst="ellipse">
              <a:avLst/>
            </a:prstGeom>
            <a:solidFill>
              <a:srgbClr val="ffc000"/>
            </a:solidFill>
            <a:ln w="12600">
              <a:noFill/>
            </a:ln>
          </p:spPr>
          <p:style>
            <a:lnRef idx="0"/>
            <a:fillRef idx="0"/>
            <a:effectRef idx="0"/>
            <a:fontRef idx="minor"/>
          </p:style>
          <p:txBody>
            <a:bodyPr lIns="25560" rIns="25560" tIns="25560" bIns="25560" anchor="ctr">
              <a:noAutofit/>
            </a:bodyPr>
            <a:p>
              <a:pPr algn="ctr">
                <a:lnSpc>
                  <a:spcPct val="90000"/>
                </a:lnSpc>
                <a:spcAft>
                  <a:spcPts val="700"/>
                </a:spcAft>
              </a:pPr>
              <a:r>
                <a:rPr b="0" lang="fr-FR" sz="1800" spc="-1" strike="noStrike">
                  <a:solidFill>
                    <a:srgbClr val="000000"/>
                  </a:solidFill>
                  <a:latin typeface="Calibri"/>
                </a:rPr>
                <a:t>Une liste de substances</a:t>
              </a:r>
              <a:endParaRPr b="0" lang="fr-FR" sz="1800" spc="-1" strike="noStrike">
                <a:solidFill>
                  <a:srgbClr val="000000"/>
                </a:solidFill>
                <a:latin typeface="Arial"/>
              </a:endParaRPr>
            </a:p>
          </p:txBody>
        </p:sp>
        <p:sp>
          <p:nvSpPr>
            <p:cNvPr id="1635" name=""/>
            <p:cNvSpPr/>
            <p:nvPr/>
          </p:nvSpPr>
          <p:spPr>
            <a:xfrm rot="21535200">
              <a:off x="5757840" y="3572640"/>
              <a:ext cx="762840" cy="549360"/>
            </a:xfrm>
            <a:prstGeom prst="rightArrow">
              <a:avLst>
                <a:gd name="adj1" fmla="val 60000"/>
                <a:gd name="adj2" fmla="val 50000"/>
              </a:avLst>
            </a:prstGeom>
            <a:solidFill>
              <a:srgbClr val="9f3187"/>
            </a:solidFill>
            <a:ln w="0">
              <a:noFill/>
            </a:ln>
          </p:spPr>
          <p:style>
            <a:lnRef idx="0"/>
            <a:fillRef idx="0"/>
            <a:effectRef idx="0"/>
            <a:fontRef idx="minor"/>
          </p:style>
          <p:txBody>
            <a:bodyPr lIns="0" rIns="0" tIns="0" bIns="0" anchor="ctr">
              <a:noAutofit/>
            </a:bodyPr>
            <a:p>
              <a:endParaRPr b="0" lang="fr-FR" sz="1800" spc="-1" strike="noStrike">
                <a:solidFill>
                  <a:srgbClr val="000000"/>
                </a:solidFill>
                <a:latin typeface="Arial"/>
              </a:endParaRPr>
            </a:p>
          </p:txBody>
        </p:sp>
        <p:sp>
          <p:nvSpPr>
            <p:cNvPr id="1636" name=""/>
            <p:cNvSpPr/>
            <p:nvPr/>
          </p:nvSpPr>
          <p:spPr>
            <a:xfrm>
              <a:off x="6712920" y="3204720"/>
              <a:ext cx="2151720" cy="1217880"/>
            </a:xfrm>
            <a:prstGeom prst="ellipse">
              <a:avLst/>
            </a:prstGeom>
            <a:solidFill>
              <a:srgbClr val="9f3187"/>
            </a:solidFill>
            <a:ln w="12600">
              <a:noFill/>
            </a:ln>
          </p:spPr>
          <p:style>
            <a:lnRef idx="0"/>
            <a:fillRef idx="0"/>
            <a:effectRef idx="0"/>
            <a:fontRef idx="minor"/>
          </p:style>
          <p:txBody>
            <a:bodyPr lIns="25560" rIns="25560" tIns="25560" bIns="25560" anchor="ctr">
              <a:noAutofit/>
            </a:bodyPr>
            <a:p>
              <a:pPr algn="ctr">
                <a:lnSpc>
                  <a:spcPct val="90000"/>
                </a:lnSpc>
                <a:spcAft>
                  <a:spcPts val="700"/>
                </a:spcAft>
              </a:pPr>
              <a:r>
                <a:rPr b="1" lang="fr-FR" sz="1600" spc="-1" strike="noStrike">
                  <a:solidFill>
                    <a:srgbClr val="ffffff"/>
                  </a:solidFill>
                  <a:latin typeface="Calibri"/>
                </a:rPr>
                <a:t>Méthode d’évaluation</a:t>
              </a:r>
              <a:endParaRPr b="0" lang="fr-FR" sz="1600" spc="-1" strike="noStrike">
                <a:solidFill>
                  <a:srgbClr val="000000"/>
                </a:solidFill>
                <a:latin typeface="Arial"/>
              </a:endParaRPr>
            </a:p>
          </p:txBody>
        </p:sp>
      </p:grpSp>
      <p:pic>
        <p:nvPicPr>
          <p:cNvPr id="1637" name="Image 45" descr=""/>
          <p:cNvPicPr/>
          <p:nvPr/>
        </p:nvPicPr>
        <p:blipFill>
          <a:blip r:embed="rId1"/>
          <a:stretch/>
        </p:blipFill>
        <p:spPr>
          <a:xfrm>
            <a:off x="10647720" y="75240"/>
            <a:ext cx="1449000" cy="1079640"/>
          </a:xfrm>
          <a:prstGeom prst="rect">
            <a:avLst/>
          </a:prstGeom>
          <a:ln w="0">
            <a:noFill/>
          </a:ln>
        </p:spPr>
      </p:pic>
      <p:sp>
        <p:nvSpPr>
          <p:cNvPr id="1638"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9" name="Rectangle à coins arrondis 23"/>
          <p:cNvSpPr/>
          <p:nvPr/>
        </p:nvSpPr>
        <p:spPr>
          <a:xfrm>
            <a:off x="8076960" y="1316160"/>
            <a:ext cx="3387600" cy="2569680"/>
          </a:xfrm>
          <a:prstGeom prst="roundRect">
            <a:avLst>
              <a:gd name="adj" fmla="val 8211"/>
            </a:avLst>
          </a:prstGeom>
          <a:solidFill>
            <a:srgbClr val="ffc000"/>
          </a:solidFill>
          <a:ln w="28440">
            <a:solidFill>
              <a:srgbClr val="ffa300"/>
            </a:solidFill>
            <a:miter/>
          </a:ln>
        </p:spPr>
        <p:style>
          <a:lnRef idx="0"/>
          <a:fillRef idx="0"/>
          <a:effectRef idx="0"/>
          <a:fontRef idx="minor"/>
        </p:style>
        <p:txBody>
          <a:bodyPr lIns="90000" rIns="90000" tIns="45000" bIns="45000" anchor="b" rot="16200000">
            <a:noAutofit/>
          </a:bodyPr>
          <a:p>
            <a:endParaRPr b="0" lang="fr-FR" sz="1800" spc="-1" strike="noStrike">
              <a:solidFill>
                <a:srgbClr val="000000"/>
              </a:solidFill>
              <a:latin typeface="Arial"/>
            </a:endParaRPr>
          </a:p>
        </p:txBody>
      </p:sp>
      <p:sp>
        <p:nvSpPr>
          <p:cNvPr id="1640" name="Rectangle à coins arrondis 24"/>
          <p:cNvSpPr/>
          <p:nvPr/>
        </p:nvSpPr>
        <p:spPr>
          <a:xfrm>
            <a:off x="8076960" y="1316160"/>
            <a:ext cx="2656440" cy="2569680"/>
          </a:xfrm>
          <a:prstGeom prst="roundRect">
            <a:avLst>
              <a:gd name="adj" fmla="val 8211"/>
            </a:avLst>
          </a:prstGeom>
          <a:solidFill>
            <a:srgbClr val="ffffff"/>
          </a:solidFill>
          <a:ln w="2844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641" name="Rectangle à coins arrondis 21"/>
          <p:cNvSpPr/>
          <p:nvPr/>
        </p:nvSpPr>
        <p:spPr>
          <a:xfrm>
            <a:off x="4514400" y="3886200"/>
            <a:ext cx="3333240" cy="833760"/>
          </a:xfrm>
          <a:prstGeom prst="roundRect">
            <a:avLst>
              <a:gd name="adj" fmla="val 25222"/>
            </a:avLst>
          </a:prstGeom>
          <a:solidFill>
            <a:srgbClr val="9f3187"/>
          </a:solidFill>
          <a:ln w="28440">
            <a:solidFill>
              <a:srgbClr val="80276c"/>
            </a:solidFill>
            <a:miter/>
          </a:ln>
        </p:spPr>
        <p:style>
          <a:lnRef idx="0"/>
          <a:fillRef idx="0"/>
          <a:effectRef idx="0"/>
          <a:fontRef idx="minor"/>
        </p:style>
        <p:txBody>
          <a:bodyPr lIns="90000" rIns="90000" tIns="45000" bIns="45000" anchor="b" rot="16200000">
            <a:noAutofit/>
          </a:bodyPr>
          <a:p>
            <a:endParaRPr b="0" lang="fr-FR" sz="1400" spc="-1" strike="noStrike">
              <a:solidFill>
                <a:srgbClr val="000000"/>
              </a:solidFill>
              <a:latin typeface="Arial"/>
            </a:endParaRPr>
          </a:p>
        </p:txBody>
      </p:sp>
      <p:sp>
        <p:nvSpPr>
          <p:cNvPr id="1642" name="Rectangle à coins arrondis 22"/>
          <p:cNvSpPr/>
          <p:nvPr/>
        </p:nvSpPr>
        <p:spPr>
          <a:xfrm>
            <a:off x="4514400" y="3886200"/>
            <a:ext cx="2613600" cy="833760"/>
          </a:xfrm>
          <a:prstGeom prst="roundRect">
            <a:avLst>
              <a:gd name="adj" fmla="val 25222"/>
            </a:avLst>
          </a:prstGeom>
          <a:solidFill>
            <a:srgbClr val="ffffff"/>
          </a:solidFill>
          <a:ln w="2844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643" name="Rectangle 8"/>
          <p:cNvSpPr/>
          <p:nvPr/>
        </p:nvSpPr>
        <p:spPr>
          <a:xfrm>
            <a:off x="720000" y="792000"/>
            <a:ext cx="69033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000" spc="-1" strike="noStrike">
                <a:solidFill>
                  <a:srgbClr val="ffa300"/>
                </a:solidFill>
                <a:latin typeface="Calibri Light"/>
                <a:ea typeface="Verdana"/>
              </a:rPr>
              <a:t>Alors pourquoi tant de méthodes et leurs variantes ?</a:t>
            </a:r>
            <a:endParaRPr b="0" lang="fr-FR" sz="2000" spc="-1" strike="noStrike">
              <a:solidFill>
                <a:srgbClr val="ffffff"/>
              </a:solidFill>
              <a:latin typeface="Arial"/>
            </a:endParaRPr>
          </a:p>
        </p:txBody>
      </p:sp>
      <p:sp>
        <p:nvSpPr>
          <p:cNvPr id="1644" name="Espace réservé du contenu 2"/>
          <p:cNvSpPr/>
          <p:nvPr/>
        </p:nvSpPr>
        <p:spPr>
          <a:xfrm>
            <a:off x="2907360" y="5115240"/>
            <a:ext cx="7887600" cy="2081520"/>
          </a:xfrm>
          <a:prstGeom prst="rect">
            <a:avLst/>
          </a:prstGeom>
          <a:noFill/>
          <a:ln w="0">
            <a:noFill/>
          </a:ln>
        </p:spPr>
        <p:style>
          <a:lnRef idx="0"/>
          <a:fillRef idx="0"/>
          <a:effectRef idx="0"/>
          <a:fontRef idx="minor"/>
        </p:style>
        <p:txBody>
          <a:bodyPr lIns="90000" rIns="90000" tIns="45000" bIns="45000" anchor="t">
            <a:noAutofit/>
          </a:bodyPr>
          <a:p>
            <a:pPr lvl="1" marL="799920" indent="-342360">
              <a:lnSpc>
                <a:spcPct val="100000"/>
              </a:lnSpc>
              <a:spcBef>
                <a:spcPts val="360"/>
              </a:spcBef>
              <a:buClr>
                <a:srgbClr val="ffffff"/>
              </a:buClr>
              <a:buFont typeface="Wingdings" charset="2"/>
              <a:buChar char=""/>
            </a:pPr>
            <a:r>
              <a:rPr b="0" lang="fr-FR" sz="1500" spc="-1" strike="noStrike">
                <a:solidFill>
                  <a:srgbClr val="ffffff"/>
                </a:solidFill>
                <a:latin typeface="Calibri"/>
              </a:rPr>
              <a:t>la nature et le nombre des catégories d’impact,</a:t>
            </a:r>
            <a:endParaRPr b="0" lang="fr-FR" sz="1500" spc="-1" strike="noStrike">
              <a:solidFill>
                <a:srgbClr val="ffffff"/>
              </a:solidFill>
              <a:latin typeface="Arial"/>
            </a:endParaRPr>
          </a:p>
          <a:p>
            <a:pPr lvl="1" marL="799920" indent="-342360">
              <a:lnSpc>
                <a:spcPct val="100000"/>
              </a:lnSpc>
              <a:spcBef>
                <a:spcPts val="360"/>
              </a:spcBef>
              <a:buClr>
                <a:srgbClr val="ffffff"/>
              </a:buClr>
              <a:buFont typeface="Wingdings" charset="2"/>
              <a:buChar char=""/>
            </a:pPr>
            <a:r>
              <a:rPr b="0" lang="fr-FR" sz="1500" spc="-1" strike="noStrike">
                <a:solidFill>
                  <a:srgbClr val="ffffff"/>
                </a:solidFill>
                <a:latin typeface="Calibri"/>
              </a:rPr>
              <a:t>la prise en compte ou non des catégories de dommage, </a:t>
            </a:r>
            <a:endParaRPr b="0" lang="fr-FR" sz="1500" spc="-1" strike="noStrike">
              <a:solidFill>
                <a:srgbClr val="ffffff"/>
              </a:solidFill>
              <a:latin typeface="Arial"/>
            </a:endParaRPr>
          </a:p>
          <a:p>
            <a:pPr lvl="1" marL="799920" indent="-342360">
              <a:lnSpc>
                <a:spcPct val="100000"/>
              </a:lnSpc>
              <a:spcBef>
                <a:spcPts val="360"/>
              </a:spcBef>
              <a:buClr>
                <a:srgbClr val="ffffff"/>
              </a:buClr>
              <a:buFont typeface="Wingdings" charset="2"/>
              <a:buChar char=""/>
            </a:pPr>
            <a:r>
              <a:rPr b="0" lang="fr-FR" sz="1500" spc="-1" strike="noStrike">
                <a:solidFill>
                  <a:srgbClr val="ffffff"/>
                </a:solidFill>
                <a:latin typeface="Calibri"/>
              </a:rPr>
              <a:t>le nombre de substances prises en compte,</a:t>
            </a:r>
            <a:endParaRPr b="0" lang="fr-FR" sz="1500" spc="-1" strike="noStrike">
              <a:solidFill>
                <a:srgbClr val="ffffff"/>
              </a:solidFill>
              <a:latin typeface="Arial"/>
            </a:endParaRPr>
          </a:p>
          <a:p>
            <a:pPr lvl="1" marL="799920" indent="-342360">
              <a:lnSpc>
                <a:spcPct val="100000"/>
              </a:lnSpc>
              <a:spcBef>
                <a:spcPts val="360"/>
              </a:spcBef>
              <a:buClr>
                <a:srgbClr val="ffffff"/>
              </a:buClr>
              <a:buFont typeface="Wingdings" charset="2"/>
              <a:buChar char=""/>
            </a:pPr>
            <a:r>
              <a:rPr b="0" lang="fr-FR" sz="1500" spc="-1" strike="noStrike">
                <a:solidFill>
                  <a:srgbClr val="ffffff"/>
                </a:solidFill>
                <a:latin typeface="Calibri"/>
              </a:rPr>
              <a:t>les facteurs de caractérisation,</a:t>
            </a:r>
            <a:endParaRPr b="0" lang="fr-FR" sz="1500" spc="-1" strike="noStrike">
              <a:solidFill>
                <a:srgbClr val="ffffff"/>
              </a:solidFill>
              <a:latin typeface="Arial"/>
            </a:endParaRPr>
          </a:p>
          <a:p>
            <a:pPr lvl="1" marL="799920" indent="-342360">
              <a:lnSpc>
                <a:spcPct val="100000"/>
              </a:lnSpc>
              <a:spcBef>
                <a:spcPts val="360"/>
              </a:spcBef>
              <a:buClr>
                <a:srgbClr val="ffffff"/>
              </a:buClr>
              <a:buFont typeface="Wingdings" charset="2"/>
              <a:buChar char=""/>
            </a:pPr>
            <a:r>
              <a:rPr b="0" lang="fr-FR" sz="1500" spc="-1" strike="noStrike">
                <a:solidFill>
                  <a:srgbClr val="ffffff"/>
                </a:solidFill>
                <a:latin typeface="Calibri"/>
              </a:rPr>
              <a:t>la possibilité de normaliser ou pondérer, </a:t>
            </a:r>
            <a:endParaRPr b="0" lang="fr-FR" sz="1500" spc="-1" strike="noStrike">
              <a:solidFill>
                <a:srgbClr val="ffffff"/>
              </a:solidFill>
              <a:latin typeface="Arial"/>
            </a:endParaRPr>
          </a:p>
          <a:p>
            <a:pPr lvl="1" marL="799920" indent="-342360">
              <a:lnSpc>
                <a:spcPct val="100000"/>
              </a:lnSpc>
              <a:spcBef>
                <a:spcPts val="360"/>
              </a:spcBef>
              <a:buClr>
                <a:srgbClr val="ffffff"/>
              </a:buClr>
              <a:buFont typeface="Wingdings" charset="2"/>
              <a:buChar char=""/>
            </a:pPr>
            <a:r>
              <a:rPr b="0" lang="fr-FR" sz="1500" spc="-1" strike="noStrike">
                <a:solidFill>
                  <a:srgbClr val="ffffff"/>
                </a:solidFill>
                <a:latin typeface="Calibri"/>
              </a:rPr>
              <a:t>la dernière mise à jour des données, l’ancienneté de la méthode…</a:t>
            </a:r>
            <a:endParaRPr b="0" lang="fr-FR" sz="1500" spc="-1" strike="noStrike">
              <a:solidFill>
                <a:srgbClr val="ffffff"/>
              </a:solidFill>
              <a:latin typeface="Arial"/>
            </a:endParaRPr>
          </a:p>
          <a:p>
            <a:pPr>
              <a:lnSpc>
                <a:spcPct val="100000"/>
              </a:lnSpc>
              <a:spcBef>
                <a:spcPts val="400"/>
              </a:spcBef>
            </a:pPr>
            <a:endParaRPr b="0" lang="fr-FR" sz="2000" spc="-1" strike="noStrike">
              <a:solidFill>
                <a:srgbClr val="ffffff"/>
              </a:solidFill>
              <a:latin typeface="Arial"/>
            </a:endParaRPr>
          </a:p>
        </p:txBody>
      </p:sp>
      <p:sp>
        <p:nvSpPr>
          <p:cNvPr id="1645" name="Rectangle 14"/>
          <p:cNvSpPr/>
          <p:nvPr/>
        </p:nvSpPr>
        <p:spPr>
          <a:xfrm>
            <a:off x="721080" y="5061600"/>
            <a:ext cx="22629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2000" spc="-1" strike="noStrike">
                <a:solidFill>
                  <a:srgbClr val="ec9ba4"/>
                </a:solidFill>
                <a:latin typeface="Calibri"/>
              </a:rPr>
              <a:t>Différenciation sur :</a:t>
            </a:r>
            <a:endParaRPr b="0" lang="fr-FR" sz="2000" spc="-1" strike="noStrike">
              <a:solidFill>
                <a:srgbClr val="ec9ba4"/>
              </a:solidFill>
              <a:latin typeface="Arial"/>
            </a:endParaRPr>
          </a:p>
        </p:txBody>
      </p:sp>
      <p:sp>
        <p:nvSpPr>
          <p:cNvPr id="1646" name="Rectangle à coins arrondis 17"/>
          <p:cNvSpPr/>
          <p:nvPr/>
        </p:nvSpPr>
        <p:spPr>
          <a:xfrm>
            <a:off x="540720" y="1328760"/>
            <a:ext cx="3740400" cy="3639240"/>
          </a:xfrm>
          <a:prstGeom prst="roundRect">
            <a:avLst>
              <a:gd name="adj" fmla="val 8211"/>
            </a:avLst>
          </a:prstGeom>
          <a:solidFill>
            <a:srgbClr val="9f3187"/>
          </a:solidFill>
          <a:ln w="28440">
            <a:solidFill>
              <a:srgbClr val="80276c"/>
            </a:solidFill>
            <a:miter/>
          </a:ln>
        </p:spPr>
        <p:style>
          <a:lnRef idx="0"/>
          <a:fillRef idx="0"/>
          <a:effectRef idx="0"/>
          <a:fontRef idx="minor"/>
        </p:style>
        <p:txBody>
          <a:bodyPr lIns="90000" rIns="90000" tIns="45000" bIns="45000" anchor="t" rot="16200000">
            <a:noAutofit/>
          </a:bodyPr>
          <a:p>
            <a:endParaRPr b="0" lang="fr-FR" sz="1800" spc="-1" strike="noStrike">
              <a:solidFill>
                <a:srgbClr val="000000"/>
              </a:solidFill>
              <a:latin typeface="Arial"/>
            </a:endParaRPr>
          </a:p>
        </p:txBody>
      </p:sp>
      <p:sp>
        <p:nvSpPr>
          <p:cNvPr id="1647" name="Rectangle à coins arrondis 16"/>
          <p:cNvSpPr/>
          <p:nvPr/>
        </p:nvSpPr>
        <p:spPr>
          <a:xfrm>
            <a:off x="1388880" y="1328760"/>
            <a:ext cx="2928240" cy="3639240"/>
          </a:xfrm>
          <a:prstGeom prst="roundRect">
            <a:avLst>
              <a:gd name="adj" fmla="val 8211"/>
            </a:avLst>
          </a:prstGeom>
          <a:solidFill>
            <a:srgbClr val="ffffff"/>
          </a:solidFill>
          <a:ln w="2844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648" name="Rectangle à coins arrondis 19"/>
          <p:cNvSpPr/>
          <p:nvPr/>
        </p:nvSpPr>
        <p:spPr>
          <a:xfrm>
            <a:off x="4540320" y="1326600"/>
            <a:ext cx="3333240" cy="2345400"/>
          </a:xfrm>
          <a:prstGeom prst="roundRect">
            <a:avLst>
              <a:gd name="adj" fmla="val 8211"/>
            </a:avLst>
          </a:prstGeom>
          <a:solidFill>
            <a:srgbClr val="9f3187"/>
          </a:solidFill>
          <a:ln w="28440">
            <a:solidFill>
              <a:srgbClr val="80276c"/>
            </a:solidFill>
            <a:miter/>
          </a:ln>
        </p:spPr>
        <p:style>
          <a:lnRef idx="0"/>
          <a:fillRef idx="0"/>
          <a:effectRef idx="0"/>
          <a:fontRef idx="minor"/>
        </p:style>
        <p:txBody>
          <a:bodyPr lIns="90000" rIns="90000" tIns="45000" bIns="45000" anchor="b" rot="16200000">
            <a:noAutofit/>
          </a:bodyPr>
          <a:p>
            <a:endParaRPr b="0" lang="fr-FR" sz="1800" spc="-1" strike="noStrike">
              <a:solidFill>
                <a:srgbClr val="000000"/>
              </a:solidFill>
              <a:latin typeface="Arial"/>
            </a:endParaRPr>
          </a:p>
        </p:txBody>
      </p:sp>
      <p:sp>
        <p:nvSpPr>
          <p:cNvPr id="1649" name="Rectangle à coins arrondis 20"/>
          <p:cNvSpPr/>
          <p:nvPr/>
        </p:nvSpPr>
        <p:spPr>
          <a:xfrm>
            <a:off x="4540320" y="1326600"/>
            <a:ext cx="2613600" cy="2345400"/>
          </a:xfrm>
          <a:prstGeom prst="roundRect">
            <a:avLst>
              <a:gd name="adj" fmla="val 8211"/>
            </a:avLst>
          </a:prstGeom>
          <a:solidFill>
            <a:srgbClr val="ffffff"/>
          </a:solidFill>
          <a:ln w="2844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graphicFrame>
        <p:nvGraphicFramePr>
          <p:cNvPr id="1650" name="Rectangle 12"/>
          <p:cNvGraphicFramePr/>
          <p:nvPr/>
        </p:nvGraphicFramePr>
        <p:xfrm>
          <a:off x="1338480" y="1339200"/>
          <a:ext cx="9514440" cy="3714480"/>
        </p:xfrm>
        <a:graphic>
          <a:graphicData uri="http://schemas.openxmlformats.org/drawingml/2006/table">
            <a:tbl>
              <a:tblPr/>
              <a:tblGrid>
                <a:gridCol w="3171600"/>
                <a:gridCol w="3152160"/>
                <a:gridCol w="3191040"/>
              </a:tblGrid>
              <a:tr h="3720960">
                <a:tc>
                  <a:txBody>
                    <a:bodyPr anchor="t">
                      <a:noAutofit/>
                    </a:bodyPr>
                    <a:p>
                      <a:pPr marL="274680" indent="-274320">
                        <a:lnSpc>
                          <a:spcPct val="100000"/>
                        </a:lnSpc>
                        <a:tabLst>
                          <a:tab algn="l" pos="0"/>
                        </a:tabLst>
                      </a:pP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CML 2001 (all impact categories)</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CML –IA baseline</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CML –IA non-baseline</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EDIP 2003 </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Ecological Scarity 2006</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Ecological Scarity 2013</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EF3.0 &amp; EF3.1</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Environmental Footprint</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ILCD 2011 Midpoints +</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ReCiPe Endpoint (E)</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ReCiPe Endpoint (H)</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ReCiPe Endpoint (I)</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ReCiPe MIdpoint (E)</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ReCiPe Midpoint (H)</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ReCiPe Midpoint (I)</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 </a:t>
                      </a:r>
                      <a:endParaRPr b="0" lang="fr-FR" sz="1400" spc="-1" strike="noStrike">
                        <a:solidFill>
                          <a:srgbClr val="ffffff"/>
                        </a:solidFill>
                        <a:latin typeface="Arial"/>
                      </a:endParaRPr>
                    </a:p>
                  </a:txBody>
                  <a:tcPr anchor="t" marL="91440" marR="91440">
                    <a:lnL>
                      <a:noFill/>
                    </a:lnL>
                    <a:lnR>
                      <a:noFill/>
                    </a:lnR>
                    <a:lnT>
                      <a:noFill/>
                    </a:lnT>
                    <a:lnB>
                      <a:noFill/>
                    </a:lnB>
                    <a:noFill/>
                  </a:tcPr>
                </a:tc>
                <a:tc>
                  <a:txBody>
                    <a:bodyPr anchor="t">
                      <a:noAutofit/>
                    </a:bodyPr>
                    <a:p>
                      <a:pPr marL="274680" indent="-274320">
                        <a:lnSpc>
                          <a:spcPct val="100000"/>
                        </a:lnSpc>
                        <a:tabLst>
                          <a:tab algn="l" pos="0"/>
                        </a:tabLst>
                      </a:pPr>
                      <a:r>
                        <a:rPr b="0" lang="fr-FR" sz="1400" spc="-1" strike="noStrike">
                          <a:solidFill>
                            <a:srgbClr val="262626"/>
                          </a:solidFill>
                          <a:latin typeface="Calibri"/>
                        </a:rPr>
                        <a:t>Cumulative Energy Demand </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Cumulative Exergy Demand </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Ecological footprint </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IPCC 2013 GWP 100a </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IPCC 2013 GWP 20a </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IPCC 2013 GWP 500a </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Usetox (consensus only)</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Usetox (recommended +</a:t>
                      </a:r>
                      <a:br>
                        <a:rPr sz="1400"/>
                      </a:br>
                      <a:r>
                        <a:rPr b="0" lang="fr-FR" sz="1400" spc="-1" strike="noStrike">
                          <a:solidFill>
                            <a:srgbClr val="262626"/>
                          </a:solidFill>
                          <a:latin typeface="Calibri"/>
                        </a:rPr>
                        <a:t> interim) </a:t>
                      </a:r>
                      <a:endParaRPr b="0" lang="fr-FR" sz="1400" spc="-1" strike="noStrike">
                        <a:solidFill>
                          <a:srgbClr val="ffffff"/>
                        </a:solidFill>
                        <a:latin typeface="Arial"/>
                      </a:endParaRPr>
                    </a:p>
                    <a:p>
                      <a:pPr marL="274680" indent="-274320">
                        <a:lnSpc>
                          <a:spcPct val="100000"/>
                        </a:lnSpc>
                        <a:tabLst>
                          <a:tab algn="l" pos="0"/>
                        </a:tabLst>
                      </a:pPr>
                      <a:endParaRPr b="0" lang="fr-FR" sz="1400" spc="-1" strike="noStrike">
                        <a:solidFill>
                          <a:srgbClr val="ffffff"/>
                        </a:solidFill>
                        <a:latin typeface="Arial"/>
                      </a:endParaRPr>
                    </a:p>
                    <a:p>
                      <a:pPr marL="274680" indent="-274320">
                        <a:lnSpc>
                          <a:spcPct val="100000"/>
                        </a:lnSpc>
                        <a:tabLst>
                          <a:tab algn="l" pos="0"/>
                        </a:tabLst>
                      </a:pPr>
                      <a:endParaRPr b="0" lang="fr-FR" sz="1400" spc="-1" strike="noStrike">
                        <a:solidFill>
                          <a:srgbClr val="ffffff"/>
                        </a:solidFill>
                        <a:latin typeface="Arial"/>
                      </a:endParaRPr>
                    </a:p>
                    <a:p>
                      <a:pPr marL="274680" indent="-274320">
                        <a:lnSpc>
                          <a:spcPct val="100000"/>
                        </a:lnSpc>
                        <a:tabLst>
                          <a:tab algn="l" pos="0"/>
                        </a:tabLst>
                      </a:pPr>
                      <a:endParaRPr b="0" lang="fr-FR" sz="1400" spc="-1" strike="noStrike">
                        <a:solidFill>
                          <a:srgbClr val="ffffff"/>
                        </a:solidFill>
                        <a:latin typeface="Arial"/>
                      </a:endParaRPr>
                    </a:p>
                    <a:p>
                      <a:pPr marL="274680" indent="-274320">
                        <a:lnSpc>
                          <a:spcPct val="100000"/>
                        </a:lnSpc>
                        <a:tabLst>
                          <a:tab algn="l" pos="0"/>
                        </a:tabLst>
                      </a:pP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TRACI 2.1</a:t>
                      </a:r>
                      <a:endParaRPr b="0" lang="fr-FR" sz="1400" spc="-1" strike="noStrike">
                        <a:solidFill>
                          <a:srgbClr val="ffffff"/>
                        </a:solidFill>
                        <a:latin typeface="Arial"/>
                      </a:endParaRPr>
                    </a:p>
                    <a:p>
                      <a:pPr marL="274680" indent="-274320">
                        <a:lnSpc>
                          <a:spcPct val="100000"/>
                        </a:lnSpc>
                        <a:tabLst>
                          <a:tab algn="l" pos="0"/>
                        </a:tabLst>
                      </a:pPr>
                      <a:r>
                        <a:rPr b="0" lang="fr-FR" sz="1400" spc="-1" strike="noStrike">
                          <a:solidFill>
                            <a:srgbClr val="262626"/>
                          </a:solidFill>
                          <a:latin typeface="Calibri"/>
                        </a:rPr>
                        <a:t>BEES +</a:t>
                      </a:r>
                      <a:endParaRPr b="0" lang="fr-FR" sz="1400" spc="-1" strike="noStrike">
                        <a:solidFill>
                          <a:srgbClr val="ffffff"/>
                        </a:solidFill>
                        <a:latin typeface="Arial"/>
                      </a:endParaRPr>
                    </a:p>
                    <a:p>
                      <a:pPr marL="274680" indent="-274320">
                        <a:lnSpc>
                          <a:spcPct val="100000"/>
                        </a:lnSpc>
                        <a:tabLst>
                          <a:tab algn="l" pos="0"/>
                        </a:tabLst>
                      </a:pPr>
                      <a:endParaRPr b="0" lang="fr-FR" sz="1400" spc="-1" strike="noStrike">
                        <a:solidFill>
                          <a:srgbClr val="ffffff"/>
                        </a:solidFill>
                        <a:latin typeface="Arial"/>
                      </a:endParaRPr>
                    </a:p>
                    <a:p>
                      <a:pPr marL="274680" indent="-274320">
                        <a:lnSpc>
                          <a:spcPct val="100000"/>
                        </a:lnSpc>
                        <a:tabLst>
                          <a:tab algn="l" pos="0"/>
                        </a:tabLst>
                      </a:pPr>
                      <a:endParaRPr b="0" lang="fr-FR" sz="1400" spc="-1" strike="noStrike">
                        <a:solidFill>
                          <a:srgbClr val="ffffff"/>
                        </a:solidFill>
                        <a:latin typeface="Arial"/>
                      </a:endParaRPr>
                    </a:p>
                  </a:txBody>
                  <a:tcPr anchor="t" marL="91440" marR="91440">
                    <a:lnL>
                      <a:noFill/>
                    </a:lnL>
                    <a:lnR>
                      <a:noFill/>
                    </a:lnR>
                    <a:lnT>
                      <a:noFill/>
                    </a:lnT>
                    <a:lnB>
                      <a:noFill/>
                    </a:lnB>
                    <a:noFill/>
                  </a:tcPr>
                </a:tc>
                <a:tc>
                  <a:txBody>
                    <a:bodyPr anchor="t">
                      <a:noAutofit/>
                    </a:bodyPr>
                    <a:p>
                      <a:pPr marL="711360" indent="-274320">
                        <a:lnSpc>
                          <a:spcPct val="100000"/>
                        </a:lnSpc>
                        <a:tabLst>
                          <a:tab algn="l" pos="0"/>
                        </a:tabLst>
                      </a:pPr>
                      <a:r>
                        <a:rPr b="0" lang="fr-FR" sz="1400" spc="-1" strike="noStrike">
                          <a:solidFill>
                            <a:srgbClr val="262626"/>
                          </a:solidFill>
                          <a:latin typeface="Calibri"/>
                        </a:rPr>
                        <a:t>Eco-indicator 95 </a:t>
                      </a:r>
                      <a:endParaRPr b="0" lang="fr-FR" sz="1400" spc="-1" strike="noStrike">
                        <a:solidFill>
                          <a:srgbClr val="ffffff"/>
                        </a:solidFill>
                        <a:latin typeface="Arial"/>
                      </a:endParaRPr>
                    </a:p>
                    <a:p>
                      <a:pPr marL="711360" indent="-274320">
                        <a:lnSpc>
                          <a:spcPct val="100000"/>
                        </a:lnSpc>
                        <a:tabLst>
                          <a:tab algn="l" pos="0"/>
                        </a:tabLst>
                      </a:pPr>
                      <a:r>
                        <a:rPr b="0" lang="fr-FR" sz="1400" spc="-1" strike="noStrike">
                          <a:solidFill>
                            <a:srgbClr val="262626"/>
                          </a:solidFill>
                          <a:latin typeface="Calibri"/>
                        </a:rPr>
                        <a:t>Eco-indicator 99 (E) </a:t>
                      </a:r>
                      <a:endParaRPr b="0" lang="fr-FR" sz="1400" spc="-1" strike="noStrike">
                        <a:solidFill>
                          <a:srgbClr val="ffffff"/>
                        </a:solidFill>
                        <a:latin typeface="Arial"/>
                      </a:endParaRPr>
                    </a:p>
                    <a:p>
                      <a:pPr marL="711360" indent="-274320">
                        <a:lnSpc>
                          <a:spcPct val="100000"/>
                        </a:lnSpc>
                        <a:tabLst>
                          <a:tab algn="l" pos="0"/>
                        </a:tabLst>
                      </a:pPr>
                      <a:r>
                        <a:rPr b="0" lang="fr-FR" sz="1400" spc="-1" strike="noStrike">
                          <a:solidFill>
                            <a:srgbClr val="262626"/>
                          </a:solidFill>
                          <a:latin typeface="Calibri"/>
                        </a:rPr>
                        <a:t>Eco-indicator 99 (H) </a:t>
                      </a:r>
                      <a:endParaRPr b="0" lang="fr-FR" sz="1400" spc="-1" strike="noStrike">
                        <a:solidFill>
                          <a:srgbClr val="ffffff"/>
                        </a:solidFill>
                        <a:latin typeface="Arial"/>
                      </a:endParaRPr>
                    </a:p>
                    <a:p>
                      <a:pPr marL="711360" indent="-274320">
                        <a:lnSpc>
                          <a:spcPct val="100000"/>
                        </a:lnSpc>
                        <a:tabLst>
                          <a:tab algn="l" pos="0"/>
                        </a:tabLst>
                      </a:pPr>
                      <a:r>
                        <a:rPr b="0" lang="fr-FR" sz="1400" spc="-1" strike="noStrike">
                          <a:solidFill>
                            <a:srgbClr val="262626"/>
                          </a:solidFill>
                          <a:latin typeface="Calibri"/>
                        </a:rPr>
                        <a:t>Eco-indicator 99 (I) </a:t>
                      </a:r>
                      <a:endParaRPr b="0" lang="fr-FR" sz="1400" spc="-1" strike="noStrike">
                        <a:solidFill>
                          <a:srgbClr val="ffffff"/>
                        </a:solidFill>
                        <a:latin typeface="Arial"/>
                      </a:endParaRPr>
                    </a:p>
                    <a:p>
                      <a:pPr marL="711360" indent="-274320">
                        <a:lnSpc>
                          <a:spcPct val="100000"/>
                        </a:lnSpc>
                        <a:tabLst>
                          <a:tab algn="l" pos="0"/>
                        </a:tabLst>
                      </a:pPr>
                      <a:r>
                        <a:rPr b="0" lang="fr-FR" sz="1400" spc="-1" strike="noStrike">
                          <a:solidFill>
                            <a:srgbClr val="262626"/>
                          </a:solidFill>
                          <a:latin typeface="Calibri"/>
                        </a:rPr>
                        <a:t>Ecopoints 97 (CH) </a:t>
                      </a:r>
                      <a:endParaRPr b="0" lang="fr-FR" sz="1400" spc="-1" strike="noStrike">
                        <a:solidFill>
                          <a:srgbClr val="ffffff"/>
                        </a:solidFill>
                        <a:latin typeface="Arial"/>
                      </a:endParaRPr>
                    </a:p>
                    <a:p>
                      <a:pPr marL="711360" indent="-274320">
                        <a:lnSpc>
                          <a:spcPct val="100000"/>
                        </a:lnSpc>
                        <a:tabLst>
                          <a:tab algn="l" pos="0"/>
                        </a:tabLst>
                      </a:pPr>
                      <a:r>
                        <a:rPr b="0" lang="fr-FR" sz="1400" spc="-1" strike="noStrike">
                          <a:solidFill>
                            <a:srgbClr val="262626"/>
                          </a:solidFill>
                          <a:latin typeface="Calibri"/>
                        </a:rPr>
                        <a:t>Ecosystem Damage Potential </a:t>
                      </a:r>
                      <a:endParaRPr b="0" lang="fr-FR" sz="1400" spc="-1" strike="noStrike">
                        <a:solidFill>
                          <a:srgbClr val="ffffff"/>
                        </a:solidFill>
                        <a:latin typeface="Arial"/>
                      </a:endParaRPr>
                    </a:p>
                    <a:p>
                      <a:pPr marL="711360" indent="-274320">
                        <a:lnSpc>
                          <a:spcPct val="100000"/>
                        </a:lnSpc>
                        <a:tabLst>
                          <a:tab algn="l" pos="0"/>
                        </a:tabLst>
                      </a:pPr>
                      <a:r>
                        <a:rPr b="0" lang="fr-FR" sz="1400" spc="-1" strike="noStrike">
                          <a:solidFill>
                            <a:srgbClr val="262626"/>
                          </a:solidFill>
                          <a:latin typeface="Calibri"/>
                        </a:rPr>
                        <a:t>EPD (2008) </a:t>
                      </a:r>
                      <a:endParaRPr b="0" lang="fr-FR" sz="1400" spc="-1" strike="noStrike">
                        <a:solidFill>
                          <a:srgbClr val="ffffff"/>
                        </a:solidFill>
                        <a:latin typeface="Arial"/>
                      </a:endParaRPr>
                    </a:p>
                    <a:p>
                      <a:pPr marL="711360" indent="-274320">
                        <a:lnSpc>
                          <a:spcPct val="100000"/>
                        </a:lnSpc>
                        <a:tabLst>
                          <a:tab algn="l" pos="0"/>
                        </a:tabLst>
                      </a:pPr>
                      <a:r>
                        <a:rPr b="0" lang="fr-FR" sz="1400" spc="-1" strike="noStrike">
                          <a:solidFill>
                            <a:srgbClr val="262626"/>
                          </a:solidFill>
                          <a:latin typeface="Calibri"/>
                        </a:rPr>
                        <a:t>EPD (2013) </a:t>
                      </a:r>
                      <a:endParaRPr b="0" lang="fr-FR" sz="1400" spc="-1" strike="noStrike">
                        <a:solidFill>
                          <a:srgbClr val="ffffff"/>
                        </a:solidFill>
                        <a:latin typeface="Arial"/>
                      </a:endParaRPr>
                    </a:p>
                    <a:p>
                      <a:pPr marL="711360" indent="-274320">
                        <a:lnSpc>
                          <a:spcPct val="100000"/>
                        </a:lnSpc>
                        <a:tabLst>
                          <a:tab algn="l" pos="0"/>
                        </a:tabLst>
                      </a:pPr>
                      <a:r>
                        <a:rPr b="0" lang="fr-FR" sz="1400" spc="-1" strike="noStrike">
                          <a:solidFill>
                            <a:srgbClr val="262626"/>
                          </a:solidFill>
                          <a:latin typeface="Calibri"/>
                        </a:rPr>
                        <a:t>EPS 2000 </a:t>
                      </a:r>
                      <a:endParaRPr b="0" lang="fr-FR" sz="1400" spc="-1" strike="noStrike">
                        <a:solidFill>
                          <a:srgbClr val="ffffff"/>
                        </a:solidFill>
                        <a:latin typeface="Arial"/>
                      </a:endParaRPr>
                    </a:p>
                    <a:p>
                      <a:pPr marL="711360" indent="-274320">
                        <a:lnSpc>
                          <a:spcPct val="100000"/>
                        </a:lnSpc>
                        <a:tabLst>
                          <a:tab algn="l" pos="0"/>
                        </a:tabLst>
                      </a:pPr>
                      <a:r>
                        <a:rPr b="0" lang="fr-FR" sz="1400" spc="-1" strike="noStrike">
                          <a:solidFill>
                            <a:srgbClr val="262626"/>
                          </a:solidFill>
                          <a:latin typeface="Calibri"/>
                        </a:rPr>
                        <a:t>IMPACT 2002+ </a:t>
                      </a:r>
                      <a:endParaRPr b="0" lang="fr-FR" sz="1400" spc="-1" strike="noStrike">
                        <a:solidFill>
                          <a:srgbClr val="ffffff"/>
                        </a:solidFill>
                        <a:latin typeface="Arial"/>
                      </a:endParaRPr>
                    </a:p>
                    <a:p>
                      <a:pPr marL="711360" indent="-274320">
                        <a:lnSpc>
                          <a:spcPct val="100000"/>
                        </a:lnSpc>
                        <a:tabLst>
                          <a:tab algn="l" pos="0"/>
                        </a:tabLst>
                      </a:pPr>
                      <a:endParaRPr b="0" lang="fr-FR" sz="1400" spc="-1" strike="noStrike">
                        <a:solidFill>
                          <a:srgbClr val="ffffff"/>
                        </a:solidFill>
                        <a:latin typeface="Arial"/>
                      </a:endParaRPr>
                    </a:p>
                    <a:p>
                      <a:pPr marL="711360" indent="-274320">
                        <a:lnSpc>
                          <a:spcPct val="100000"/>
                        </a:lnSpc>
                        <a:tabLst>
                          <a:tab algn="l" pos="0"/>
                        </a:tabLst>
                      </a:pPr>
                      <a:endParaRPr b="0" lang="fr-FR" sz="1400" spc="-1" strike="noStrike">
                        <a:solidFill>
                          <a:srgbClr val="ffffff"/>
                        </a:solidFill>
                        <a:latin typeface="Arial"/>
                      </a:endParaRPr>
                    </a:p>
                    <a:p>
                      <a:pPr marL="711360" indent="-274320">
                        <a:lnSpc>
                          <a:spcPct val="100000"/>
                        </a:lnSpc>
                        <a:tabLst>
                          <a:tab algn="l" pos="0"/>
                        </a:tabLst>
                      </a:pPr>
                      <a:endParaRPr b="0" lang="fr-FR" sz="1400" spc="-1" strike="noStrike">
                        <a:solidFill>
                          <a:srgbClr val="ffffff"/>
                        </a:solidFill>
                        <a:latin typeface="Arial"/>
                      </a:endParaRPr>
                    </a:p>
                    <a:p>
                      <a:pPr marL="711360" indent="-274320">
                        <a:lnSpc>
                          <a:spcPct val="100000"/>
                        </a:lnSpc>
                        <a:tabLst>
                          <a:tab algn="l" pos="0"/>
                        </a:tabLst>
                      </a:pPr>
                      <a:r>
                        <a:rPr b="0" lang="fr-FR" sz="1400" spc="-1" strike="noStrike">
                          <a:solidFill>
                            <a:srgbClr val="ffa300"/>
                          </a:solidFill>
                          <a:latin typeface="Calibri"/>
                        </a:rPr>
                        <a:t>Votre propre jeu d’IE</a:t>
                      </a:r>
                      <a:endParaRPr b="0" lang="fr-FR" sz="1400" spc="-1" strike="noStrike">
                        <a:solidFill>
                          <a:srgbClr val="ffffff"/>
                        </a:solidFill>
                        <a:latin typeface="Arial"/>
                      </a:endParaRPr>
                    </a:p>
                    <a:p>
                      <a:pPr marL="711360" indent="-274320">
                        <a:lnSpc>
                          <a:spcPct val="100000"/>
                        </a:lnSpc>
                        <a:tabLst>
                          <a:tab algn="l" pos="0"/>
                        </a:tabLst>
                      </a:pPr>
                      <a:endParaRPr b="0" lang="fr-FR" sz="1400" spc="-1" strike="noStrike">
                        <a:solidFill>
                          <a:srgbClr val="ffffff"/>
                        </a:solidFill>
                        <a:latin typeface="Arial"/>
                      </a:endParaRPr>
                    </a:p>
                  </a:txBody>
                  <a:tcPr anchor="t" marL="91440" marR="91440">
                    <a:lnL>
                      <a:noFill/>
                    </a:lnL>
                    <a:lnR>
                      <a:noFill/>
                    </a:lnR>
                    <a:lnT>
                      <a:noFill/>
                    </a:lnT>
                    <a:lnB>
                      <a:noFill/>
                    </a:lnB>
                    <a:noFill/>
                  </a:tcPr>
                </a:tc>
              </a:tr>
            </a:tbl>
          </a:graphicData>
        </a:graphic>
      </p:graphicFrame>
      <p:pic>
        <p:nvPicPr>
          <p:cNvPr id="1651" name="Image 25" descr=""/>
          <p:cNvPicPr/>
          <p:nvPr/>
        </p:nvPicPr>
        <p:blipFill>
          <a:blip r:embed="rId1"/>
          <a:stretch/>
        </p:blipFill>
        <p:spPr>
          <a:xfrm>
            <a:off x="10647720" y="75240"/>
            <a:ext cx="1449000" cy="1079640"/>
          </a:xfrm>
          <a:prstGeom prst="rect">
            <a:avLst/>
          </a:prstGeom>
          <a:ln w="0">
            <a:noFill/>
          </a:ln>
        </p:spPr>
      </p:pic>
      <p:sp>
        <p:nvSpPr>
          <p:cNvPr id="1652"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
        <p:nvSpPr>
          <p:cNvPr id="1653" name=""/>
          <p:cNvSpPr txBox="1"/>
          <p:nvPr/>
        </p:nvSpPr>
        <p:spPr>
          <a:xfrm rot="16200000">
            <a:off x="-385560" y="2703600"/>
            <a:ext cx="3053520" cy="886320"/>
          </a:xfrm>
          <a:prstGeom prst="rect">
            <a:avLst/>
          </a:prstGeom>
          <a:noFill/>
          <a:ln w="0">
            <a:noFill/>
          </a:ln>
        </p:spPr>
        <p:txBody>
          <a:bodyPr lIns="90000" rIns="90000" tIns="45000" bIns="45000" anchor="t">
            <a:noAutofit/>
          </a:bodyPr>
          <a:p>
            <a:pPr algn="ctr"/>
            <a:r>
              <a:rPr b="0" lang="fr-FR" sz="1800" spc="-1" strike="noStrike">
                <a:solidFill>
                  <a:srgbClr val="ffffff"/>
                </a:solidFill>
                <a:latin typeface="Calibri"/>
              </a:rPr>
              <a:t>Méthodes européennes / générales</a:t>
            </a:r>
            <a:endParaRPr b="0" lang="fr-FR" sz="1800" spc="-1" strike="noStrike">
              <a:solidFill>
                <a:srgbClr val="ffffff"/>
              </a:solidFill>
              <a:latin typeface="Arial"/>
            </a:endParaRPr>
          </a:p>
        </p:txBody>
      </p:sp>
      <p:sp>
        <p:nvSpPr>
          <p:cNvPr id="1654" name=""/>
          <p:cNvSpPr txBox="1"/>
          <p:nvPr/>
        </p:nvSpPr>
        <p:spPr>
          <a:xfrm rot="16200000">
            <a:off x="9936000" y="2196000"/>
            <a:ext cx="2448000" cy="792000"/>
          </a:xfrm>
          <a:prstGeom prst="rect">
            <a:avLst/>
          </a:prstGeom>
          <a:noFill/>
          <a:ln w="0">
            <a:noFill/>
          </a:ln>
        </p:spPr>
        <p:txBody>
          <a:bodyPr lIns="90000" rIns="90000" tIns="45000" bIns="45000" anchor="t">
            <a:noAutofit/>
          </a:bodyPr>
          <a:p>
            <a:pPr algn="ctr">
              <a:spcAft>
                <a:spcPts val="567"/>
              </a:spcAft>
            </a:pPr>
            <a:r>
              <a:rPr b="0" lang="fr-FR" sz="1800" spc="-1" strike="noStrike">
                <a:solidFill>
                  <a:srgbClr val="ffffff"/>
                </a:solidFill>
                <a:latin typeface="Calibri"/>
              </a:rPr>
              <a:t>Diverses méthodes plus ancienne</a:t>
            </a:r>
            <a:endParaRPr b="0" lang="fr-FR" sz="1800" spc="-1" strike="noStrike">
              <a:solidFill>
                <a:srgbClr val="ffffff"/>
              </a:solidFill>
              <a:latin typeface="Arial"/>
            </a:endParaRPr>
          </a:p>
        </p:txBody>
      </p:sp>
      <p:sp>
        <p:nvSpPr>
          <p:cNvPr id="1655" name=""/>
          <p:cNvSpPr txBox="1"/>
          <p:nvPr/>
        </p:nvSpPr>
        <p:spPr>
          <a:xfrm rot="16200000">
            <a:off x="6336000" y="2160000"/>
            <a:ext cx="2372400" cy="644400"/>
          </a:xfrm>
          <a:prstGeom prst="rect">
            <a:avLst/>
          </a:prstGeom>
          <a:noFill/>
          <a:ln w="0">
            <a:noFill/>
          </a:ln>
        </p:spPr>
        <p:txBody>
          <a:bodyPr lIns="90000" rIns="90000" tIns="45000" bIns="45000" anchor="t">
            <a:noAutofit/>
          </a:bodyPr>
          <a:p>
            <a:pPr algn="ctr"/>
            <a:r>
              <a:rPr b="0" lang="fr-FR" sz="1800" spc="-1" strike="noStrike">
                <a:solidFill>
                  <a:srgbClr val="ffffff"/>
                </a:solidFill>
                <a:latin typeface="Calibri"/>
              </a:rPr>
              <a:t>Méthodes monocritères </a:t>
            </a:r>
            <a:endParaRPr b="0" lang="fr-FR" sz="1800" spc="-1" strike="noStrike">
              <a:solidFill>
                <a:srgbClr val="ffffff"/>
              </a:solidFill>
              <a:latin typeface="Arial"/>
            </a:endParaRPr>
          </a:p>
        </p:txBody>
      </p:sp>
      <p:sp>
        <p:nvSpPr>
          <p:cNvPr id="1656" name=""/>
          <p:cNvSpPr txBox="1"/>
          <p:nvPr/>
        </p:nvSpPr>
        <p:spPr>
          <a:xfrm rot="16200000">
            <a:off x="7053120" y="3960360"/>
            <a:ext cx="866520" cy="716760"/>
          </a:xfrm>
          <a:prstGeom prst="rect">
            <a:avLst/>
          </a:prstGeom>
          <a:noFill/>
          <a:ln w="0">
            <a:noFill/>
          </a:ln>
        </p:spPr>
        <p:txBody>
          <a:bodyPr lIns="90000" rIns="90000" tIns="45000" bIns="45000" anchor="t">
            <a:noAutofit/>
          </a:bodyPr>
          <a:p>
            <a:pPr algn="ctr"/>
            <a:r>
              <a:rPr b="0" lang="fr-FR" sz="1400" spc="-1" strike="noStrike">
                <a:solidFill>
                  <a:srgbClr val="ffffff"/>
                </a:solidFill>
                <a:latin typeface="Calibri"/>
              </a:rPr>
              <a:t>Méth. Nord-Am. </a:t>
            </a:r>
            <a:endParaRPr b="0" lang="fr-FR" sz="14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761" dur="indefinite" restart="never" nodeType="tmRoot">
          <p:childTnLst>
            <p:seq>
              <p:cTn id="762" dur="indefinite" nodeType="mainSeq">
                <p:childTnLst>
                  <p:par>
                    <p:cTn id="763" fill="hold">
                      <p:stCondLst>
                        <p:cond delay="indefinite"/>
                      </p:stCondLst>
                      <p:childTnLst>
                        <p:par>
                          <p:cTn id="764" fill="hold">
                            <p:stCondLst>
                              <p:cond delay="0"/>
                            </p:stCondLst>
                            <p:childTnLst>
                              <p:par>
                                <p:cTn id="765" nodeType="clickEffect" fill="hold" presetClass="entr" presetID="1">
                                  <p:stCondLst>
                                    <p:cond delay="0"/>
                                  </p:stCondLst>
                                  <p:childTnLst>
                                    <p:set>
                                      <p:cBhvr>
                                        <p:cTn id="766" dur="1" fill="hold">
                                          <p:stCondLst>
                                            <p:cond delay="0"/>
                                          </p:stCondLst>
                                        </p:cTn>
                                        <p:tgtEl>
                                          <p:spTgt spid="1644">
                                            <p:txEl>
                                              <p:pRg st="0" end="0"/>
                                            </p:txEl>
                                          </p:spTgt>
                                        </p:tgtEl>
                                        <p:attrNameLst>
                                          <p:attrName>style.visibility</p:attrName>
                                        </p:attrNameLst>
                                      </p:cBhvr>
                                      <p:to>
                                        <p:strVal val="visible"/>
                                      </p:to>
                                    </p:set>
                                  </p:childTnLst>
                                </p:cTn>
                              </p:par>
                              <p:par>
                                <p:cTn id="767" nodeType="withEffect" fill="hold" presetClass="entr" presetID="1">
                                  <p:stCondLst>
                                    <p:cond delay="0"/>
                                  </p:stCondLst>
                                  <p:childTnLst>
                                    <p:set>
                                      <p:cBhvr>
                                        <p:cTn id="768" dur="1" fill="hold">
                                          <p:stCondLst>
                                            <p:cond delay="0"/>
                                          </p:stCondLst>
                                        </p:cTn>
                                        <p:tgtEl>
                                          <p:spTgt spid="1644">
                                            <p:txEl>
                                              <p:pRg st="1" end="1"/>
                                            </p:txEl>
                                          </p:spTgt>
                                        </p:tgtEl>
                                        <p:attrNameLst>
                                          <p:attrName>style.visibility</p:attrName>
                                        </p:attrNameLst>
                                      </p:cBhvr>
                                      <p:to>
                                        <p:strVal val="visible"/>
                                      </p:to>
                                    </p:set>
                                  </p:childTnLst>
                                </p:cTn>
                              </p:par>
                              <p:par>
                                <p:cTn id="769" nodeType="withEffect" fill="hold" presetClass="entr" presetID="1">
                                  <p:stCondLst>
                                    <p:cond delay="0"/>
                                  </p:stCondLst>
                                  <p:childTnLst>
                                    <p:set>
                                      <p:cBhvr>
                                        <p:cTn id="770" dur="1" fill="hold">
                                          <p:stCondLst>
                                            <p:cond delay="0"/>
                                          </p:stCondLst>
                                        </p:cTn>
                                        <p:tgtEl>
                                          <p:spTgt spid="1644">
                                            <p:txEl>
                                              <p:pRg st="2" end="2"/>
                                            </p:txEl>
                                          </p:spTgt>
                                        </p:tgtEl>
                                        <p:attrNameLst>
                                          <p:attrName>style.visibility</p:attrName>
                                        </p:attrNameLst>
                                      </p:cBhvr>
                                      <p:to>
                                        <p:strVal val="visible"/>
                                      </p:to>
                                    </p:set>
                                  </p:childTnLst>
                                </p:cTn>
                              </p:par>
                              <p:par>
                                <p:cTn id="771" nodeType="withEffect" fill="hold" presetClass="entr" presetID="1">
                                  <p:stCondLst>
                                    <p:cond delay="0"/>
                                  </p:stCondLst>
                                  <p:childTnLst>
                                    <p:set>
                                      <p:cBhvr>
                                        <p:cTn id="772" dur="1" fill="hold">
                                          <p:stCondLst>
                                            <p:cond delay="0"/>
                                          </p:stCondLst>
                                        </p:cTn>
                                        <p:tgtEl>
                                          <p:spTgt spid="1644">
                                            <p:txEl>
                                              <p:pRg st="3" end="3"/>
                                            </p:txEl>
                                          </p:spTgt>
                                        </p:tgtEl>
                                        <p:attrNameLst>
                                          <p:attrName>style.visibility</p:attrName>
                                        </p:attrNameLst>
                                      </p:cBhvr>
                                      <p:to>
                                        <p:strVal val="visible"/>
                                      </p:to>
                                    </p:set>
                                  </p:childTnLst>
                                </p:cTn>
                              </p:par>
                              <p:par>
                                <p:cTn id="773" nodeType="withEffect" fill="hold" presetClass="entr" presetID="1">
                                  <p:stCondLst>
                                    <p:cond delay="0"/>
                                  </p:stCondLst>
                                  <p:childTnLst>
                                    <p:set>
                                      <p:cBhvr>
                                        <p:cTn id="774" dur="1" fill="hold">
                                          <p:stCondLst>
                                            <p:cond delay="0"/>
                                          </p:stCondLst>
                                        </p:cTn>
                                        <p:tgtEl>
                                          <p:spTgt spid="1644">
                                            <p:txEl>
                                              <p:pRg st="4" end="4"/>
                                            </p:txEl>
                                          </p:spTgt>
                                        </p:tgtEl>
                                        <p:attrNameLst>
                                          <p:attrName>style.visibility</p:attrName>
                                        </p:attrNameLst>
                                      </p:cBhvr>
                                      <p:to>
                                        <p:strVal val="visible"/>
                                      </p:to>
                                    </p:set>
                                  </p:childTnLst>
                                </p:cTn>
                              </p:par>
                              <p:par>
                                <p:cTn id="775" nodeType="withEffect" fill="hold" presetClass="entr" presetID="1">
                                  <p:stCondLst>
                                    <p:cond delay="0"/>
                                  </p:stCondLst>
                                  <p:childTnLst>
                                    <p:set>
                                      <p:cBhvr>
                                        <p:cTn id="776" dur="1" fill="hold">
                                          <p:stCondLst>
                                            <p:cond delay="0"/>
                                          </p:stCondLst>
                                        </p:cTn>
                                        <p:tgtEl>
                                          <p:spTgt spid="1644">
                                            <p:txEl>
                                              <p:pRg st="5" end="5"/>
                                            </p:txEl>
                                          </p:spTgt>
                                        </p:tgtEl>
                                        <p:attrNameLst>
                                          <p:attrName>style.visibility</p:attrName>
                                        </p:attrNameLst>
                                      </p:cBhvr>
                                      <p:to>
                                        <p:strVal val="visible"/>
                                      </p:to>
                                    </p:set>
                                  </p:childTnLst>
                                </p:cTn>
                              </p:par>
                              <p:par>
                                <p:cTn id="777" nodeType="withEffect" fill="hold" presetClass="entr" presetID="1">
                                  <p:stCondLst>
                                    <p:cond delay="0"/>
                                  </p:stCondLst>
                                  <p:childTnLst>
                                    <p:set>
                                      <p:cBhvr>
                                        <p:cTn id="778" dur="1" fill="hold">
                                          <p:stCondLst>
                                            <p:cond delay="0"/>
                                          </p:stCondLst>
                                        </p:cTn>
                                        <p:tgtEl>
                                          <p:spTgt spid="16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7" name="ZoneTexte 78"/>
          <p:cNvSpPr/>
          <p:nvPr/>
        </p:nvSpPr>
        <p:spPr>
          <a:xfrm>
            <a:off x="8022600" y="6409800"/>
            <a:ext cx="86976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600" spc="-1" strike="noStrike">
                <a:solidFill>
                  <a:srgbClr val="808080"/>
                </a:solidFill>
                <a:latin typeface="Calibri"/>
              </a:rPr>
              <a:t>[ReCiPe]</a:t>
            </a:r>
            <a:endParaRPr b="0" lang="fr-FR" sz="1600" spc="-1" strike="noStrike">
              <a:solidFill>
                <a:srgbClr val="ffffff"/>
              </a:solidFill>
              <a:latin typeface="Arial"/>
            </a:endParaRPr>
          </a:p>
        </p:txBody>
      </p:sp>
      <p:sp>
        <p:nvSpPr>
          <p:cNvPr id="1658" name="Rectangle 85"/>
          <p:cNvSpPr/>
          <p:nvPr/>
        </p:nvSpPr>
        <p:spPr>
          <a:xfrm>
            <a:off x="720000" y="792000"/>
            <a:ext cx="3768480" cy="4255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200" spc="-1" strike="noStrike">
                <a:solidFill>
                  <a:srgbClr val="ffa300"/>
                </a:solidFill>
                <a:latin typeface="Calibri Light"/>
                <a:ea typeface="Verdana"/>
              </a:rPr>
              <a:t>Comment ça fonctionne ?</a:t>
            </a:r>
            <a:endParaRPr b="0" lang="fr-FR" sz="2200" spc="-1" strike="noStrike">
              <a:solidFill>
                <a:srgbClr val="ffffff"/>
              </a:solidFill>
              <a:latin typeface="Arial"/>
            </a:endParaRPr>
          </a:p>
        </p:txBody>
      </p:sp>
      <p:sp>
        <p:nvSpPr>
          <p:cNvPr id="1659" name="Text Box 20"/>
          <p:cNvSpPr/>
          <p:nvPr/>
        </p:nvSpPr>
        <p:spPr>
          <a:xfrm>
            <a:off x="1279800" y="1383840"/>
            <a:ext cx="9367200" cy="33408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400"/>
              </a:spcBef>
            </a:pPr>
            <a:r>
              <a:rPr b="0" lang="fr-FR" sz="1600" spc="-1" strike="noStrike">
                <a:solidFill>
                  <a:srgbClr val="ffffff"/>
                </a:solidFill>
                <a:latin typeface="Calibri"/>
                <a:ea typeface="Noto Sans CJK SC"/>
              </a:rPr>
              <a:t>Évaluation = </a:t>
            </a:r>
            <a:r>
              <a:rPr b="0" lang="fr-FR" sz="1600" spc="-1" strike="noStrike">
                <a:solidFill>
                  <a:srgbClr val="d77fc4"/>
                </a:solidFill>
                <a:latin typeface="Calibri"/>
                <a:ea typeface="Noto Sans CJK SC"/>
              </a:rPr>
              <a:t>ICV</a:t>
            </a:r>
            <a:r>
              <a:rPr b="0" lang="fr-FR" sz="1600" spc="-1" strike="noStrike">
                <a:solidFill>
                  <a:srgbClr val="ffffff"/>
                </a:solidFill>
                <a:latin typeface="Calibri"/>
                <a:ea typeface="Noto Sans CJK SC"/>
              </a:rPr>
              <a:t> → choix des indicateurs → caractérisation</a:t>
            </a:r>
            <a:r>
              <a:rPr b="0" lang="fr-FR" sz="1600" spc="-1" strike="noStrike">
                <a:solidFill>
                  <a:srgbClr val="ffffff"/>
                </a:solidFill>
                <a:latin typeface="Calibri"/>
              </a:rPr>
              <a:t> → phases optionnelles</a:t>
            </a:r>
            <a:endParaRPr b="0" lang="fr-FR" sz="1600" spc="-1" strike="noStrike">
              <a:solidFill>
                <a:srgbClr val="ffffff"/>
              </a:solidFill>
              <a:latin typeface="Arial"/>
            </a:endParaRPr>
          </a:p>
        </p:txBody>
      </p:sp>
      <p:pic>
        <p:nvPicPr>
          <p:cNvPr id="1660" name="Image 128" descr=""/>
          <p:cNvPicPr/>
          <p:nvPr/>
        </p:nvPicPr>
        <p:blipFill>
          <a:blip r:embed="rId1"/>
          <a:stretch/>
        </p:blipFill>
        <p:spPr>
          <a:xfrm>
            <a:off x="10647720" y="75240"/>
            <a:ext cx="1449000" cy="1079640"/>
          </a:xfrm>
          <a:prstGeom prst="rect">
            <a:avLst/>
          </a:prstGeom>
          <a:ln w="0">
            <a:noFill/>
          </a:ln>
        </p:spPr>
      </p:pic>
      <p:pic>
        <p:nvPicPr>
          <p:cNvPr id="1661" name="Image 129" descr=""/>
          <p:cNvPicPr/>
          <p:nvPr/>
        </p:nvPicPr>
        <p:blipFill>
          <a:blip r:embed="rId2"/>
          <a:stretch/>
        </p:blipFill>
        <p:spPr>
          <a:xfrm>
            <a:off x="3659760" y="2491920"/>
            <a:ext cx="4871880" cy="3894840"/>
          </a:xfrm>
          <a:prstGeom prst="rect">
            <a:avLst/>
          </a:prstGeom>
          <a:ln w="0">
            <a:noFill/>
          </a:ln>
        </p:spPr>
      </p:pic>
      <p:sp>
        <p:nvSpPr>
          <p:cNvPr id="1662" name="Rectangle à coins arrondis 63"/>
          <p:cNvSpPr/>
          <p:nvPr/>
        </p:nvSpPr>
        <p:spPr>
          <a:xfrm>
            <a:off x="3638520" y="2470680"/>
            <a:ext cx="1124280" cy="388764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t">
            <a:noAutofit/>
          </a:bodyPr>
          <a:p>
            <a:endParaRPr b="0" lang="fr-FR" sz="1800" spc="-1" strike="noStrike">
              <a:solidFill>
                <a:srgbClr val="000000"/>
              </a:solidFill>
              <a:latin typeface="Arial"/>
            </a:endParaRPr>
          </a:p>
        </p:txBody>
      </p:sp>
      <p:sp>
        <p:nvSpPr>
          <p:cNvPr id="1663" name="Rectangle 96"/>
          <p:cNvSpPr/>
          <p:nvPr/>
        </p:nvSpPr>
        <p:spPr>
          <a:xfrm>
            <a:off x="6315840" y="2470680"/>
            <a:ext cx="2237040" cy="3938400"/>
          </a:xfrm>
          <a:prstGeom prst="rect">
            <a:avLst/>
          </a:prstGeom>
          <a:solidFill>
            <a:srgbClr val="000000"/>
          </a:solidFill>
          <a:ln w="12600">
            <a:noFill/>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1664"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5" name="Text Box 1"/>
          <p:cNvSpPr/>
          <p:nvPr/>
        </p:nvSpPr>
        <p:spPr>
          <a:xfrm>
            <a:off x="1992240" y="1844640"/>
            <a:ext cx="8135640" cy="36468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261"/>
              </a:spcBef>
            </a:pPr>
            <a:r>
              <a:rPr b="0" lang="fr-FR" sz="1800" spc="-1" strike="noStrike">
                <a:solidFill>
                  <a:srgbClr val="000000"/>
                </a:solidFill>
                <a:latin typeface="Calibri"/>
              </a:rPr>
              <a:t> </a:t>
            </a:r>
            <a:endParaRPr b="0" lang="fr-FR" sz="1800" spc="-1" strike="noStrike">
              <a:solidFill>
                <a:srgbClr val="ffffff"/>
              </a:solidFill>
              <a:latin typeface="Arial"/>
            </a:endParaRPr>
          </a:p>
        </p:txBody>
      </p:sp>
      <p:sp>
        <p:nvSpPr>
          <p:cNvPr id="1666" name="ZoneTexte 69"/>
          <p:cNvSpPr/>
          <p:nvPr/>
        </p:nvSpPr>
        <p:spPr>
          <a:xfrm>
            <a:off x="8022600" y="6409800"/>
            <a:ext cx="86976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600" spc="-1" strike="noStrike">
                <a:solidFill>
                  <a:srgbClr val="808080"/>
                </a:solidFill>
                <a:latin typeface="Calibri"/>
              </a:rPr>
              <a:t>[ReCiPe]</a:t>
            </a:r>
            <a:endParaRPr b="0" lang="fr-FR" sz="1600" spc="-1" strike="noStrike">
              <a:solidFill>
                <a:srgbClr val="ffffff"/>
              </a:solidFill>
              <a:latin typeface="Arial"/>
            </a:endParaRPr>
          </a:p>
        </p:txBody>
      </p:sp>
      <p:sp>
        <p:nvSpPr>
          <p:cNvPr id="1667" name="Text Box 2"/>
          <p:cNvSpPr/>
          <p:nvPr/>
        </p:nvSpPr>
        <p:spPr>
          <a:xfrm>
            <a:off x="1279800" y="1383840"/>
            <a:ext cx="9555840" cy="70488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400"/>
              </a:spcBef>
            </a:pPr>
            <a:r>
              <a:rPr b="0" lang="fr-FR" sz="1600" spc="-1" strike="noStrike">
                <a:solidFill>
                  <a:srgbClr val="ffffff"/>
                </a:solidFill>
                <a:latin typeface="Calibri"/>
                <a:ea typeface="Noto Sans CJK SC"/>
              </a:rPr>
              <a:t>Évaluation = ICV → choix des indicateurs → </a:t>
            </a:r>
            <a:r>
              <a:rPr b="0" lang="fr-FR" sz="1600" spc="-1" strike="noStrike">
                <a:solidFill>
                  <a:srgbClr val="d77fc4"/>
                </a:solidFill>
                <a:latin typeface="Calibri"/>
                <a:ea typeface="Noto Sans CJK SC"/>
              </a:rPr>
              <a:t>caractérisation</a:t>
            </a:r>
            <a:r>
              <a:rPr b="0" lang="fr-FR" sz="1600" spc="-1" strike="noStrike">
                <a:solidFill>
                  <a:srgbClr val="ffffff"/>
                </a:solidFill>
                <a:latin typeface="Calibri"/>
              </a:rPr>
              <a:t> → phases optionnelles</a:t>
            </a:r>
            <a:endParaRPr b="0" lang="fr-FR" sz="1600" spc="-1" strike="noStrike">
              <a:solidFill>
                <a:srgbClr val="ffffff"/>
              </a:solidFill>
              <a:latin typeface="Arial"/>
            </a:endParaRPr>
          </a:p>
          <a:p>
            <a:pPr>
              <a:lnSpc>
                <a:spcPct val="100000"/>
              </a:lnSpc>
              <a:spcBef>
                <a:spcPts val="1001"/>
              </a:spcBef>
            </a:pPr>
            <a:r>
              <a:rPr b="0" lang="fr-FR" sz="1600" spc="-1" strike="noStrike">
                <a:solidFill>
                  <a:srgbClr val="d77fc4"/>
                </a:solidFill>
                <a:latin typeface="Calibri"/>
              </a:rPr>
              <a:t>Caractérisation</a:t>
            </a:r>
            <a:r>
              <a:rPr b="0" lang="fr-FR" sz="1600" spc="-1" strike="noStrike">
                <a:solidFill>
                  <a:srgbClr val="ffffff"/>
                </a:solidFill>
                <a:latin typeface="Calibri"/>
              </a:rPr>
              <a:t> : associer des flux à des impacts potentiels (</a:t>
            </a:r>
            <a:r>
              <a:rPr b="0" lang="fr-FR" sz="1600" spc="-1" strike="noStrike">
                <a:solidFill>
                  <a:srgbClr val="ffa300"/>
                </a:solidFill>
                <a:latin typeface="Calibri"/>
              </a:rPr>
              <a:t>midpoint</a:t>
            </a:r>
            <a:r>
              <a:rPr b="0" lang="fr-FR" sz="1600" spc="-1" strike="noStrike">
                <a:solidFill>
                  <a:srgbClr val="ffffff"/>
                </a:solidFill>
                <a:latin typeface="Calibri"/>
              </a:rPr>
              <a:t>)</a:t>
            </a:r>
            <a:endParaRPr b="0" lang="fr-FR" sz="1600" spc="-1" strike="noStrike">
              <a:solidFill>
                <a:srgbClr val="ffffff"/>
              </a:solidFill>
              <a:latin typeface="Arial"/>
            </a:endParaRPr>
          </a:p>
        </p:txBody>
      </p:sp>
      <p:pic>
        <p:nvPicPr>
          <p:cNvPr id="1668" name="Image 106" descr=""/>
          <p:cNvPicPr/>
          <p:nvPr/>
        </p:nvPicPr>
        <p:blipFill>
          <a:blip r:embed="rId1"/>
          <a:stretch/>
        </p:blipFill>
        <p:spPr>
          <a:xfrm>
            <a:off x="10647720" y="75240"/>
            <a:ext cx="1449000" cy="1079640"/>
          </a:xfrm>
          <a:prstGeom prst="rect">
            <a:avLst/>
          </a:prstGeom>
          <a:ln w="0">
            <a:noFill/>
          </a:ln>
        </p:spPr>
      </p:pic>
      <p:pic>
        <p:nvPicPr>
          <p:cNvPr id="1669" name="Image 130" descr=""/>
          <p:cNvPicPr/>
          <p:nvPr/>
        </p:nvPicPr>
        <p:blipFill>
          <a:blip r:embed="rId2"/>
          <a:stretch/>
        </p:blipFill>
        <p:spPr>
          <a:xfrm>
            <a:off x="3659760" y="2491920"/>
            <a:ext cx="4871880" cy="3894840"/>
          </a:xfrm>
          <a:prstGeom prst="rect">
            <a:avLst/>
          </a:prstGeom>
          <a:ln w="0">
            <a:noFill/>
          </a:ln>
        </p:spPr>
      </p:pic>
      <p:sp>
        <p:nvSpPr>
          <p:cNvPr id="1670" name="Rectangle 92"/>
          <p:cNvSpPr/>
          <p:nvPr/>
        </p:nvSpPr>
        <p:spPr>
          <a:xfrm>
            <a:off x="6315840" y="2470680"/>
            <a:ext cx="2237040" cy="3938400"/>
          </a:xfrm>
          <a:prstGeom prst="rect">
            <a:avLst/>
          </a:prstGeom>
          <a:solidFill>
            <a:srgbClr val="000000"/>
          </a:solidFill>
          <a:ln w="12600">
            <a:noFill/>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1671" name="Rectangle à coins arrondis 54"/>
          <p:cNvSpPr/>
          <p:nvPr/>
        </p:nvSpPr>
        <p:spPr>
          <a:xfrm>
            <a:off x="4839480" y="2470680"/>
            <a:ext cx="1475640" cy="388764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t">
            <a:noAutofit/>
          </a:bodyPr>
          <a:p>
            <a:endParaRPr b="0" lang="fr-FR" sz="1800" spc="-1" strike="noStrike">
              <a:solidFill>
                <a:srgbClr val="000000"/>
              </a:solidFill>
              <a:latin typeface="Arial"/>
            </a:endParaRPr>
          </a:p>
        </p:txBody>
      </p:sp>
      <p:sp>
        <p:nvSpPr>
          <p:cNvPr id="1672"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
        <p:nvSpPr>
          <p:cNvPr id="1673" name="Rectangle 20_ 6"/>
          <p:cNvSpPr/>
          <p:nvPr/>
        </p:nvSpPr>
        <p:spPr>
          <a:xfrm>
            <a:off x="720000" y="792000"/>
            <a:ext cx="3768480" cy="4255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200" spc="-1" strike="noStrike">
                <a:solidFill>
                  <a:srgbClr val="ffa300"/>
                </a:solidFill>
                <a:latin typeface="Calibri Light"/>
                <a:ea typeface="Verdana"/>
              </a:rPr>
              <a:t>Comment ça fonctionne ?</a:t>
            </a:r>
            <a:endParaRPr b="0" lang="fr-FR" sz="2200" spc="-1" strike="noStrike">
              <a:solidFill>
                <a:srgbClr val="ffffff"/>
              </a:solidFill>
              <a:latin typeface="Arial"/>
            </a:endParaRPr>
          </a:p>
        </p:txBody>
      </p:sp>
      <p:sp>
        <p:nvSpPr>
          <p:cNvPr id="1674" name=""/>
          <p:cNvSpPr txBox="1"/>
          <p:nvPr/>
        </p:nvSpPr>
        <p:spPr>
          <a:xfrm rot="19500000">
            <a:off x="-104400" y="2337840"/>
            <a:ext cx="1791720" cy="430200"/>
          </a:xfrm>
          <a:prstGeom prst="rect">
            <a:avLst/>
          </a:prstGeom>
          <a:noFill/>
          <a:ln w="0">
            <a:noFill/>
          </a:ln>
        </p:spPr>
        <p:txBody>
          <a:bodyPr lIns="90000" rIns="90000" tIns="45000" bIns="45000" anchor="t">
            <a:noAutofit/>
          </a:bodyPr>
          <a:p>
            <a:r>
              <a:rPr b="1" lang="fr-FR" sz="2400" spc="-1" strike="noStrike">
                <a:solidFill>
                  <a:srgbClr val="ffa300"/>
                </a:solidFill>
                <a:latin typeface="Arial"/>
              </a:rPr>
              <a:t>Obligatoire</a:t>
            </a:r>
            <a:endParaRPr b="0" lang="fr-FR" sz="24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5" name="Text Box 3"/>
          <p:cNvSpPr/>
          <p:nvPr/>
        </p:nvSpPr>
        <p:spPr>
          <a:xfrm>
            <a:off x="1992240" y="1844640"/>
            <a:ext cx="8135640" cy="36468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261"/>
              </a:spcBef>
            </a:pPr>
            <a:r>
              <a:rPr b="0" lang="fr-FR" sz="1800" spc="-1" strike="noStrike">
                <a:solidFill>
                  <a:srgbClr val="000000"/>
                </a:solidFill>
                <a:latin typeface="Calibri"/>
              </a:rPr>
              <a:t> </a:t>
            </a:r>
            <a:endParaRPr b="0" lang="fr-FR" sz="1800" spc="-1" strike="noStrike">
              <a:solidFill>
                <a:srgbClr val="ffffff"/>
              </a:solidFill>
              <a:latin typeface="Arial"/>
            </a:endParaRPr>
          </a:p>
        </p:txBody>
      </p:sp>
      <p:sp>
        <p:nvSpPr>
          <p:cNvPr id="1676" name="ZoneTexte 71"/>
          <p:cNvSpPr/>
          <p:nvPr/>
        </p:nvSpPr>
        <p:spPr>
          <a:xfrm>
            <a:off x="8022600" y="6409800"/>
            <a:ext cx="86976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600" spc="-1" strike="noStrike">
                <a:solidFill>
                  <a:srgbClr val="808080"/>
                </a:solidFill>
                <a:latin typeface="Calibri"/>
              </a:rPr>
              <a:t>[ReCiPe]</a:t>
            </a:r>
            <a:endParaRPr b="0" lang="fr-FR" sz="1600" spc="-1" strike="noStrike">
              <a:solidFill>
                <a:srgbClr val="ffffff"/>
              </a:solidFill>
              <a:latin typeface="Arial"/>
            </a:endParaRPr>
          </a:p>
        </p:txBody>
      </p:sp>
      <p:sp>
        <p:nvSpPr>
          <p:cNvPr id="1677" name="Text Box 4"/>
          <p:cNvSpPr/>
          <p:nvPr/>
        </p:nvSpPr>
        <p:spPr>
          <a:xfrm>
            <a:off x="1279800" y="1383840"/>
            <a:ext cx="9555840" cy="70488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400"/>
              </a:spcBef>
            </a:pPr>
            <a:r>
              <a:rPr b="0" lang="fr-FR" sz="1600" spc="-1" strike="noStrike">
                <a:solidFill>
                  <a:srgbClr val="ffffff"/>
                </a:solidFill>
                <a:latin typeface="Calibri"/>
                <a:ea typeface="Noto Sans CJK SC"/>
              </a:rPr>
              <a:t>Évaluation = ICV → choix des indicateurs → </a:t>
            </a:r>
            <a:r>
              <a:rPr b="0" lang="fr-FR" sz="1600" spc="-1" strike="noStrike">
                <a:solidFill>
                  <a:srgbClr val="d77fc4"/>
                </a:solidFill>
                <a:latin typeface="Calibri"/>
                <a:ea typeface="Noto Sans CJK SC"/>
              </a:rPr>
              <a:t>caractérisation</a:t>
            </a:r>
            <a:r>
              <a:rPr b="0" lang="fr-FR" sz="1600" spc="-1" strike="noStrike">
                <a:solidFill>
                  <a:srgbClr val="ffffff"/>
                </a:solidFill>
                <a:latin typeface="Calibri"/>
              </a:rPr>
              <a:t> → phases optionnelles</a:t>
            </a:r>
            <a:endParaRPr b="0" lang="fr-FR" sz="1600" spc="-1" strike="noStrike">
              <a:solidFill>
                <a:srgbClr val="ffffff"/>
              </a:solidFill>
              <a:latin typeface="Arial"/>
            </a:endParaRPr>
          </a:p>
          <a:p>
            <a:pPr>
              <a:lnSpc>
                <a:spcPct val="100000"/>
              </a:lnSpc>
              <a:spcBef>
                <a:spcPts val="1001"/>
              </a:spcBef>
            </a:pPr>
            <a:r>
              <a:rPr b="0" lang="fr-FR" sz="1600" spc="-1" strike="noStrike">
                <a:solidFill>
                  <a:srgbClr val="d77fc4"/>
                </a:solidFill>
                <a:latin typeface="Calibri"/>
              </a:rPr>
              <a:t>Caractérisation</a:t>
            </a:r>
            <a:r>
              <a:rPr b="0" lang="fr-FR" sz="1600" spc="-1" strike="noStrike">
                <a:solidFill>
                  <a:srgbClr val="ffffff"/>
                </a:solidFill>
                <a:latin typeface="Calibri"/>
              </a:rPr>
              <a:t> : associer des flux à leurs conséquences (</a:t>
            </a:r>
            <a:r>
              <a:rPr b="0" lang="fr-FR" sz="1600" spc="-1" strike="noStrike">
                <a:solidFill>
                  <a:srgbClr val="ffa300"/>
                </a:solidFill>
                <a:latin typeface="Calibri"/>
              </a:rPr>
              <a:t>endpoints</a:t>
            </a:r>
            <a:r>
              <a:rPr b="0" lang="fr-FR" sz="1600" spc="-1" strike="noStrike">
                <a:solidFill>
                  <a:srgbClr val="ffffff"/>
                </a:solidFill>
                <a:latin typeface="Calibri"/>
              </a:rPr>
              <a:t>)</a:t>
            </a:r>
            <a:endParaRPr b="0" lang="fr-FR" sz="1600" spc="-1" strike="noStrike">
              <a:solidFill>
                <a:srgbClr val="ffffff"/>
              </a:solidFill>
              <a:latin typeface="Arial"/>
            </a:endParaRPr>
          </a:p>
        </p:txBody>
      </p:sp>
      <p:pic>
        <p:nvPicPr>
          <p:cNvPr id="1678" name="Image 108" descr=""/>
          <p:cNvPicPr/>
          <p:nvPr/>
        </p:nvPicPr>
        <p:blipFill>
          <a:blip r:embed="rId1"/>
          <a:stretch/>
        </p:blipFill>
        <p:spPr>
          <a:xfrm>
            <a:off x="10647720" y="75240"/>
            <a:ext cx="1449000" cy="1079640"/>
          </a:xfrm>
          <a:prstGeom prst="rect">
            <a:avLst/>
          </a:prstGeom>
          <a:ln w="0">
            <a:noFill/>
          </a:ln>
        </p:spPr>
      </p:pic>
      <p:pic>
        <p:nvPicPr>
          <p:cNvPr id="1679" name="Image 131" descr=""/>
          <p:cNvPicPr/>
          <p:nvPr/>
        </p:nvPicPr>
        <p:blipFill>
          <a:blip r:embed="rId2"/>
          <a:stretch/>
        </p:blipFill>
        <p:spPr>
          <a:xfrm>
            <a:off x="3659760" y="2491920"/>
            <a:ext cx="4871880" cy="3894840"/>
          </a:xfrm>
          <a:prstGeom prst="rect">
            <a:avLst/>
          </a:prstGeom>
          <a:ln w="0">
            <a:noFill/>
          </a:ln>
        </p:spPr>
      </p:pic>
      <p:sp>
        <p:nvSpPr>
          <p:cNvPr id="1680" name="Rectangle à coins arrondis 55"/>
          <p:cNvSpPr/>
          <p:nvPr/>
        </p:nvSpPr>
        <p:spPr>
          <a:xfrm>
            <a:off x="7542000" y="2470680"/>
            <a:ext cx="1007640" cy="388764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t">
            <a:noAutofit/>
          </a:bodyPr>
          <a:p>
            <a:endParaRPr b="0" lang="fr-FR" sz="1800" spc="-1" strike="noStrike">
              <a:solidFill>
                <a:srgbClr val="000000"/>
              </a:solidFill>
              <a:latin typeface="Arial"/>
            </a:endParaRPr>
          </a:p>
        </p:txBody>
      </p:sp>
      <p:sp>
        <p:nvSpPr>
          <p:cNvPr id="1681"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
        <p:nvSpPr>
          <p:cNvPr id="1682" name="Rectangle 20_ 5"/>
          <p:cNvSpPr/>
          <p:nvPr/>
        </p:nvSpPr>
        <p:spPr>
          <a:xfrm>
            <a:off x="720000" y="792000"/>
            <a:ext cx="3768480" cy="4255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200" spc="-1" strike="noStrike">
                <a:solidFill>
                  <a:srgbClr val="ffa300"/>
                </a:solidFill>
                <a:latin typeface="Calibri Light"/>
                <a:ea typeface="Verdana"/>
              </a:rPr>
              <a:t>Comment ça fonctionne ?</a:t>
            </a:r>
            <a:endParaRPr b="0" lang="fr-FR" sz="2200" spc="-1" strike="noStrike">
              <a:solidFill>
                <a:srgbClr val="ffffff"/>
              </a:solidFill>
              <a:latin typeface="Arial"/>
            </a:endParaRPr>
          </a:p>
        </p:txBody>
      </p:sp>
      <p:sp>
        <p:nvSpPr>
          <p:cNvPr id="1683" name=""/>
          <p:cNvSpPr txBox="1"/>
          <p:nvPr/>
        </p:nvSpPr>
        <p:spPr>
          <a:xfrm rot="19500000">
            <a:off x="-104760" y="2337840"/>
            <a:ext cx="1791720" cy="430200"/>
          </a:xfrm>
          <a:prstGeom prst="rect">
            <a:avLst/>
          </a:prstGeom>
          <a:noFill/>
          <a:ln w="0">
            <a:noFill/>
          </a:ln>
        </p:spPr>
        <p:txBody>
          <a:bodyPr lIns="90000" rIns="90000" tIns="45000" bIns="45000" anchor="t">
            <a:noAutofit/>
          </a:bodyPr>
          <a:p>
            <a:r>
              <a:rPr b="1" lang="fr-FR" sz="2400" spc="-1" strike="noStrike">
                <a:solidFill>
                  <a:srgbClr val="ffa300"/>
                </a:solidFill>
                <a:latin typeface="Arial"/>
              </a:rPr>
              <a:t>Obligatoire</a:t>
            </a:r>
            <a:endParaRPr b="0" lang="fr-FR" sz="24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684" name="Image 118" descr=""/>
          <p:cNvPicPr/>
          <p:nvPr/>
        </p:nvPicPr>
        <p:blipFill>
          <a:blip r:embed="rId1"/>
          <a:stretch/>
        </p:blipFill>
        <p:spPr>
          <a:xfrm>
            <a:off x="3659760" y="2491920"/>
            <a:ext cx="4871880" cy="3894840"/>
          </a:xfrm>
          <a:prstGeom prst="rect">
            <a:avLst/>
          </a:prstGeom>
          <a:ln w="0">
            <a:noFill/>
          </a:ln>
        </p:spPr>
      </p:pic>
      <p:sp>
        <p:nvSpPr>
          <p:cNvPr id="1685" name="Rectangle à coins arrondis 56"/>
          <p:cNvSpPr/>
          <p:nvPr/>
        </p:nvSpPr>
        <p:spPr>
          <a:xfrm>
            <a:off x="7542000" y="2470680"/>
            <a:ext cx="1007640" cy="388764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t">
            <a:noAutofit/>
          </a:bodyPr>
          <a:p>
            <a:endParaRPr b="0" lang="fr-FR" sz="1800" spc="-1" strike="noStrike">
              <a:solidFill>
                <a:srgbClr val="000000"/>
              </a:solidFill>
              <a:latin typeface="Arial"/>
            </a:endParaRPr>
          </a:p>
        </p:txBody>
      </p:sp>
      <p:sp>
        <p:nvSpPr>
          <p:cNvPr id="1686" name="Text Box 7"/>
          <p:cNvSpPr/>
          <p:nvPr/>
        </p:nvSpPr>
        <p:spPr>
          <a:xfrm>
            <a:off x="1992240" y="1844640"/>
            <a:ext cx="8135640" cy="36468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261"/>
              </a:spcBef>
            </a:pPr>
            <a:r>
              <a:rPr b="0" lang="fr-FR" sz="1800" spc="-1" strike="noStrike">
                <a:solidFill>
                  <a:srgbClr val="000000"/>
                </a:solidFill>
                <a:latin typeface="Calibri"/>
              </a:rPr>
              <a:t> </a:t>
            </a:r>
            <a:endParaRPr b="0" lang="fr-FR" sz="1800" spc="-1" strike="noStrike">
              <a:solidFill>
                <a:srgbClr val="ffffff"/>
              </a:solidFill>
              <a:latin typeface="Arial"/>
            </a:endParaRPr>
          </a:p>
        </p:txBody>
      </p:sp>
      <p:sp>
        <p:nvSpPr>
          <p:cNvPr id="1687" name="Rectangle à coins arrondis 64"/>
          <p:cNvSpPr/>
          <p:nvPr/>
        </p:nvSpPr>
        <p:spPr>
          <a:xfrm>
            <a:off x="1627560" y="3805920"/>
            <a:ext cx="1885680" cy="74376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ctr">
            <a:noAutofit/>
          </a:bodyPr>
          <a:p>
            <a:pPr algn="ctr">
              <a:lnSpc>
                <a:spcPct val="124000"/>
              </a:lnSpc>
            </a:pPr>
            <a:r>
              <a:rPr b="0" lang="fr-FR" sz="1600" spc="-1" strike="noStrike">
                <a:solidFill>
                  <a:srgbClr val="ffc000"/>
                </a:solidFill>
                <a:latin typeface="Calibri"/>
              </a:rPr>
              <a:t>Comparaison à un référentiel</a:t>
            </a:r>
            <a:endParaRPr b="0" lang="fr-FR" sz="1600" spc="-1" strike="noStrike">
              <a:solidFill>
                <a:srgbClr val="000000"/>
              </a:solidFill>
              <a:latin typeface="Arial"/>
            </a:endParaRPr>
          </a:p>
        </p:txBody>
      </p:sp>
      <p:sp>
        <p:nvSpPr>
          <p:cNvPr id="1688" name="ZoneTexte 72"/>
          <p:cNvSpPr/>
          <p:nvPr/>
        </p:nvSpPr>
        <p:spPr>
          <a:xfrm>
            <a:off x="8022600" y="6409800"/>
            <a:ext cx="86976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600" spc="-1" strike="noStrike">
                <a:solidFill>
                  <a:srgbClr val="808080"/>
                </a:solidFill>
                <a:latin typeface="Calibri"/>
              </a:rPr>
              <a:t>[ReCiPe]</a:t>
            </a:r>
            <a:endParaRPr b="0" lang="fr-FR" sz="1600" spc="-1" strike="noStrike">
              <a:solidFill>
                <a:srgbClr val="ffffff"/>
              </a:solidFill>
              <a:latin typeface="Arial"/>
            </a:endParaRPr>
          </a:p>
        </p:txBody>
      </p:sp>
      <p:sp>
        <p:nvSpPr>
          <p:cNvPr id="1689" name="Rectangle à coins arrondis 73"/>
          <p:cNvSpPr/>
          <p:nvPr/>
        </p:nvSpPr>
        <p:spPr>
          <a:xfrm>
            <a:off x="4839480" y="2470680"/>
            <a:ext cx="1475640" cy="388764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t">
            <a:noAutofit/>
          </a:bodyPr>
          <a:p>
            <a:endParaRPr b="0" lang="fr-FR" sz="1800" spc="-1" strike="noStrike">
              <a:solidFill>
                <a:srgbClr val="000000"/>
              </a:solidFill>
              <a:latin typeface="Arial"/>
            </a:endParaRPr>
          </a:p>
        </p:txBody>
      </p:sp>
      <p:pic>
        <p:nvPicPr>
          <p:cNvPr id="1690" name="Image 110" descr=""/>
          <p:cNvPicPr/>
          <p:nvPr/>
        </p:nvPicPr>
        <p:blipFill>
          <a:blip r:embed="rId2"/>
          <a:stretch/>
        </p:blipFill>
        <p:spPr>
          <a:xfrm>
            <a:off x="10647720" y="75240"/>
            <a:ext cx="1449000" cy="1079640"/>
          </a:xfrm>
          <a:prstGeom prst="rect">
            <a:avLst/>
          </a:prstGeom>
          <a:ln w="0">
            <a:noFill/>
          </a:ln>
        </p:spPr>
      </p:pic>
      <p:sp>
        <p:nvSpPr>
          <p:cNvPr id="1691" name="Text Box 21"/>
          <p:cNvSpPr/>
          <p:nvPr/>
        </p:nvSpPr>
        <p:spPr>
          <a:xfrm>
            <a:off x="1279800" y="1383840"/>
            <a:ext cx="9376200" cy="1563120"/>
          </a:xfrm>
          <a:prstGeom prst="rect">
            <a:avLst/>
          </a:prstGeom>
          <a:solidFill>
            <a:srgbClr val="000000">
              <a:alpha val="90000"/>
            </a:srgbClr>
          </a:solidFill>
          <a:ln w="0">
            <a:noFill/>
          </a:ln>
        </p:spPr>
        <p:style>
          <a:lnRef idx="0"/>
          <a:fillRef idx="0"/>
          <a:effectRef idx="0"/>
          <a:fontRef idx="minor"/>
        </p:style>
        <p:txBody>
          <a:bodyPr lIns="90000" rIns="90000" tIns="45000" bIns="45000" anchor="t">
            <a:spAutoFit/>
          </a:bodyPr>
          <a:p>
            <a:pPr>
              <a:lnSpc>
                <a:spcPct val="100000"/>
              </a:lnSpc>
              <a:spcBef>
                <a:spcPts val="1400"/>
              </a:spcBef>
            </a:pPr>
            <a:r>
              <a:rPr b="0" lang="fr-FR" sz="1600" spc="-1" strike="noStrike">
                <a:solidFill>
                  <a:srgbClr val="ffffff"/>
                </a:solidFill>
                <a:latin typeface="Calibri"/>
                <a:ea typeface="Noto Sans CJK SC"/>
              </a:rPr>
              <a:t>Évaluation = ICV → choix des indicateurs → </a:t>
            </a:r>
            <a:r>
              <a:rPr b="0" lang="fr-FR" sz="1600" spc="-1" strike="noStrike">
                <a:solidFill>
                  <a:srgbClr val="ffffff"/>
                </a:solidFill>
                <a:latin typeface="Calibri"/>
                <a:ea typeface="Noto Sans CJK SC"/>
              </a:rPr>
              <a:t>caractérisation</a:t>
            </a:r>
            <a:r>
              <a:rPr b="0" lang="fr-FR" sz="1600" spc="-1" strike="noStrike">
                <a:solidFill>
                  <a:srgbClr val="ffffff"/>
                </a:solidFill>
                <a:latin typeface="Calibri"/>
              </a:rPr>
              <a:t> → </a:t>
            </a:r>
            <a:r>
              <a:rPr b="0" lang="fr-FR" sz="1600" spc="-1" strike="noStrike">
                <a:solidFill>
                  <a:srgbClr val="d77fc4"/>
                </a:solidFill>
                <a:latin typeface="Calibri"/>
              </a:rPr>
              <a:t>phases optionnelles</a:t>
            </a:r>
            <a:endParaRPr b="0" lang="fr-FR" sz="1600" spc="-1" strike="noStrike">
              <a:solidFill>
                <a:srgbClr val="ffffff"/>
              </a:solidFill>
              <a:latin typeface="Arial"/>
            </a:endParaRPr>
          </a:p>
          <a:p>
            <a:pPr>
              <a:lnSpc>
                <a:spcPct val="100000"/>
              </a:lnSpc>
              <a:spcBef>
                <a:spcPts val="1001"/>
              </a:spcBef>
            </a:pPr>
            <a:r>
              <a:rPr b="0" lang="fr-FR" sz="1600" spc="-1" strike="noStrike">
                <a:solidFill>
                  <a:srgbClr val="808080"/>
                </a:solidFill>
                <a:latin typeface="Calibri"/>
              </a:rPr>
              <a:t>Caractérisation : associer des flux à des impacts potentiels ou leurs conséquences</a:t>
            </a:r>
            <a:endParaRPr b="0" lang="fr-FR" sz="1600" spc="-1" strike="noStrike">
              <a:solidFill>
                <a:srgbClr val="ffffff"/>
              </a:solidFill>
              <a:latin typeface="Arial"/>
            </a:endParaRPr>
          </a:p>
          <a:p>
            <a:pPr marL="1706400" indent="-1706040">
              <a:lnSpc>
                <a:spcPct val="100000"/>
              </a:lnSpc>
              <a:spcBef>
                <a:spcPts val="1001"/>
              </a:spcBef>
              <a:tabLst>
                <a:tab algn="l" pos="0"/>
              </a:tabLst>
            </a:pPr>
            <a:r>
              <a:rPr b="0" lang="fr-FR" sz="1600" spc="-1" strike="noStrike">
                <a:solidFill>
                  <a:srgbClr val="d77fc4"/>
                </a:solidFill>
                <a:latin typeface="Calibri"/>
              </a:rPr>
              <a:t>Normalisation</a:t>
            </a:r>
            <a:r>
              <a:rPr b="0" lang="fr-FR" sz="1600" spc="-1" strike="noStrike">
                <a:solidFill>
                  <a:srgbClr val="ffffff"/>
                </a:solidFill>
                <a:latin typeface="Calibri"/>
              </a:rPr>
              <a:t> : diviser la valeur d’un flux ou d’un impact par la valeur de </a:t>
            </a:r>
            <a:br>
              <a:rPr sz="1600"/>
            </a:br>
            <a:r>
              <a:rPr b="0" lang="fr-FR" sz="1600" spc="-1" strike="noStrike">
                <a:solidFill>
                  <a:srgbClr val="ffffff"/>
                </a:solidFill>
                <a:latin typeface="Calibri"/>
              </a:rPr>
              <a:t>ce même flux ou impact à l’échelle d’un territoire donné, </a:t>
            </a:r>
            <a:br>
              <a:rPr sz="1600"/>
            </a:br>
            <a:r>
              <a:rPr b="0" lang="fr-FR" sz="1600" spc="-1" strike="noStrike">
                <a:solidFill>
                  <a:srgbClr val="ffffff"/>
                </a:solidFill>
                <a:latin typeface="Calibri"/>
              </a:rPr>
              <a:t>d’une référence (le plus souvent France, Europe ou Monde)</a:t>
            </a:r>
            <a:endParaRPr b="0" lang="fr-FR" sz="1600" spc="-1" strike="noStrike">
              <a:solidFill>
                <a:srgbClr val="ffffff"/>
              </a:solidFill>
              <a:latin typeface="Arial"/>
            </a:endParaRPr>
          </a:p>
        </p:txBody>
      </p:sp>
      <p:sp>
        <p:nvSpPr>
          <p:cNvPr id="1692"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
        <p:nvSpPr>
          <p:cNvPr id="1693" name="Rectangle 20_ 2"/>
          <p:cNvSpPr/>
          <p:nvPr/>
        </p:nvSpPr>
        <p:spPr>
          <a:xfrm>
            <a:off x="720000" y="792000"/>
            <a:ext cx="3768480" cy="4255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200" spc="-1" strike="noStrike">
                <a:solidFill>
                  <a:srgbClr val="ffa300"/>
                </a:solidFill>
                <a:latin typeface="Calibri Light"/>
                <a:ea typeface="Verdana"/>
              </a:rPr>
              <a:t>Comment ça fonctionne ?</a:t>
            </a:r>
            <a:endParaRPr b="0" lang="fr-FR" sz="2200" spc="-1" strike="noStrike">
              <a:solidFill>
                <a:srgbClr val="ffffff"/>
              </a:solidFill>
              <a:latin typeface="Arial"/>
            </a:endParaRPr>
          </a:p>
        </p:txBody>
      </p:sp>
      <p:sp>
        <p:nvSpPr>
          <p:cNvPr id="1694" name=""/>
          <p:cNvSpPr txBox="1"/>
          <p:nvPr/>
        </p:nvSpPr>
        <p:spPr>
          <a:xfrm rot="19500000">
            <a:off x="-87840" y="2355840"/>
            <a:ext cx="1604160" cy="430200"/>
          </a:xfrm>
          <a:prstGeom prst="rect">
            <a:avLst/>
          </a:prstGeom>
          <a:noFill/>
          <a:ln w="0">
            <a:noFill/>
          </a:ln>
        </p:spPr>
        <p:txBody>
          <a:bodyPr lIns="90000" rIns="90000" tIns="45000" bIns="45000" anchor="t">
            <a:noAutofit/>
          </a:bodyPr>
          <a:p>
            <a:r>
              <a:rPr b="1" lang="fr-FR" sz="2400" spc="-1" strike="noStrike">
                <a:solidFill>
                  <a:srgbClr val="ffa300"/>
                </a:solidFill>
                <a:latin typeface="Arial"/>
              </a:rPr>
              <a:t>Optionnel</a:t>
            </a:r>
            <a:endParaRPr b="0" lang="fr-FR" sz="24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695" name="Image 122" descr=""/>
          <p:cNvPicPr/>
          <p:nvPr/>
        </p:nvPicPr>
        <p:blipFill>
          <a:blip r:embed="rId1"/>
          <a:stretch/>
        </p:blipFill>
        <p:spPr>
          <a:xfrm>
            <a:off x="3659760" y="2491920"/>
            <a:ext cx="4871880" cy="3894840"/>
          </a:xfrm>
          <a:prstGeom prst="rect">
            <a:avLst/>
          </a:prstGeom>
          <a:ln w="0">
            <a:noFill/>
          </a:ln>
        </p:spPr>
      </p:pic>
      <p:sp>
        <p:nvSpPr>
          <p:cNvPr id="1696" name="Rectangle à coins arrondis 60"/>
          <p:cNvSpPr/>
          <p:nvPr/>
        </p:nvSpPr>
        <p:spPr>
          <a:xfrm>
            <a:off x="7542000" y="2470680"/>
            <a:ext cx="1007640" cy="388764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t">
            <a:noAutofit/>
          </a:bodyPr>
          <a:p>
            <a:endParaRPr b="0" lang="fr-FR" sz="1800" spc="-1" strike="noStrike">
              <a:solidFill>
                <a:srgbClr val="000000"/>
              </a:solidFill>
              <a:latin typeface="Arial"/>
            </a:endParaRPr>
          </a:p>
        </p:txBody>
      </p:sp>
      <p:sp>
        <p:nvSpPr>
          <p:cNvPr id="1697" name="Rectangle à coins arrondis 65"/>
          <p:cNvSpPr/>
          <p:nvPr/>
        </p:nvSpPr>
        <p:spPr>
          <a:xfrm>
            <a:off x="4839480" y="2470680"/>
            <a:ext cx="1475640" cy="388764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t">
            <a:noAutofit/>
          </a:bodyPr>
          <a:p>
            <a:endParaRPr b="0" lang="fr-FR" sz="1800" spc="-1" strike="noStrike">
              <a:solidFill>
                <a:srgbClr val="000000"/>
              </a:solidFill>
              <a:latin typeface="Arial"/>
            </a:endParaRPr>
          </a:p>
        </p:txBody>
      </p:sp>
      <p:sp>
        <p:nvSpPr>
          <p:cNvPr id="1698" name="Text Box 14"/>
          <p:cNvSpPr/>
          <p:nvPr/>
        </p:nvSpPr>
        <p:spPr>
          <a:xfrm>
            <a:off x="1992240" y="1844640"/>
            <a:ext cx="8135640" cy="36468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261"/>
              </a:spcBef>
            </a:pPr>
            <a:r>
              <a:rPr b="0" lang="fr-FR" sz="1800" spc="-1" strike="noStrike">
                <a:solidFill>
                  <a:srgbClr val="000000"/>
                </a:solidFill>
                <a:latin typeface="Calibri"/>
              </a:rPr>
              <a:t> </a:t>
            </a:r>
            <a:endParaRPr b="0" lang="fr-FR" sz="1800" spc="-1" strike="noStrike">
              <a:solidFill>
                <a:srgbClr val="ffffff"/>
              </a:solidFill>
              <a:latin typeface="Arial"/>
            </a:endParaRPr>
          </a:p>
        </p:txBody>
      </p:sp>
      <p:sp>
        <p:nvSpPr>
          <p:cNvPr id="1699" name="Rectangle à coins arrondis 74"/>
          <p:cNvSpPr/>
          <p:nvPr/>
        </p:nvSpPr>
        <p:spPr>
          <a:xfrm>
            <a:off x="8812800" y="4951080"/>
            <a:ext cx="478080" cy="50040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ctr">
            <a:noAutofit/>
          </a:bodyPr>
          <a:p>
            <a:pPr algn="ctr">
              <a:lnSpc>
                <a:spcPct val="124000"/>
              </a:lnSpc>
            </a:pPr>
            <a:r>
              <a:rPr b="0" lang="fr-FR" sz="1500" spc="-1" strike="noStrike">
                <a:solidFill>
                  <a:srgbClr val="ffa300"/>
                </a:solidFill>
                <a:latin typeface="Calibri"/>
              </a:rPr>
              <a:t>x1</a:t>
            </a:r>
            <a:endParaRPr b="0" lang="fr-FR" sz="1500" spc="-1" strike="noStrike">
              <a:solidFill>
                <a:srgbClr val="000000"/>
              </a:solidFill>
              <a:latin typeface="Arial"/>
            </a:endParaRPr>
          </a:p>
        </p:txBody>
      </p:sp>
      <p:sp>
        <p:nvSpPr>
          <p:cNvPr id="1700" name="Rectangle à coins arrondis 76"/>
          <p:cNvSpPr/>
          <p:nvPr/>
        </p:nvSpPr>
        <p:spPr>
          <a:xfrm>
            <a:off x="8786880" y="5837760"/>
            <a:ext cx="478080" cy="50040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ctr">
            <a:noAutofit/>
          </a:bodyPr>
          <a:p>
            <a:pPr algn="ctr">
              <a:lnSpc>
                <a:spcPct val="124000"/>
              </a:lnSpc>
            </a:pPr>
            <a:r>
              <a:rPr b="0" lang="fr-FR" sz="1500" spc="-1" strike="noStrike">
                <a:solidFill>
                  <a:srgbClr val="ffa300"/>
                </a:solidFill>
                <a:latin typeface="Calibri"/>
              </a:rPr>
              <a:t>x5</a:t>
            </a:r>
            <a:endParaRPr b="0" lang="fr-FR" sz="1500" spc="-1" strike="noStrike">
              <a:solidFill>
                <a:srgbClr val="000000"/>
              </a:solidFill>
              <a:latin typeface="Arial"/>
            </a:endParaRPr>
          </a:p>
        </p:txBody>
      </p:sp>
      <p:sp>
        <p:nvSpPr>
          <p:cNvPr id="1701" name="ZoneTexte 74"/>
          <p:cNvSpPr/>
          <p:nvPr/>
        </p:nvSpPr>
        <p:spPr>
          <a:xfrm>
            <a:off x="8022600" y="6409800"/>
            <a:ext cx="87012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600" spc="-1" strike="noStrike">
                <a:solidFill>
                  <a:srgbClr val="808080"/>
                </a:solidFill>
                <a:latin typeface="Calibri"/>
              </a:rPr>
              <a:t>[</a:t>
            </a:r>
            <a:r>
              <a:rPr b="0" lang="fr-FR" sz="1600" spc="-1" strike="sngStrike">
                <a:solidFill>
                  <a:srgbClr val="c00000"/>
                </a:solidFill>
                <a:latin typeface="Calibri"/>
              </a:rPr>
              <a:t>ReCiPe</a:t>
            </a:r>
            <a:r>
              <a:rPr b="0" lang="fr-FR" sz="1600" spc="-1" strike="noStrike">
                <a:solidFill>
                  <a:srgbClr val="808080"/>
                </a:solidFill>
                <a:latin typeface="Calibri"/>
              </a:rPr>
              <a:t>]</a:t>
            </a:r>
            <a:endParaRPr b="0" lang="fr-FR" sz="1600" spc="-1" strike="noStrike">
              <a:solidFill>
                <a:srgbClr val="ffffff"/>
              </a:solidFill>
              <a:latin typeface="Arial"/>
            </a:endParaRPr>
          </a:p>
        </p:txBody>
      </p:sp>
      <p:sp>
        <p:nvSpPr>
          <p:cNvPr id="1702" name="Text Box 22"/>
          <p:cNvSpPr/>
          <p:nvPr/>
        </p:nvSpPr>
        <p:spPr>
          <a:xfrm>
            <a:off x="1279800" y="1383840"/>
            <a:ext cx="9047880" cy="2177640"/>
          </a:xfrm>
          <a:prstGeom prst="rect">
            <a:avLst/>
          </a:prstGeom>
          <a:solidFill>
            <a:srgbClr val="000000">
              <a:alpha val="90000"/>
            </a:srgbClr>
          </a:solidFill>
          <a:ln w="0">
            <a:noFill/>
          </a:ln>
        </p:spPr>
        <p:style>
          <a:lnRef idx="0"/>
          <a:fillRef idx="0"/>
          <a:effectRef idx="0"/>
          <a:fontRef idx="minor"/>
        </p:style>
        <p:txBody>
          <a:bodyPr lIns="90000" rIns="90000" tIns="45000" bIns="45000" anchor="t">
            <a:spAutoFit/>
          </a:bodyPr>
          <a:p>
            <a:pPr>
              <a:lnSpc>
                <a:spcPct val="100000"/>
              </a:lnSpc>
              <a:spcBef>
                <a:spcPts val="1400"/>
              </a:spcBef>
            </a:pPr>
            <a:r>
              <a:rPr b="0" lang="fr-FR" sz="1600" spc="-1" strike="noStrike">
                <a:solidFill>
                  <a:srgbClr val="ffffff"/>
                </a:solidFill>
                <a:latin typeface="Calibri"/>
                <a:ea typeface="Noto Sans CJK SC"/>
              </a:rPr>
              <a:t>Évaluation = ICV → choix des indicateurs → </a:t>
            </a:r>
            <a:r>
              <a:rPr b="0" lang="fr-FR" sz="1600" spc="-1" strike="noStrike">
                <a:solidFill>
                  <a:srgbClr val="ffffff"/>
                </a:solidFill>
                <a:latin typeface="Calibri"/>
                <a:ea typeface="Noto Sans CJK SC"/>
              </a:rPr>
              <a:t>caractérisation</a:t>
            </a:r>
            <a:r>
              <a:rPr b="0" lang="fr-FR" sz="1600" spc="-1" strike="noStrike">
                <a:solidFill>
                  <a:srgbClr val="ffffff"/>
                </a:solidFill>
                <a:latin typeface="Calibri"/>
              </a:rPr>
              <a:t> → </a:t>
            </a:r>
            <a:r>
              <a:rPr b="0" lang="fr-FR" sz="1600" spc="-1" strike="noStrike">
                <a:solidFill>
                  <a:srgbClr val="d77fc4"/>
                </a:solidFill>
                <a:latin typeface="Calibri"/>
              </a:rPr>
              <a:t>phases optionnelles</a:t>
            </a:r>
            <a:endParaRPr b="0" lang="fr-FR" sz="1600" spc="-1" strike="noStrike">
              <a:solidFill>
                <a:srgbClr val="ffffff"/>
              </a:solidFill>
              <a:latin typeface="Arial"/>
            </a:endParaRPr>
          </a:p>
          <a:p>
            <a:pPr>
              <a:lnSpc>
                <a:spcPct val="100000"/>
              </a:lnSpc>
              <a:spcBef>
                <a:spcPts val="1001"/>
              </a:spcBef>
            </a:pPr>
            <a:r>
              <a:rPr b="0" lang="fr-FR" sz="1600" spc="-1" strike="noStrike">
                <a:solidFill>
                  <a:srgbClr val="808080"/>
                </a:solidFill>
                <a:latin typeface="Calibri"/>
              </a:rPr>
              <a:t>Caractérisation : associer des flux à des impacts </a:t>
            </a:r>
            <a:r>
              <a:rPr b="0" lang="fr-FR" sz="1600" spc="-1" strike="noStrike" u="sng">
                <a:solidFill>
                  <a:srgbClr val="808080"/>
                </a:solidFill>
                <a:uFillTx/>
                <a:latin typeface="Calibri"/>
              </a:rPr>
              <a:t>potentiels </a:t>
            </a:r>
            <a:endParaRPr b="0" lang="fr-FR" sz="1600" spc="-1" strike="noStrike">
              <a:solidFill>
                <a:srgbClr val="ffffff"/>
              </a:solidFill>
              <a:latin typeface="Arial"/>
            </a:endParaRPr>
          </a:p>
          <a:p>
            <a:pPr marL="1706400" indent="-1706040">
              <a:lnSpc>
                <a:spcPct val="100000"/>
              </a:lnSpc>
              <a:spcBef>
                <a:spcPts val="1001"/>
              </a:spcBef>
              <a:tabLst>
                <a:tab algn="l" pos="0"/>
              </a:tabLst>
            </a:pPr>
            <a:r>
              <a:rPr b="0" lang="fr-FR" sz="1600" spc="-1" strike="noStrike">
                <a:solidFill>
                  <a:srgbClr val="808080"/>
                </a:solidFill>
                <a:latin typeface="Calibri"/>
              </a:rPr>
              <a:t>Normalisation : diviser la valeur d’un flux ou d’un impact par la valeur de </a:t>
            </a:r>
            <a:br>
              <a:rPr sz="1600"/>
            </a:br>
            <a:r>
              <a:rPr b="0" lang="fr-FR" sz="1600" spc="-1" strike="noStrike">
                <a:solidFill>
                  <a:srgbClr val="808080"/>
                </a:solidFill>
                <a:latin typeface="Calibri"/>
              </a:rPr>
              <a:t>ce même flux ou impact à l’échelle d’un territoire donné, </a:t>
            </a:r>
            <a:br>
              <a:rPr sz="1600"/>
            </a:br>
            <a:r>
              <a:rPr b="0" lang="fr-FR" sz="1600" spc="-1" strike="noStrike">
                <a:solidFill>
                  <a:srgbClr val="808080"/>
                </a:solidFill>
                <a:latin typeface="Calibri"/>
              </a:rPr>
              <a:t>d’une référence (le plus souvent France, Europe ou Monde)</a:t>
            </a:r>
            <a:endParaRPr b="0" lang="fr-FR" sz="1600" spc="-1" strike="noStrike">
              <a:solidFill>
                <a:srgbClr val="ffffff"/>
              </a:solidFill>
              <a:latin typeface="Arial"/>
            </a:endParaRPr>
          </a:p>
          <a:p>
            <a:pPr marL="1523880" indent="-1523520">
              <a:lnSpc>
                <a:spcPct val="100000"/>
              </a:lnSpc>
              <a:spcBef>
                <a:spcPts val="1001"/>
              </a:spcBef>
              <a:tabLst>
                <a:tab algn="l" pos="0"/>
              </a:tabLst>
            </a:pPr>
            <a:r>
              <a:rPr b="0" lang="fr-FR" sz="1600" spc="-1" strike="noStrike">
                <a:solidFill>
                  <a:srgbClr val="d77fc4"/>
                </a:solidFill>
                <a:latin typeface="Calibri"/>
              </a:rPr>
              <a:t>Pondération</a:t>
            </a:r>
            <a:r>
              <a:rPr b="0" lang="fr-FR" sz="1600" spc="-1" strike="noStrike">
                <a:solidFill>
                  <a:srgbClr val="ffffff"/>
                </a:solidFill>
                <a:latin typeface="Calibri"/>
              </a:rPr>
              <a:t> : facteurs de pondération associés à des impacts </a:t>
            </a:r>
            <a:br>
              <a:rPr sz="1600"/>
            </a:br>
            <a:r>
              <a:rPr b="0" lang="fr-FR" sz="1600" spc="-1" strike="noStrike">
                <a:solidFill>
                  <a:srgbClr val="ffffff"/>
                </a:solidFill>
                <a:latin typeface="Calibri"/>
              </a:rPr>
              <a:t>pour en privilégier certains à d’autres</a:t>
            </a:r>
            <a:endParaRPr b="0" lang="fr-FR" sz="1600" spc="-1" strike="noStrike">
              <a:solidFill>
                <a:srgbClr val="ffffff"/>
              </a:solidFill>
              <a:latin typeface="Arial"/>
            </a:endParaRPr>
          </a:p>
        </p:txBody>
      </p:sp>
      <p:pic>
        <p:nvPicPr>
          <p:cNvPr id="1703" name="Image 115" descr=""/>
          <p:cNvPicPr/>
          <p:nvPr/>
        </p:nvPicPr>
        <p:blipFill>
          <a:blip r:embed="rId2"/>
          <a:stretch/>
        </p:blipFill>
        <p:spPr>
          <a:xfrm>
            <a:off x="10647720" y="75240"/>
            <a:ext cx="1449000" cy="1079640"/>
          </a:xfrm>
          <a:prstGeom prst="rect">
            <a:avLst/>
          </a:prstGeom>
          <a:ln w="0">
            <a:noFill/>
          </a:ln>
        </p:spPr>
      </p:pic>
      <p:sp>
        <p:nvSpPr>
          <p:cNvPr id="1704"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
        <p:nvSpPr>
          <p:cNvPr id="1705" name="Rectangle 20_ 1"/>
          <p:cNvSpPr/>
          <p:nvPr/>
        </p:nvSpPr>
        <p:spPr>
          <a:xfrm>
            <a:off x="720000" y="792000"/>
            <a:ext cx="3768480" cy="4255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200" spc="-1" strike="noStrike">
                <a:solidFill>
                  <a:srgbClr val="ffa300"/>
                </a:solidFill>
                <a:latin typeface="Calibri Light"/>
                <a:ea typeface="Verdana"/>
              </a:rPr>
              <a:t>Comment ça fonctionne ?</a:t>
            </a:r>
            <a:endParaRPr b="0" lang="fr-FR" sz="2200" spc="-1" strike="noStrike">
              <a:solidFill>
                <a:srgbClr val="ffffff"/>
              </a:solidFill>
              <a:latin typeface="Arial"/>
            </a:endParaRPr>
          </a:p>
        </p:txBody>
      </p:sp>
      <p:sp>
        <p:nvSpPr>
          <p:cNvPr id="1706" name=""/>
          <p:cNvSpPr txBox="1"/>
          <p:nvPr/>
        </p:nvSpPr>
        <p:spPr>
          <a:xfrm rot="19500000">
            <a:off x="-87840" y="3003840"/>
            <a:ext cx="1604160" cy="430200"/>
          </a:xfrm>
          <a:prstGeom prst="rect">
            <a:avLst/>
          </a:prstGeom>
          <a:noFill/>
          <a:ln w="0">
            <a:noFill/>
          </a:ln>
        </p:spPr>
        <p:txBody>
          <a:bodyPr lIns="90000" rIns="90000" tIns="45000" bIns="45000" anchor="t">
            <a:noAutofit/>
          </a:bodyPr>
          <a:p>
            <a:r>
              <a:rPr b="1" lang="fr-FR" sz="2400" spc="-1" strike="noStrike">
                <a:solidFill>
                  <a:srgbClr val="ffa300"/>
                </a:solidFill>
                <a:latin typeface="Arial"/>
              </a:rPr>
              <a:t>Optionnel</a:t>
            </a:r>
            <a:endParaRPr b="0" lang="fr-FR" sz="24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707" name="Image 126" descr=""/>
          <p:cNvPicPr/>
          <p:nvPr/>
        </p:nvPicPr>
        <p:blipFill>
          <a:blip r:embed="rId1"/>
          <a:stretch/>
        </p:blipFill>
        <p:spPr>
          <a:xfrm>
            <a:off x="3659760" y="2491920"/>
            <a:ext cx="4871880" cy="3894840"/>
          </a:xfrm>
          <a:prstGeom prst="rect">
            <a:avLst/>
          </a:prstGeom>
          <a:ln w="0">
            <a:noFill/>
          </a:ln>
        </p:spPr>
      </p:pic>
      <p:sp>
        <p:nvSpPr>
          <p:cNvPr id="1708" name="Text Box 16"/>
          <p:cNvSpPr/>
          <p:nvPr/>
        </p:nvSpPr>
        <p:spPr>
          <a:xfrm>
            <a:off x="1992240" y="1844640"/>
            <a:ext cx="8135640" cy="36468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261"/>
              </a:spcBef>
            </a:pPr>
            <a:r>
              <a:rPr b="0" lang="fr-FR" sz="1800" spc="-1" strike="noStrike">
                <a:solidFill>
                  <a:srgbClr val="000000"/>
                </a:solidFill>
                <a:latin typeface="Calibri"/>
              </a:rPr>
              <a:t> </a:t>
            </a:r>
            <a:endParaRPr b="0" lang="fr-FR" sz="1800" spc="-1" strike="noStrike">
              <a:solidFill>
                <a:srgbClr val="ffffff"/>
              </a:solidFill>
              <a:latin typeface="Arial"/>
            </a:endParaRPr>
          </a:p>
        </p:txBody>
      </p:sp>
      <p:sp>
        <p:nvSpPr>
          <p:cNvPr id="1709" name="ZoneTexte 75"/>
          <p:cNvSpPr/>
          <p:nvPr/>
        </p:nvSpPr>
        <p:spPr>
          <a:xfrm>
            <a:off x="8022600" y="6409800"/>
            <a:ext cx="87012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600" spc="-1" strike="noStrike">
                <a:solidFill>
                  <a:srgbClr val="808080"/>
                </a:solidFill>
                <a:latin typeface="Calibri"/>
              </a:rPr>
              <a:t>[</a:t>
            </a:r>
            <a:r>
              <a:rPr b="0" lang="fr-FR" sz="1600" spc="-1" strike="sngStrike">
                <a:solidFill>
                  <a:srgbClr val="c00000"/>
                </a:solidFill>
                <a:latin typeface="Calibri"/>
              </a:rPr>
              <a:t>ReCiPe</a:t>
            </a:r>
            <a:r>
              <a:rPr b="0" lang="fr-FR" sz="1600" spc="-1" strike="noStrike">
                <a:solidFill>
                  <a:srgbClr val="808080"/>
                </a:solidFill>
                <a:latin typeface="Calibri"/>
              </a:rPr>
              <a:t>]</a:t>
            </a:r>
            <a:endParaRPr b="0" lang="fr-FR" sz="1600" spc="-1" strike="noStrike">
              <a:solidFill>
                <a:srgbClr val="ffffff"/>
              </a:solidFill>
              <a:latin typeface="Arial"/>
            </a:endParaRPr>
          </a:p>
        </p:txBody>
      </p:sp>
      <p:pic>
        <p:nvPicPr>
          <p:cNvPr id="1710" name="Image 119" descr=""/>
          <p:cNvPicPr/>
          <p:nvPr/>
        </p:nvPicPr>
        <p:blipFill>
          <a:blip r:embed="rId2"/>
          <a:stretch/>
        </p:blipFill>
        <p:spPr>
          <a:xfrm>
            <a:off x="10647720" y="75240"/>
            <a:ext cx="1449000" cy="1079640"/>
          </a:xfrm>
          <a:prstGeom prst="rect">
            <a:avLst/>
          </a:prstGeom>
          <a:ln w="0">
            <a:noFill/>
          </a:ln>
        </p:spPr>
      </p:pic>
      <p:sp>
        <p:nvSpPr>
          <p:cNvPr id="1711" name="Rectangle 83"/>
          <p:cNvSpPr/>
          <p:nvPr/>
        </p:nvSpPr>
        <p:spPr>
          <a:xfrm>
            <a:off x="8532360" y="2491920"/>
            <a:ext cx="1269720" cy="3894840"/>
          </a:xfrm>
          <a:prstGeom prst="rect">
            <a:avLst/>
          </a:prstGeom>
          <a:solidFill>
            <a:srgbClr val="ffffff"/>
          </a:solidFill>
          <a:ln w="12600">
            <a:noFill/>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712" name="Connecteur droit avec flèche 39"/>
          <p:cNvSpPr/>
          <p:nvPr/>
        </p:nvSpPr>
        <p:spPr>
          <a:xfrm>
            <a:off x="8453520" y="2709720"/>
            <a:ext cx="444600" cy="1894680"/>
          </a:xfrm>
          <a:prstGeom prst="straightConnector1">
            <a:avLst/>
          </a:prstGeom>
          <a:noFill/>
          <a:ln w="6480">
            <a:solidFill>
              <a:srgbClr val="ffff00"/>
            </a:solidFill>
            <a:miter/>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1713" name="Rectangle à coins arrondis 61"/>
          <p:cNvSpPr/>
          <p:nvPr/>
        </p:nvSpPr>
        <p:spPr>
          <a:xfrm>
            <a:off x="8898480" y="4163760"/>
            <a:ext cx="848160" cy="881280"/>
          </a:xfrm>
          <a:prstGeom prst="roundRect">
            <a:avLst>
              <a:gd name="adj" fmla="val 16667"/>
            </a:avLst>
          </a:prstGeom>
          <a:solidFill>
            <a:srgbClr val="ffff00"/>
          </a:solidFill>
          <a:ln w="12600">
            <a:noFill/>
          </a:ln>
        </p:spPr>
        <p:style>
          <a:lnRef idx="0"/>
          <a:fillRef idx="0"/>
          <a:effectRef idx="0"/>
          <a:fontRef idx="minor"/>
        </p:style>
        <p:txBody>
          <a:bodyPr lIns="90000" rIns="90000" tIns="45000" bIns="45000" anchor="ctr">
            <a:noAutofit/>
          </a:bodyPr>
          <a:p>
            <a:pPr algn="ctr">
              <a:lnSpc>
                <a:spcPct val="100000"/>
              </a:lnSpc>
            </a:pPr>
            <a:r>
              <a:rPr b="0" lang="fr-FR" sz="1100" spc="-1" strike="noStrike">
                <a:solidFill>
                  <a:srgbClr val="ff0000"/>
                </a:solidFill>
                <a:latin typeface="Calibri"/>
              </a:rPr>
              <a:t>Score unique</a:t>
            </a:r>
            <a:endParaRPr b="0" lang="fr-FR" sz="1100" spc="-1" strike="noStrike">
              <a:solidFill>
                <a:srgbClr val="ff0000"/>
              </a:solidFill>
              <a:latin typeface="Arial"/>
            </a:endParaRPr>
          </a:p>
        </p:txBody>
      </p:sp>
      <p:sp>
        <p:nvSpPr>
          <p:cNvPr id="1714" name="Connecteur droit avec flèche 40"/>
          <p:cNvSpPr/>
          <p:nvPr/>
        </p:nvSpPr>
        <p:spPr>
          <a:xfrm>
            <a:off x="8453520" y="3643200"/>
            <a:ext cx="444600" cy="961200"/>
          </a:xfrm>
          <a:prstGeom prst="straightConnector1">
            <a:avLst/>
          </a:prstGeom>
          <a:noFill/>
          <a:ln w="6480">
            <a:solidFill>
              <a:srgbClr val="ffff00"/>
            </a:solidFill>
            <a:miter/>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1715" name="Connecteur droit avec flèche 41"/>
          <p:cNvSpPr/>
          <p:nvPr/>
        </p:nvSpPr>
        <p:spPr>
          <a:xfrm flipV="1">
            <a:off x="8453520" y="4604760"/>
            <a:ext cx="444600" cy="620640"/>
          </a:xfrm>
          <a:prstGeom prst="straightConnector1">
            <a:avLst/>
          </a:prstGeom>
          <a:noFill/>
          <a:ln w="6480">
            <a:solidFill>
              <a:srgbClr val="ffff00"/>
            </a:solidFill>
            <a:miter/>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1716" name="Connecteur droit avec flèche 42"/>
          <p:cNvSpPr/>
          <p:nvPr/>
        </p:nvSpPr>
        <p:spPr>
          <a:xfrm flipV="1">
            <a:off x="8408160" y="4604760"/>
            <a:ext cx="489960" cy="1484640"/>
          </a:xfrm>
          <a:prstGeom prst="straightConnector1">
            <a:avLst/>
          </a:prstGeom>
          <a:noFill/>
          <a:ln w="6480">
            <a:solidFill>
              <a:srgbClr val="ffff00"/>
            </a:solidFill>
            <a:miter/>
            <a:tailEnd len="med" type="triangle" w="med"/>
          </a:ln>
        </p:spPr>
        <p:style>
          <a:lnRef idx="0"/>
          <a:fillRef idx="0"/>
          <a:effectRef idx="0"/>
          <a:fontRef idx="minor"/>
        </p:style>
        <p:txBody>
          <a:bodyPr lIns="90000" rIns="90000" tIns="45000" bIns="45000" anchor="t">
            <a:noAutofit/>
          </a:bodyPr>
          <a:p>
            <a:endParaRPr b="0" lang="fr-FR" sz="1800" spc="-1" strike="noStrike">
              <a:solidFill>
                <a:srgbClr val="ffffff"/>
              </a:solidFill>
              <a:latin typeface="Arial"/>
            </a:endParaRPr>
          </a:p>
        </p:txBody>
      </p:sp>
      <p:sp>
        <p:nvSpPr>
          <p:cNvPr id="1717" name="Text Box 23"/>
          <p:cNvSpPr/>
          <p:nvPr/>
        </p:nvSpPr>
        <p:spPr>
          <a:xfrm>
            <a:off x="1279800" y="1383840"/>
            <a:ext cx="9504360" cy="2919240"/>
          </a:xfrm>
          <a:custGeom>
            <a:avLst/>
            <a:gdLst>
              <a:gd name="textAreaLeft" fmla="*/ 0 w 9504360"/>
              <a:gd name="textAreaRight" fmla="*/ 9504720 w 9504360"/>
              <a:gd name="textAreaTop" fmla="*/ 0 h 2919240"/>
              <a:gd name="textAreaBottom" fmla="*/ 2919600 h 2919240"/>
            </a:gdLst>
            <a:ahLst/>
            <a:rect l="textAreaLeft" t="textAreaTop" r="textAreaRight" b="textAreaBottom"/>
            <a:pathLst>
              <a:path w="9504704" h="3302355">
                <a:moveTo>
                  <a:pt x="0" y="0"/>
                </a:moveTo>
                <a:lnTo>
                  <a:pt x="9472569" y="0"/>
                </a:lnTo>
                <a:lnTo>
                  <a:pt x="9504704" y="1949805"/>
                </a:lnTo>
                <a:cubicBezTo>
                  <a:pt x="8193830" y="1919768"/>
                  <a:pt x="7548118" y="1904814"/>
                  <a:pt x="7405645" y="2049403"/>
                </a:cubicBezTo>
                <a:cubicBezTo>
                  <a:pt x="7298088" y="2152465"/>
                  <a:pt x="7340549" y="2465869"/>
                  <a:pt x="7332211" y="3302355"/>
                </a:cubicBezTo>
                <a:lnTo>
                  <a:pt x="0" y="3293209"/>
                </a:lnTo>
                <a:lnTo>
                  <a:pt x="0" y="0"/>
                </a:lnTo>
                <a:close/>
              </a:path>
            </a:pathLst>
          </a:custGeom>
          <a:solidFill>
            <a:srgbClr val="000000">
              <a:alpha val="90000"/>
            </a:srgbClr>
          </a:solidFill>
          <a:ln w="0">
            <a:noFill/>
          </a:ln>
        </p:spPr>
        <p:style>
          <a:lnRef idx="0"/>
          <a:fillRef idx="0"/>
          <a:effectRef idx="0"/>
          <a:fontRef idx="minor"/>
        </p:style>
        <p:txBody>
          <a:bodyPr lIns="90000" rIns="90000" tIns="45000" bIns="45000" anchor="t">
            <a:spAutoFit/>
          </a:bodyPr>
          <a:p>
            <a:pPr>
              <a:lnSpc>
                <a:spcPct val="100000"/>
              </a:lnSpc>
              <a:spcBef>
                <a:spcPts val="1400"/>
              </a:spcBef>
            </a:pPr>
            <a:r>
              <a:rPr b="0" lang="fr-FR" sz="1600" spc="-1" strike="noStrike">
                <a:solidFill>
                  <a:srgbClr val="ffffff"/>
                </a:solidFill>
                <a:latin typeface="Calibri"/>
                <a:ea typeface="Noto Sans CJK SC"/>
              </a:rPr>
              <a:t>Évaluation = ICV → choix des indicateurs → </a:t>
            </a:r>
            <a:r>
              <a:rPr b="0" lang="fr-FR" sz="1600" spc="-1" strike="noStrike">
                <a:solidFill>
                  <a:srgbClr val="ffffff"/>
                </a:solidFill>
                <a:latin typeface="Calibri"/>
                <a:ea typeface="Noto Sans CJK SC"/>
              </a:rPr>
              <a:t>caractérisation</a:t>
            </a:r>
            <a:r>
              <a:rPr b="0" lang="fr-FR" sz="1600" spc="-1" strike="noStrike">
                <a:solidFill>
                  <a:srgbClr val="ffffff"/>
                </a:solidFill>
                <a:latin typeface="Calibri"/>
              </a:rPr>
              <a:t> → </a:t>
            </a:r>
            <a:r>
              <a:rPr b="0" lang="fr-FR" sz="1600" spc="-1" strike="noStrike">
                <a:solidFill>
                  <a:srgbClr val="d77fc4"/>
                </a:solidFill>
                <a:latin typeface="Calibri"/>
              </a:rPr>
              <a:t>phases optionnelles</a:t>
            </a:r>
            <a:endParaRPr b="0" lang="fr-FR" sz="1600" spc="-1" strike="noStrike">
              <a:solidFill>
                <a:srgbClr val="ffffff"/>
              </a:solidFill>
              <a:latin typeface="Arial"/>
            </a:endParaRPr>
          </a:p>
          <a:p>
            <a:pPr>
              <a:lnSpc>
                <a:spcPct val="100000"/>
              </a:lnSpc>
              <a:spcBef>
                <a:spcPts val="1001"/>
              </a:spcBef>
            </a:pPr>
            <a:r>
              <a:rPr b="0" lang="fr-FR" sz="1600" spc="-1" strike="noStrike">
                <a:solidFill>
                  <a:srgbClr val="808080"/>
                </a:solidFill>
                <a:latin typeface="Calibri"/>
              </a:rPr>
              <a:t>Caractérisation : associer des flux à des impacts </a:t>
            </a:r>
            <a:r>
              <a:rPr b="0" lang="fr-FR" sz="1600" spc="-1" strike="noStrike" u="sng">
                <a:solidFill>
                  <a:srgbClr val="808080"/>
                </a:solidFill>
                <a:uFillTx/>
                <a:latin typeface="Calibri"/>
              </a:rPr>
              <a:t>potentiels </a:t>
            </a:r>
            <a:endParaRPr b="0" lang="fr-FR" sz="1600" spc="-1" strike="noStrike">
              <a:solidFill>
                <a:srgbClr val="ffffff"/>
              </a:solidFill>
              <a:latin typeface="Arial"/>
            </a:endParaRPr>
          </a:p>
          <a:p>
            <a:pPr marL="1706400" indent="-1706040">
              <a:lnSpc>
                <a:spcPct val="100000"/>
              </a:lnSpc>
              <a:spcBef>
                <a:spcPts val="1001"/>
              </a:spcBef>
              <a:tabLst>
                <a:tab algn="l" pos="0"/>
              </a:tabLst>
            </a:pPr>
            <a:r>
              <a:rPr b="0" lang="fr-FR" sz="1600" spc="-1" strike="noStrike">
                <a:solidFill>
                  <a:srgbClr val="808080"/>
                </a:solidFill>
                <a:latin typeface="Calibri"/>
              </a:rPr>
              <a:t>Normalisation : diviser la valeur d’un flux ou d’un impact par la valeur de </a:t>
            </a:r>
            <a:br>
              <a:rPr sz="1600"/>
            </a:br>
            <a:r>
              <a:rPr b="0" lang="fr-FR" sz="1600" spc="-1" strike="noStrike">
                <a:solidFill>
                  <a:srgbClr val="808080"/>
                </a:solidFill>
                <a:latin typeface="Calibri"/>
              </a:rPr>
              <a:t>ce même flux ou impact à l’échelle d’un territoire donné, </a:t>
            </a:r>
            <a:br>
              <a:rPr sz="1600"/>
            </a:br>
            <a:r>
              <a:rPr b="0" lang="fr-FR" sz="1600" spc="-1" strike="noStrike">
                <a:solidFill>
                  <a:srgbClr val="808080"/>
                </a:solidFill>
                <a:latin typeface="Calibri"/>
              </a:rPr>
              <a:t>d’une référence (le plus souvent France, Europe ou Monde)</a:t>
            </a:r>
            <a:endParaRPr b="0" lang="fr-FR" sz="1600" spc="-1" strike="noStrike">
              <a:solidFill>
                <a:srgbClr val="ffffff"/>
              </a:solidFill>
              <a:latin typeface="Arial"/>
            </a:endParaRPr>
          </a:p>
          <a:p>
            <a:pPr marL="1523880" indent="-1523520">
              <a:lnSpc>
                <a:spcPct val="100000"/>
              </a:lnSpc>
              <a:spcBef>
                <a:spcPts val="1001"/>
              </a:spcBef>
              <a:tabLst>
                <a:tab algn="l" pos="0"/>
              </a:tabLst>
            </a:pPr>
            <a:r>
              <a:rPr b="0" lang="fr-FR" sz="1600" spc="-1" strike="noStrike">
                <a:solidFill>
                  <a:srgbClr val="808080"/>
                </a:solidFill>
                <a:latin typeface="Calibri"/>
              </a:rPr>
              <a:t>Pondération : facteurs de pondération associés à des impacts </a:t>
            </a:r>
            <a:br>
              <a:rPr sz="1600"/>
            </a:br>
            <a:r>
              <a:rPr b="0" lang="fr-FR" sz="1600" spc="-1" strike="noStrike">
                <a:solidFill>
                  <a:srgbClr val="808080"/>
                </a:solidFill>
                <a:latin typeface="Calibri"/>
              </a:rPr>
              <a:t>pour en privilégier certains à d’autres</a:t>
            </a:r>
            <a:endParaRPr b="0" lang="fr-FR" sz="1600" spc="-1" strike="noStrike">
              <a:solidFill>
                <a:srgbClr val="ffffff"/>
              </a:solidFill>
              <a:latin typeface="Arial"/>
            </a:endParaRPr>
          </a:p>
          <a:p>
            <a:pPr marL="1523880" indent="-1523520">
              <a:lnSpc>
                <a:spcPct val="100000"/>
              </a:lnSpc>
              <a:spcBef>
                <a:spcPts val="1001"/>
              </a:spcBef>
              <a:tabLst>
                <a:tab algn="l" pos="0"/>
              </a:tabLst>
            </a:pPr>
            <a:r>
              <a:rPr b="0" lang="fr-FR" sz="1600" spc="-1" strike="noStrike">
                <a:solidFill>
                  <a:srgbClr val="d77fc4"/>
                </a:solidFill>
                <a:latin typeface="Calibri"/>
              </a:rPr>
              <a:t>Score Unique</a:t>
            </a:r>
            <a:r>
              <a:rPr b="0" lang="fr-FR" sz="1600" spc="-1" strike="noStrike">
                <a:solidFill>
                  <a:srgbClr val="ffffff"/>
                </a:solidFill>
                <a:latin typeface="Calibri"/>
              </a:rPr>
              <a:t> : agrégation en un indicateur unique</a:t>
            </a:r>
            <a:endParaRPr b="0" lang="fr-FR" sz="1600" spc="-1" strike="noStrike">
              <a:solidFill>
                <a:srgbClr val="ffffff"/>
              </a:solidFill>
              <a:latin typeface="Arial"/>
            </a:endParaRPr>
          </a:p>
          <a:p>
            <a:pPr marL="1523880" indent="-1523520">
              <a:lnSpc>
                <a:spcPct val="100000"/>
              </a:lnSpc>
              <a:spcBef>
                <a:spcPts val="1001"/>
              </a:spcBef>
              <a:tabLst>
                <a:tab algn="l" pos="0"/>
              </a:tabLst>
            </a:pPr>
            <a:endParaRPr b="0" lang="fr-FR" sz="1600" spc="-1" strike="noStrike">
              <a:solidFill>
                <a:srgbClr val="ffffff"/>
              </a:solidFill>
              <a:latin typeface="Arial"/>
            </a:endParaRPr>
          </a:p>
        </p:txBody>
      </p:sp>
      <p:sp>
        <p:nvSpPr>
          <p:cNvPr id="1718" name="Rectangle à coins arrondis 66"/>
          <p:cNvSpPr/>
          <p:nvPr/>
        </p:nvSpPr>
        <p:spPr>
          <a:xfrm>
            <a:off x="8604720" y="3096000"/>
            <a:ext cx="1212840" cy="3270960"/>
          </a:xfrm>
          <a:prstGeom prst="roundRect">
            <a:avLst>
              <a:gd name="adj" fmla="val 16667"/>
            </a:avLst>
          </a:prstGeom>
          <a:solidFill>
            <a:srgbClr val="9f3187">
              <a:alpha val="30000"/>
            </a:srgbClr>
          </a:solidFill>
          <a:ln w="38160">
            <a:solidFill>
              <a:srgbClr val="80276c"/>
            </a:solidFill>
            <a:round/>
          </a:ln>
        </p:spPr>
        <p:style>
          <a:lnRef idx="0"/>
          <a:fillRef idx="0"/>
          <a:effectRef idx="0"/>
          <a:fontRef idx="minor"/>
        </p:style>
        <p:txBody>
          <a:bodyPr anchor="t">
            <a:noAutofit/>
          </a:bodyPr>
          <a:p>
            <a:endParaRPr b="0" lang="fr-FR" sz="1800" spc="-1" strike="noStrike">
              <a:solidFill>
                <a:srgbClr val="000000"/>
              </a:solidFill>
              <a:latin typeface="Arial"/>
            </a:endParaRPr>
          </a:p>
        </p:txBody>
      </p:sp>
      <p:sp>
        <p:nvSpPr>
          <p:cNvPr id="1719"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
        <p:nvSpPr>
          <p:cNvPr id="1720" name="Rectangle 20_ 4"/>
          <p:cNvSpPr/>
          <p:nvPr/>
        </p:nvSpPr>
        <p:spPr>
          <a:xfrm>
            <a:off x="720000" y="792000"/>
            <a:ext cx="3768480" cy="4255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200" spc="-1" strike="noStrike">
                <a:solidFill>
                  <a:srgbClr val="ffa300"/>
                </a:solidFill>
                <a:latin typeface="Calibri Light"/>
                <a:ea typeface="Verdana"/>
              </a:rPr>
              <a:t>Comment ça fonctionne ?</a:t>
            </a:r>
            <a:endParaRPr b="0" lang="fr-FR" sz="2200" spc="-1" strike="noStrike">
              <a:solidFill>
                <a:srgbClr val="ffffff"/>
              </a:solidFill>
              <a:latin typeface="Arial"/>
            </a:endParaRPr>
          </a:p>
        </p:txBody>
      </p:sp>
      <p:sp>
        <p:nvSpPr>
          <p:cNvPr id="1721" name=""/>
          <p:cNvSpPr txBox="1"/>
          <p:nvPr/>
        </p:nvSpPr>
        <p:spPr>
          <a:xfrm rot="19500000">
            <a:off x="-87840" y="3579480"/>
            <a:ext cx="1604160" cy="430200"/>
          </a:xfrm>
          <a:prstGeom prst="rect">
            <a:avLst/>
          </a:prstGeom>
          <a:noFill/>
          <a:ln w="0">
            <a:noFill/>
          </a:ln>
        </p:spPr>
        <p:txBody>
          <a:bodyPr lIns="90000" rIns="90000" tIns="45000" bIns="45000" anchor="t">
            <a:noAutofit/>
          </a:bodyPr>
          <a:p>
            <a:r>
              <a:rPr b="1" lang="fr-FR" sz="2400" spc="-1" strike="noStrike">
                <a:solidFill>
                  <a:srgbClr val="ffa300"/>
                </a:solidFill>
                <a:latin typeface="Arial"/>
              </a:rPr>
              <a:t>Optionnel</a:t>
            </a:r>
            <a:endParaRPr b="0" lang="fr-FR" sz="24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1"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Des outils pour l’environnement</a:t>
            </a:r>
            <a:endParaRPr b="0" lang="en-US" sz="2800" spc="-1" strike="noStrike">
              <a:solidFill>
                <a:srgbClr val="000000"/>
              </a:solidFill>
              <a:latin typeface="Calibri"/>
            </a:endParaRPr>
          </a:p>
        </p:txBody>
      </p:sp>
      <p:sp>
        <p:nvSpPr>
          <p:cNvPr id="492" name="Rectangle 4"/>
          <p:cNvSpPr/>
          <p:nvPr/>
        </p:nvSpPr>
        <p:spPr>
          <a:xfrm>
            <a:off x="1871280" y="6283080"/>
            <a:ext cx="255996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a:t>
            </a:r>
            <a:r>
              <a:rPr b="0" lang="fr-FR" sz="1200" spc="-1" strike="noStrike" u="sng">
                <a:solidFill>
                  <a:srgbClr val="808080"/>
                </a:solidFill>
                <a:uFillTx/>
                <a:latin typeface="Verdana"/>
                <a:ea typeface="Verdana"/>
              </a:rPr>
              <a:t>http://www.eco-conception.fr/</a:t>
            </a:r>
            <a:r>
              <a:rPr b="0" lang="fr-FR" sz="1200" spc="-1" strike="noStrike">
                <a:solidFill>
                  <a:srgbClr val="808080"/>
                </a:solidFill>
                <a:latin typeface="Verdana"/>
                <a:ea typeface="Verdana"/>
              </a:rPr>
              <a:t>]</a:t>
            </a:r>
            <a:endParaRPr b="0" lang="fr-FR" sz="1200" spc="-1" strike="noStrike">
              <a:solidFill>
                <a:srgbClr val="ffffff"/>
              </a:solidFill>
              <a:latin typeface="Arial"/>
            </a:endParaRPr>
          </a:p>
        </p:txBody>
      </p:sp>
      <p:sp>
        <p:nvSpPr>
          <p:cNvPr id="493" name="ZoneTexte 99"/>
          <p:cNvSpPr/>
          <p:nvPr/>
        </p:nvSpPr>
        <p:spPr>
          <a:xfrm rot="21088800">
            <a:off x="9938880" y="1311480"/>
            <a:ext cx="569880" cy="109620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6600" spc="-1" strike="noStrike">
                <a:solidFill>
                  <a:srgbClr val="000000"/>
                </a:solidFill>
                <a:latin typeface="Calibri"/>
              </a:rPr>
              <a:t>?</a:t>
            </a:r>
            <a:endParaRPr b="0" lang="fr-FR" sz="6600" spc="-1" strike="noStrike">
              <a:solidFill>
                <a:srgbClr val="ffffff"/>
              </a:solidFill>
              <a:latin typeface="Arial"/>
            </a:endParaRPr>
          </a:p>
        </p:txBody>
      </p:sp>
      <p:pic>
        <p:nvPicPr>
          <p:cNvPr id="494" name="Picture 2" descr="http://www.eco-conception.fr/data/sources/users/7/images/lecoconception-cest-quoi/panorama_outils_eco-conception.jpg"/>
          <p:cNvPicPr/>
          <p:nvPr/>
        </p:nvPicPr>
        <p:blipFill>
          <a:blip r:embed="rId1"/>
          <a:srcRect l="2427" t="4523" r="2880" b="6069"/>
          <a:stretch/>
        </p:blipFill>
        <p:spPr>
          <a:xfrm>
            <a:off x="847800" y="937800"/>
            <a:ext cx="6265440" cy="4899960"/>
          </a:xfrm>
          <a:prstGeom prst="rect">
            <a:avLst/>
          </a:prstGeom>
          <a:ln w="0">
            <a:noFill/>
          </a:ln>
        </p:spPr>
      </p:pic>
      <p:sp>
        <p:nvSpPr>
          <p:cNvPr id="495" name="Ellipse 14"/>
          <p:cNvSpPr/>
          <p:nvPr/>
        </p:nvSpPr>
        <p:spPr>
          <a:xfrm>
            <a:off x="4709880" y="4350240"/>
            <a:ext cx="804600" cy="548280"/>
          </a:xfrm>
          <a:prstGeom prst="ellipse">
            <a:avLst/>
          </a:prstGeom>
          <a:noFill/>
          <a:ln w="76320">
            <a:solidFill>
              <a:srgbClr val="d77fc4"/>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496" name="Ellipse 16"/>
          <p:cNvSpPr/>
          <p:nvPr/>
        </p:nvSpPr>
        <p:spPr>
          <a:xfrm>
            <a:off x="5594040" y="4453200"/>
            <a:ext cx="552600" cy="391320"/>
          </a:xfrm>
          <a:prstGeom prst="ellipse">
            <a:avLst/>
          </a:prstGeom>
          <a:noFill/>
          <a:ln w="76320">
            <a:solidFill>
              <a:srgbClr val="ffa300"/>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497" name="ZoneTexte 3"/>
          <p:cNvSpPr/>
          <p:nvPr/>
        </p:nvSpPr>
        <p:spPr>
          <a:xfrm>
            <a:off x="8060400" y="2358000"/>
            <a:ext cx="3300840" cy="338220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400" spc="-1" strike="noStrike">
                <a:solidFill>
                  <a:srgbClr val="d77fc4"/>
                </a:solidFill>
                <a:latin typeface="Calibri"/>
              </a:rPr>
              <a:t>Base empreinte (ADEME)</a:t>
            </a:r>
            <a:endParaRPr b="0" lang="fr-FR" sz="2400" spc="-1" strike="noStrike">
              <a:solidFill>
                <a:srgbClr val="ffffff"/>
              </a:solidFill>
              <a:latin typeface="Arial"/>
            </a:endParaRPr>
          </a:p>
          <a:p>
            <a:pPr>
              <a:lnSpc>
                <a:spcPct val="100000"/>
              </a:lnSpc>
            </a:pPr>
            <a:r>
              <a:rPr b="0" lang="fr-FR" sz="2400" spc="-1" strike="noStrike">
                <a:solidFill>
                  <a:srgbClr val="d77fc4"/>
                </a:solidFill>
                <a:latin typeface="Calibri"/>
              </a:rPr>
              <a:t>Granta ecoAudit</a:t>
            </a:r>
            <a:endParaRPr b="0" lang="fr-FR" sz="2400" spc="-1" strike="noStrike">
              <a:solidFill>
                <a:srgbClr val="ffffff"/>
              </a:solidFill>
              <a:latin typeface="Arial"/>
            </a:endParaRPr>
          </a:p>
          <a:p>
            <a:pPr>
              <a:lnSpc>
                <a:spcPct val="100000"/>
              </a:lnSpc>
            </a:pPr>
            <a:endParaRPr b="0" lang="fr-FR" sz="2400" spc="-1" strike="noStrike">
              <a:solidFill>
                <a:srgbClr val="ffffff"/>
              </a:solidFill>
              <a:latin typeface="Arial"/>
            </a:endParaRPr>
          </a:p>
          <a:p>
            <a:pPr>
              <a:lnSpc>
                <a:spcPct val="100000"/>
              </a:lnSpc>
            </a:pPr>
            <a:endParaRPr b="0" lang="fr-FR" sz="2400" spc="-1" strike="noStrike">
              <a:solidFill>
                <a:srgbClr val="ffffff"/>
              </a:solidFill>
              <a:latin typeface="Arial"/>
            </a:endParaRPr>
          </a:p>
          <a:p>
            <a:pPr>
              <a:lnSpc>
                <a:spcPct val="100000"/>
              </a:lnSpc>
            </a:pPr>
            <a:r>
              <a:rPr b="0" lang="fr-FR" sz="2400" spc="-1" strike="noStrike">
                <a:solidFill>
                  <a:srgbClr val="ffa300"/>
                </a:solidFill>
                <a:latin typeface="Calibri"/>
              </a:rPr>
              <a:t>Simapro</a:t>
            </a:r>
            <a:endParaRPr b="0" lang="fr-FR" sz="2400" spc="-1" strike="noStrike">
              <a:solidFill>
                <a:srgbClr val="ffffff"/>
              </a:solidFill>
              <a:latin typeface="Arial"/>
            </a:endParaRPr>
          </a:p>
          <a:p>
            <a:pPr>
              <a:lnSpc>
                <a:spcPct val="100000"/>
              </a:lnSpc>
            </a:pPr>
            <a:r>
              <a:rPr b="0" lang="fr-FR" sz="2400" spc="-1" strike="noStrike">
                <a:solidFill>
                  <a:srgbClr val="ffa300"/>
                </a:solidFill>
                <a:latin typeface="Calibri"/>
              </a:rPr>
              <a:t>Gabi</a:t>
            </a:r>
            <a:endParaRPr b="0" lang="fr-FR" sz="2400" spc="-1" strike="noStrike">
              <a:solidFill>
                <a:srgbClr val="ffffff"/>
              </a:solidFill>
              <a:latin typeface="Arial"/>
            </a:endParaRPr>
          </a:p>
          <a:p>
            <a:pPr>
              <a:lnSpc>
                <a:spcPct val="100000"/>
              </a:lnSpc>
            </a:pPr>
            <a:r>
              <a:rPr b="0" lang="fr-FR" sz="2400" spc="-1" strike="noStrike">
                <a:solidFill>
                  <a:srgbClr val="ffa300"/>
                </a:solidFill>
                <a:latin typeface="Calibri"/>
              </a:rPr>
              <a:t>OpenLCA</a:t>
            </a:r>
            <a:endParaRPr b="0" lang="fr-FR" sz="2400" spc="-1" strike="noStrike">
              <a:solidFill>
                <a:srgbClr val="ffffff"/>
              </a:solidFill>
              <a:latin typeface="Arial"/>
            </a:endParaRPr>
          </a:p>
          <a:p>
            <a:pPr>
              <a:lnSpc>
                <a:spcPct val="100000"/>
              </a:lnSpc>
            </a:pPr>
            <a:r>
              <a:rPr b="0" lang="fr-FR" sz="2400" spc="-1" strike="noStrike">
                <a:solidFill>
                  <a:srgbClr val="ffa300"/>
                </a:solidFill>
                <a:latin typeface="Calibri"/>
              </a:rPr>
              <a:t>EIME</a:t>
            </a:r>
            <a:endParaRPr b="0" lang="fr-FR" sz="2400" spc="-1" strike="noStrike">
              <a:solidFill>
                <a:srgbClr val="ffffff"/>
              </a:solidFill>
              <a:latin typeface="Arial"/>
            </a:endParaRPr>
          </a:p>
          <a:p>
            <a:pPr>
              <a:lnSpc>
                <a:spcPct val="100000"/>
              </a:lnSpc>
            </a:pPr>
            <a:r>
              <a:rPr b="0" lang="fr-FR" sz="2400" spc="-1" strike="noStrike">
                <a:solidFill>
                  <a:srgbClr val="ffa300"/>
                </a:solidFill>
                <a:latin typeface="Calibri"/>
              </a:rPr>
              <a:t>Brightway2</a:t>
            </a:r>
            <a:endParaRPr b="0" lang="fr-FR" sz="24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45" dur="indefinite" restart="never" nodeType="tmRoot">
          <p:childTnLst>
            <p:seq>
              <p:cTn id="46" dur="indefinite" nodeType="mainSeq">
                <p:childTnLst>
                  <p:par>
                    <p:cTn id="47" fill="hold">
                      <p:stCondLst>
                        <p:cond delay="indefinite"/>
                      </p:stCondLst>
                      <p:childTnLst>
                        <p:par>
                          <p:cTn id="48" fill="hold">
                            <p:stCondLst>
                              <p:cond delay="0"/>
                            </p:stCondLst>
                            <p:childTnLst>
                              <p:par>
                                <p:cTn id="49" nodeType="clickEffect" fill="hold" presetClass="entr" presetID="1">
                                  <p:stCondLst>
                                    <p:cond delay="0"/>
                                  </p:stCondLst>
                                  <p:childTnLst>
                                    <p:set>
                                      <p:cBhvr>
                                        <p:cTn id="50" dur="1" fill="hold">
                                          <p:stCondLst>
                                            <p:cond delay="0"/>
                                          </p:stCondLst>
                                        </p:cTn>
                                        <p:tgtEl>
                                          <p:spTgt spid="495"/>
                                        </p:tgtEl>
                                        <p:attrNameLst>
                                          <p:attrName>style.visibility</p:attrName>
                                        </p:attrNameLst>
                                      </p:cBhvr>
                                      <p:to>
                                        <p:strVal val="visible"/>
                                      </p:to>
                                    </p:set>
                                  </p:childTnLst>
                                </p:cTn>
                              </p:par>
                              <p:par>
                                <p:cTn id="51" nodeType="withEffect" fill="hold" presetClass="entr" presetID="1">
                                  <p:stCondLst>
                                    <p:cond delay="0"/>
                                  </p:stCondLst>
                                  <p:childTnLst>
                                    <p:set>
                                      <p:cBhvr>
                                        <p:cTn id="52" dur="1" fill="hold">
                                          <p:stCondLst>
                                            <p:cond delay="0"/>
                                          </p:stCondLst>
                                        </p:cTn>
                                        <p:tgtEl>
                                          <p:spTgt spid="496"/>
                                        </p:tgtEl>
                                        <p:attrNameLst>
                                          <p:attrName>style.visibility</p:attrName>
                                        </p:attrNameLst>
                                      </p:cBhvr>
                                      <p:to>
                                        <p:strVal val="visible"/>
                                      </p:to>
                                    </p:set>
                                  </p:childTnLst>
                                </p:cTn>
                              </p:par>
                              <p:par>
                                <p:cTn id="53" nodeType="withEffect" fill="hold" presetClass="entr" presetID="1">
                                  <p:stCondLst>
                                    <p:cond delay="0"/>
                                  </p:stCondLst>
                                  <p:childTnLst>
                                    <p:set>
                                      <p:cBhvr>
                                        <p:cTn id="54" dur="1" fill="hold">
                                          <p:stCondLst>
                                            <p:cond delay="0"/>
                                          </p:stCondLst>
                                        </p:cTn>
                                        <p:tgtEl>
                                          <p:spTgt spid="49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22" name="ZoneTexte 2"/>
          <p:cNvSpPr/>
          <p:nvPr/>
        </p:nvSpPr>
        <p:spPr>
          <a:xfrm>
            <a:off x="2768040" y="5536440"/>
            <a:ext cx="6560640" cy="821880"/>
          </a:xfrm>
          <a:prstGeom prst="rect">
            <a:avLst/>
          </a:prstGeom>
          <a:solidFill>
            <a:srgbClr val="d77fc4">
              <a:alpha val="50000"/>
            </a:srgbClr>
          </a:solidFill>
          <a:ln w="0">
            <a:noFill/>
          </a:ln>
        </p:spPr>
        <p:style>
          <a:lnRef idx="0"/>
          <a:fillRef idx="0"/>
          <a:effectRef idx="0"/>
          <a:fontRef idx="minor"/>
        </p:style>
        <p:txBody>
          <a:bodyPr wrap="none" lIns="90000" rIns="90000" tIns="45000" bIns="45000" anchor="t">
            <a:spAutoFit/>
          </a:bodyPr>
          <a:p>
            <a:pPr algn="ctr">
              <a:lnSpc>
                <a:spcPct val="100000"/>
              </a:lnSpc>
            </a:pPr>
            <a:r>
              <a:rPr b="0" lang="fr-FR" sz="2400" spc="-1" strike="noStrike">
                <a:solidFill>
                  <a:srgbClr val="ffffff"/>
                </a:solidFill>
                <a:latin typeface="Calibri"/>
              </a:rPr>
              <a:t>Combinaison d’indicateurs de différentes méthodes</a:t>
            </a:r>
            <a:endParaRPr b="0" lang="fr-FR" sz="2400" spc="-1" strike="noStrike">
              <a:solidFill>
                <a:srgbClr val="000000"/>
              </a:solidFill>
              <a:latin typeface="Arial"/>
            </a:endParaRPr>
          </a:p>
          <a:p>
            <a:pPr algn="ctr">
              <a:lnSpc>
                <a:spcPct val="100000"/>
              </a:lnSpc>
            </a:pPr>
            <a:r>
              <a:rPr b="0" lang="fr-FR" sz="2400" spc="-1" strike="noStrike">
                <a:solidFill>
                  <a:srgbClr val="ffffff"/>
                </a:solidFill>
                <a:latin typeface="Calibri"/>
              </a:rPr>
              <a:t>-&gt; Méthode de plus en plus utilisée</a:t>
            </a:r>
            <a:endParaRPr b="0" lang="fr-FR" sz="2400" spc="-1" strike="noStrike">
              <a:solidFill>
                <a:srgbClr val="000000"/>
              </a:solidFill>
              <a:latin typeface="Arial"/>
            </a:endParaRPr>
          </a:p>
        </p:txBody>
      </p:sp>
      <p:sp>
        <p:nvSpPr>
          <p:cNvPr id="1723" name="Rectangle 10"/>
          <p:cNvSpPr/>
          <p:nvPr/>
        </p:nvSpPr>
        <p:spPr>
          <a:xfrm>
            <a:off x="720000" y="792000"/>
            <a:ext cx="377172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000" spc="-1" strike="noStrike">
                <a:solidFill>
                  <a:srgbClr val="ffa300"/>
                </a:solidFill>
                <a:latin typeface="Calibri Light"/>
                <a:ea typeface="Verdana"/>
              </a:rPr>
              <a:t>Recommandations de l’ILCD</a:t>
            </a:r>
            <a:endParaRPr b="0" lang="fr-FR" sz="2000" spc="-1" strike="noStrike">
              <a:solidFill>
                <a:srgbClr val="ffffff"/>
              </a:solidFill>
              <a:latin typeface="Arial"/>
            </a:endParaRPr>
          </a:p>
        </p:txBody>
      </p:sp>
      <p:sp>
        <p:nvSpPr>
          <p:cNvPr id="1724" name="Espace réservé du contenu 2"/>
          <p:cNvSpPr/>
          <p:nvPr/>
        </p:nvSpPr>
        <p:spPr>
          <a:xfrm>
            <a:off x="914040" y="1506240"/>
            <a:ext cx="9326880" cy="3437640"/>
          </a:xfrm>
          <a:prstGeom prst="rect">
            <a:avLst/>
          </a:prstGeom>
          <a:noFill/>
          <a:ln w="0">
            <a:noFill/>
          </a:ln>
        </p:spPr>
        <p:style>
          <a:lnRef idx="0"/>
          <a:fillRef idx="0"/>
          <a:effectRef idx="0"/>
          <a:fontRef idx="minor"/>
        </p:style>
        <p:txBody>
          <a:bodyPr lIns="90000" rIns="90000" tIns="45000" bIns="45000" anchor="t">
            <a:noAutofit/>
          </a:bodyPr>
          <a:p>
            <a:pPr marL="343080" indent="-342720">
              <a:lnSpc>
                <a:spcPct val="100000"/>
              </a:lnSpc>
              <a:spcBef>
                <a:spcPts val="1800"/>
              </a:spcBef>
              <a:buClr>
                <a:srgbClr val="ffffff"/>
              </a:buClr>
              <a:buFont typeface="Wingdings" charset="2"/>
              <a:buChar char=""/>
            </a:pPr>
            <a:r>
              <a:rPr b="0" lang="fr-FR" sz="1600" spc="-1" strike="noStrike">
                <a:solidFill>
                  <a:srgbClr val="ffffff"/>
                </a:solidFill>
                <a:latin typeface="Calibri"/>
              </a:rPr>
              <a:t>Système de Référence International des Données du Cycle de Vie </a:t>
            </a:r>
            <a:br>
              <a:rPr sz="1600"/>
            </a:br>
            <a:r>
              <a:rPr b="0" lang="fr-FR" sz="1600" spc="-1" strike="noStrike">
                <a:solidFill>
                  <a:srgbClr val="ffffff"/>
                </a:solidFill>
                <a:latin typeface="Calibri"/>
              </a:rPr>
              <a:t>(International Life Cycle Data System)</a:t>
            </a:r>
            <a:endParaRPr b="0" lang="fr-FR" sz="1600" spc="-1" strike="noStrike">
              <a:solidFill>
                <a:srgbClr val="ffffff"/>
              </a:solidFill>
              <a:latin typeface="Arial"/>
            </a:endParaRPr>
          </a:p>
          <a:p>
            <a:pPr marL="343080" indent="-342720">
              <a:lnSpc>
                <a:spcPct val="100000"/>
              </a:lnSpc>
              <a:spcBef>
                <a:spcPts val="1800"/>
              </a:spcBef>
              <a:buClr>
                <a:srgbClr val="ffffff"/>
              </a:buClr>
              <a:buFont typeface="Wingdings" charset="2"/>
              <a:buChar char=""/>
            </a:pPr>
            <a:r>
              <a:rPr b="0" lang="fr-FR" sz="1600" spc="-1" strike="noStrike">
                <a:solidFill>
                  <a:srgbClr val="ffffff"/>
                </a:solidFill>
                <a:latin typeface="Calibri"/>
              </a:rPr>
              <a:t>Initiative du JRC (</a:t>
            </a:r>
            <a:r>
              <a:rPr b="0" lang="en-GB" sz="1600" spc="-1" strike="noStrike">
                <a:solidFill>
                  <a:srgbClr val="ffffff"/>
                </a:solidFill>
                <a:latin typeface="Calibri"/>
              </a:rPr>
              <a:t>Joint Research Centre – rattaché à la commission européenne</a:t>
            </a:r>
            <a:r>
              <a:rPr b="0" lang="fr-FR" sz="1600" spc="-1" strike="noStrike">
                <a:solidFill>
                  <a:srgbClr val="ffffff"/>
                </a:solidFill>
                <a:latin typeface="Calibri"/>
              </a:rPr>
              <a:t>) </a:t>
            </a:r>
            <a:br>
              <a:rPr sz="1600"/>
            </a:br>
            <a:r>
              <a:rPr b="0" lang="fr-FR" sz="1600" spc="-1" strike="noStrike">
                <a:solidFill>
                  <a:srgbClr val="ffffff"/>
                </a:solidFill>
                <a:latin typeface="Calibri"/>
              </a:rPr>
              <a:t>à travers son laboratoire IES (</a:t>
            </a:r>
            <a:r>
              <a:rPr b="0" lang="en-GB" sz="1600" spc="-1" strike="noStrike">
                <a:solidFill>
                  <a:srgbClr val="ffffff"/>
                </a:solidFill>
                <a:latin typeface="Calibri"/>
              </a:rPr>
              <a:t>Institute for Environment and Sustainability)</a:t>
            </a:r>
            <a:r>
              <a:rPr b="0" lang="fr-FR" sz="1600" spc="-1" strike="noStrike">
                <a:solidFill>
                  <a:srgbClr val="ffffff"/>
                </a:solidFill>
                <a:latin typeface="Calibri"/>
              </a:rPr>
              <a:t> </a:t>
            </a:r>
            <a:endParaRPr b="0" lang="fr-FR" sz="1600" spc="-1" strike="noStrike">
              <a:solidFill>
                <a:srgbClr val="ffffff"/>
              </a:solidFill>
              <a:latin typeface="Arial"/>
            </a:endParaRPr>
          </a:p>
          <a:p>
            <a:pPr marL="343080" indent="-342720">
              <a:lnSpc>
                <a:spcPct val="100000"/>
              </a:lnSpc>
              <a:spcBef>
                <a:spcPts val="1800"/>
              </a:spcBef>
              <a:buClr>
                <a:srgbClr val="ffffff"/>
              </a:buClr>
              <a:buFont typeface="Wingdings" charset="2"/>
              <a:buChar char=""/>
            </a:pPr>
            <a:r>
              <a:rPr b="0" lang="fr-FR" sz="1600" spc="-1" strike="noStrike">
                <a:solidFill>
                  <a:srgbClr val="ffffff"/>
                </a:solidFill>
                <a:latin typeface="Calibri"/>
              </a:rPr>
              <a:t>Handbooks de recommandations pour harmoniser les pratiques</a:t>
            </a:r>
            <a:endParaRPr b="0" lang="fr-FR" sz="1600" spc="-1" strike="noStrike">
              <a:solidFill>
                <a:srgbClr val="ffffff"/>
              </a:solidFill>
              <a:latin typeface="Arial"/>
            </a:endParaRPr>
          </a:p>
          <a:p>
            <a:pPr marL="343080" indent="-342720">
              <a:lnSpc>
                <a:spcPct val="100000"/>
              </a:lnSpc>
              <a:spcBef>
                <a:spcPts val="1800"/>
              </a:spcBef>
              <a:buClr>
                <a:srgbClr val="ffffff"/>
              </a:buClr>
              <a:buFont typeface="Wingdings" charset="2"/>
              <a:buChar char=""/>
            </a:pPr>
            <a:r>
              <a:rPr b="0" lang="fr-FR" sz="1600" spc="-1" strike="noStrike">
                <a:solidFill>
                  <a:srgbClr val="ffffff"/>
                </a:solidFill>
                <a:latin typeface="Calibri"/>
              </a:rPr>
              <a:t>Développement d’une base de données de référence européenne </a:t>
            </a:r>
            <a:br>
              <a:rPr sz="1600"/>
            </a:br>
            <a:r>
              <a:rPr b="0" lang="fr-FR" sz="1600" spc="-1" strike="noStrike">
                <a:solidFill>
                  <a:srgbClr val="ffffff"/>
                </a:solidFill>
                <a:latin typeface="Calibri"/>
              </a:rPr>
              <a:t>(ELCD) (stoppée en 06/2018)</a:t>
            </a:r>
            <a:endParaRPr b="0" lang="fr-FR" sz="1600" spc="-1" strike="noStrike">
              <a:solidFill>
                <a:srgbClr val="ffffff"/>
              </a:solidFill>
              <a:latin typeface="Arial"/>
            </a:endParaRPr>
          </a:p>
          <a:p>
            <a:pPr marL="343080" indent="-342720">
              <a:lnSpc>
                <a:spcPct val="100000"/>
              </a:lnSpc>
              <a:spcBef>
                <a:spcPts val="1800"/>
              </a:spcBef>
              <a:buClr>
                <a:srgbClr val="ffffff"/>
              </a:buClr>
              <a:buFont typeface="Wingdings" charset="2"/>
              <a:buChar char=""/>
            </a:pPr>
            <a:r>
              <a:rPr b="0" lang="fr-FR" sz="1600" spc="-1" strike="noStrike">
                <a:solidFill>
                  <a:srgbClr val="ffffff"/>
                </a:solidFill>
                <a:latin typeface="Calibri"/>
              </a:rPr>
              <a:t>Recommandations de la méthode la plus adaptée pour chaque </a:t>
            </a:r>
            <a:br>
              <a:rPr sz="1600"/>
            </a:br>
            <a:r>
              <a:rPr b="0" lang="fr-FR" sz="1600" spc="-1" strike="noStrike">
                <a:solidFill>
                  <a:srgbClr val="ffffff"/>
                </a:solidFill>
                <a:latin typeface="Calibri"/>
              </a:rPr>
              <a:t>catégorie d’impact</a:t>
            </a:r>
            <a:endParaRPr b="0" lang="fr-FR" sz="1600" spc="-1" strike="noStrike">
              <a:solidFill>
                <a:srgbClr val="ffffff"/>
              </a:solidFill>
              <a:latin typeface="Arial"/>
            </a:endParaRPr>
          </a:p>
        </p:txBody>
      </p:sp>
      <p:sp>
        <p:nvSpPr>
          <p:cNvPr id="1725" name="Rectangle 8"/>
          <p:cNvSpPr/>
          <p:nvPr/>
        </p:nvSpPr>
        <p:spPr>
          <a:xfrm>
            <a:off x="59400" y="5257440"/>
            <a:ext cx="253728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[https://eplca.jrc.ec.europa.eu]</a:t>
            </a:r>
            <a:endParaRPr b="0" lang="fr-FR" sz="1200" spc="-1" strike="noStrike">
              <a:solidFill>
                <a:srgbClr val="ffffff"/>
              </a:solidFill>
              <a:latin typeface="Arial"/>
            </a:endParaRPr>
          </a:p>
        </p:txBody>
      </p:sp>
      <p:pic>
        <p:nvPicPr>
          <p:cNvPr id="1726" name="Image 14" descr=""/>
          <p:cNvPicPr/>
          <p:nvPr/>
        </p:nvPicPr>
        <p:blipFill>
          <a:blip r:embed="rId1"/>
          <a:stretch/>
        </p:blipFill>
        <p:spPr>
          <a:xfrm>
            <a:off x="10647720" y="75240"/>
            <a:ext cx="1449000" cy="1079640"/>
          </a:xfrm>
          <a:prstGeom prst="rect">
            <a:avLst/>
          </a:prstGeom>
          <a:ln w="0">
            <a:noFill/>
          </a:ln>
        </p:spPr>
      </p:pic>
      <p:sp>
        <p:nvSpPr>
          <p:cNvPr id="1727" name="ZoneTexte 16"/>
          <p:cNvSpPr/>
          <p:nvPr/>
        </p:nvSpPr>
        <p:spPr>
          <a:xfrm>
            <a:off x="20880" y="5534280"/>
            <a:ext cx="133632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[C. Charbuillet]</a:t>
            </a:r>
            <a:endParaRPr b="0" lang="fr-FR" sz="1200" spc="-1" strike="noStrike">
              <a:solidFill>
                <a:srgbClr val="ffffff"/>
              </a:solidFill>
              <a:latin typeface="Arial"/>
            </a:endParaRPr>
          </a:p>
        </p:txBody>
      </p:sp>
      <p:sp>
        <p:nvSpPr>
          <p:cNvPr id="1728"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pic>
        <p:nvPicPr>
          <p:cNvPr id="1729" name="" descr=""/>
          <p:cNvPicPr/>
          <p:nvPr/>
        </p:nvPicPr>
        <p:blipFill>
          <a:blip r:embed="rId2"/>
          <a:stretch/>
        </p:blipFill>
        <p:spPr>
          <a:xfrm>
            <a:off x="8424000" y="3096000"/>
            <a:ext cx="3528000" cy="1983240"/>
          </a:xfrm>
          <a:prstGeom prst="rect">
            <a:avLst/>
          </a:prstGeom>
          <a:ln w="0">
            <a:noFill/>
          </a:ln>
        </p:spPr>
      </p:pic>
    </p:spTree>
  </p:cSld>
  <mc:AlternateContent>
    <mc:Choice Requires="p14">
      <p:transition spd="slow" p14:dur="2000"/>
    </mc:Choice>
    <mc:Fallback>
      <p:transition spd="slow"/>
    </mc:Fallback>
  </mc:AlternateContent>
</p:sld>
</file>

<file path=ppt/slides/slide8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1730" name="Tableau 7"/>
          <p:cNvGraphicFramePr/>
          <p:nvPr/>
        </p:nvGraphicFramePr>
        <p:xfrm>
          <a:off x="1762200" y="1328760"/>
          <a:ext cx="9623880" cy="4864680"/>
        </p:xfrm>
        <a:graphic>
          <a:graphicData uri="http://schemas.openxmlformats.org/drawingml/2006/table">
            <a:tbl>
              <a:tblPr/>
              <a:tblGrid>
                <a:gridCol w="3983040"/>
                <a:gridCol w="3541320"/>
                <a:gridCol w="2099880"/>
              </a:tblGrid>
              <a:tr h="316080">
                <a:tc>
                  <a:txBody>
                    <a:bodyPr anchor="t">
                      <a:noAutofit/>
                    </a:bodyPr>
                    <a:p>
                      <a:pPr algn="ctr">
                        <a:lnSpc>
                          <a:spcPct val="100000"/>
                        </a:lnSpc>
                      </a:pPr>
                      <a:r>
                        <a:rPr b="1" lang="fr-FR" sz="1400" spc="-1" strike="noStrike">
                          <a:solidFill>
                            <a:srgbClr val="ffffff"/>
                          </a:solidFill>
                          <a:latin typeface="Calibri"/>
                        </a:rPr>
                        <a:t>Catégorie d’impact</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anchor="t">
                      <a:noAutofit/>
                    </a:bodyPr>
                    <a:p>
                      <a:pPr algn="ctr">
                        <a:lnSpc>
                          <a:spcPct val="100000"/>
                        </a:lnSpc>
                      </a:pPr>
                      <a:r>
                        <a:rPr b="1" lang="fr-FR" sz="1400" spc="-1" strike="noStrike">
                          <a:solidFill>
                            <a:srgbClr val="ffffff"/>
                          </a:solidFill>
                          <a:latin typeface="Calibri"/>
                        </a:rPr>
                        <a:t>Méthode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anchor="t">
                      <a:noAutofit/>
                    </a:bodyPr>
                    <a:p>
                      <a:pPr algn="ctr">
                        <a:lnSpc>
                          <a:spcPct val="100000"/>
                        </a:lnSpc>
                      </a:pPr>
                      <a:r>
                        <a:rPr b="1" lang="fr-FR" sz="1400" spc="-1" strike="noStrike">
                          <a:solidFill>
                            <a:srgbClr val="ffffff"/>
                          </a:solidFill>
                          <a:latin typeface="Calibri"/>
                        </a:rPr>
                        <a:t>Robustesse (ILCD)</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r>
              <a:tr h="316080">
                <a:tc>
                  <a:txBody>
                    <a:bodyPr anchor="t">
                      <a:noAutofit/>
                    </a:bodyPr>
                    <a:p>
                      <a:pPr algn="ctr">
                        <a:lnSpc>
                          <a:spcPct val="100000"/>
                        </a:lnSpc>
                      </a:pPr>
                      <a:r>
                        <a:rPr b="0" lang="fr-FR" sz="1400" spc="-1" strike="noStrike">
                          <a:solidFill>
                            <a:srgbClr val="000000"/>
                          </a:solidFill>
                          <a:latin typeface="Calibri"/>
                        </a:rPr>
                        <a:t>Changement climatique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IPCC 2013 100a</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316080">
                <a:tc>
                  <a:txBody>
                    <a:bodyPr anchor="t">
                      <a:noAutofit/>
                    </a:bodyPr>
                    <a:p>
                      <a:pPr algn="ctr">
                        <a:lnSpc>
                          <a:spcPct val="100000"/>
                        </a:lnSpc>
                      </a:pPr>
                      <a:r>
                        <a:rPr b="0" lang="fr-FR" sz="1400" spc="-1" strike="noStrike">
                          <a:solidFill>
                            <a:srgbClr val="000000"/>
                          </a:solidFill>
                          <a:latin typeface="Calibri"/>
                        </a:rPr>
                        <a:t>Destruction de la couche d’ozone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WMO 1999, CML 2002</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16080">
                <a:tc>
                  <a:txBody>
                    <a:bodyPr anchor="t">
                      <a:noAutofit/>
                    </a:bodyPr>
                    <a:p>
                      <a:pPr algn="ctr">
                        <a:lnSpc>
                          <a:spcPct val="100000"/>
                        </a:lnSpc>
                      </a:pPr>
                      <a:r>
                        <a:rPr b="0" lang="fr-FR" sz="1400" spc="-1" strike="noStrike">
                          <a:solidFill>
                            <a:srgbClr val="000000"/>
                          </a:solidFill>
                          <a:latin typeface="Calibri"/>
                        </a:rPr>
                        <a:t>Toxicité humaine cancérigène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USEtox 1.03</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II/III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534960">
                <a:tc>
                  <a:txBody>
                    <a:bodyPr anchor="t">
                      <a:noAutofit/>
                    </a:bodyPr>
                    <a:p>
                      <a:pPr algn="ctr">
                        <a:lnSpc>
                          <a:spcPct val="100000"/>
                        </a:lnSpc>
                      </a:pPr>
                      <a:r>
                        <a:rPr b="0" lang="fr-FR" sz="1400" spc="-1" strike="noStrike">
                          <a:solidFill>
                            <a:srgbClr val="000000"/>
                          </a:solidFill>
                          <a:latin typeface="Calibri"/>
                        </a:rPr>
                        <a:t>Émissions de particules</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RiskPoll model et Greco et al</a:t>
                      </a:r>
                      <a:endParaRPr b="0" lang="fr-FR" sz="1400" spc="-1" strike="noStrike">
                        <a:solidFill>
                          <a:srgbClr val="000000"/>
                        </a:solidFill>
                        <a:latin typeface="Arial"/>
                      </a:endParaRPr>
                    </a:p>
                    <a:p>
                      <a:pPr algn="ctr">
                        <a:lnSpc>
                          <a:spcPct val="100000"/>
                        </a:lnSpc>
                      </a:pPr>
                      <a:r>
                        <a:rPr b="0" lang="fr-FR" sz="1400" spc="-1" strike="noStrike">
                          <a:solidFill>
                            <a:srgbClr val="000000"/>
                          </a:solidFill>
                          <a:latin typeface="Calibri"/>
                        </a:rPr>
                        <a:t>2007</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16080">
                <a:tc>
                  <a:txBody>
                    <a:bodyPr anchor="t">
                      <a:noAutofit/>
                    </a:bodyPr>
                    <a:p>
                      <a:pPr algn="ctr">
                        <a:lnSpc>
                          <a:spcPct val="100000"/>
                        </a:lnSpc>
                      </a:pPr>
                      <a:r>
                        <a:rPr b="0" lang="fr-FR" sz="1400" spc="-1" strike="noStrike">
                          <a:solidFill>
                            <a:srgbClr val="000000"/>
                          </a:solidFill>
                          <a:latin typeface="Calibri"/>
                        </a:rPr>
                        <a:t>Radiations ionisantes</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ReCiPe 1.10</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534960">
                <a:tc>
                  <a:txBody>
                    <a:bodyPr anchor="t">
                      <a:noAutofit/>
                    </a:bodyPr>
                    <a:p>
                      <a:pPr algn="ctr">
                        <a:lnSpc>
                          <a:spcPct val="100000"/>
                        </a:lnSpc>
                      </a:pPr>
                      <a:r>
                        <a:rPr b="0" lang="fr-FR" sz="1400" spc="-1" strike="noStrike">
                          <a:solidFill>
                            <a:srgbClr val="000000"/>
                          </a:solidFill>
                          <a:latin typeface="Calibri"/>
                        </a:rPr>
                        <a:t>Oxydation photochimique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nl-NL" sz="1400" spc="-1" strike="noStrike">
                          <a:solidFill>
                            <a:srgbClr val="000000"/>
                          </a:solidFill>
                          <a:latin typeface="Calibri"/>
                        </a:rPr>
                        <a:t>LOTOS-EUROS (Van Zelm et al,</a:t>
                      </a:r>
                      <a:endParaRPr b="0" lang="fr-FR" sz="1400" spc="-1" strike="noStrike">
                        <a:solidFill>
                          <a:srgbClr val="000000"/>
                        </a:solidFill>
                        <a:latin typeface="Arial"/>
                      </a:endParaRPr>
                    </a:p>
                    <a:p>
                      <a:pPr algn="ctr">
                        <a:lnSpc>
                          <a:spcPct val="100000"/>
                        </a:lnSpc>
                      </a:pPr>
                      <a:r>
                        <a:rPr b="0" lang="fr-FR" sz="1400" spc="-1" strike="noStrike">
                          <a:solidFill>
                            <a:srgbClr val="000000"/>
                          </a:solidFill>
                          <a:latin typeface="Calibri"/>
                        </a:rPr>
                        <a:t>2008) dans ReCiPe 1.10</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16080">
                <a:tc>
                  <a:txBody>
                    <a:bodyPr anchor="t">
                      <a:noAutofit/>
                    </a:bodyPr>
                    <a:p>
                      <a:pPr algn="ctr">
                        <a:lnSpc>
                          <a:spcPct val="100000"/>
                        </a:lnSpc>
                      </a:pPr>
                      <a:r>
                        <a:rPr b="0" lang="fr-FR" sz="1400" spc="-1" strike="noStrike">
                          <a:solidFill>
                            <a:srgbClr val="000000"/>
                          </a:solidFill>
                          <a:latin typeface="Calibri"/>
                        </a:rPr>
                        <a:t>Acidification</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Accumulated Exceedance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316080">
                <a:tc>
                  <a:txBody>
                    <a:bodyPr anchor="t">
                      <a:noAutofit/>
                    </a:bodyPr>
                    <a:p>
                      <a:pPr algn="ctr">
                        <a:lnSpc>
                          <a:spcPct val="100000"/>
                        </a:lnSpc>
                      </a:pPr>
                      <a:r>
                        <a:rPr b="0" lang="fr-FR" sz="1400" spc="-1" strike="noStrike">
                          <a:solidFill>
                            <a:srgbClr val="000000"/>
                          </a:solidFill>
                          <a:latin typeface="Calibri"/>
                        </a:rPr>
                        <a:t>Eutrophisation eau douce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ReCiPe1.10</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16080">
                <a:tc>
                  <a:txBody>
                    <a:bodyPr anchor="t">
                      <a:noAutofit/>
                    </a:bodyPr>
                    <a:p>
                      <a:pPr algn="ctr">
                        <a:lnSpc>
                          <a:spcPct val="100000"/>
                        </a:lnSpc>
                      </a:pPr>
                      <a:r>
                        <a:rPr b="0" lang="fr-FR" sz="1400" spc="-1" strike="noStrike">
                          <a:solidFill>
                            <a:srgbClr val="000000"/>
                          </a:solidFill>
                          <a:latin typeface="Calibri"/>
                        </a:rPr>
                        <a:t>Eutrophisation marine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ReCiPe1.10</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316080">
                <a:tc>
                  <a:txBody>
                    <a:bodyPr anchor="t">
                      <a:noAutofit/>
                    </a:bodyPr>
                    <a:p>
                      <a:pPr algn="ctr">
                        <a:lnSpc>
                          <a:spcPct val="100000"/>
                        </a:lnSpc>
                      </a:pPr>
                      <a:r>
                        <a:rPr b="0" lang="fr-FR" sz="1400" spc="-1" strike="noStrike">
                          <a:solidFill>
                            <a:srgbClr val="000000"/>
                          </a:solidFill>
                          <a:latin typeface="Calibri"/>
                        </a:rPr>
                        <a:t>Écotoxicité eau douce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USEtox1.03</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II/III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16080">
                <a:tc>
                  <a:txBody>
                    <a:bodyPr anchor="t">
                      <a:noAutofit/>
                    </a:bodyPr>
                    <a:p>
                      <a:pPr algn="ctr">
                        <a:lnSpc>
                          <a:spcPct val="100000"/>
                        </a:lnSpc>
                      </a:pPr>
                      <a:r>
                        <a:rPr b="0" lang="fr-FR" sz="1400" spc="-1" strike="noStrike">
                          <a:solidFill>
                            <a:srgbClr val="000000"/>
                          </a:solidFill>
                          <a:latin typeface="Calibri"/>
                        </a:rPr>
                        <a:t>Épuisement des ressources en eau</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Swiss Ecoscarcity 2013</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316080">
                <a:tc>
                  <a:txBody>
                    <a:bodyPr anchor="t">
                      <a:noAutofit/>
                    </a:bodyPr>
                    <a:p>
                      <a:pPr algn="ctr">
                        <a:lnSpc>
                          <a:spcPct val="100000"/>
                        </a:lnSpc>
                      </a:pPr>
                      <a:r>
                        <a:rPr b="0" lang="fr-FR" sz="1400" spc="-1" strike="noStrike">
                          <a:solidFill>
                            <a:srgbClr val="000000"/>
                          </a:solidFill>
                          <a:latin typeface="Calibri"/>
                        </a:rPr>
                        <a:t>Épuisement des ressources minérales</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CML IA baseline 3.01</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18240">
                <a:tc>
                  <a:txBody>
                    <a:bodyPr anchor="t">
                      <a:noAutofit/>
                    </a:bodyPr>
                    <a:p>
                      <a:pPr algn="ctr">
                        <a:lnSpc>
                          <a:spcPct val="100000"/>
                        </a:lnSpc>
                      </a:pPr>
                      <a:r>
                        <a:rPr b="0" lang="fr-FR" sz="1400" spc="-1" strike="noStrike">
                          <a:solidFill>
                            <a:srgbClr val="000000"/>
                          </a:solidFill>
                          <a:latin typeface="Calibri"/>
                        </a:rPr>
                        <a:t>Épuisement des ressources énergétiques</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CML IA baseline 3.01</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bl>
          </a:graphicData>
        </a:graphic>
      </p:graphicFrame>
      <p:sp>
        <p:nvSpPr>
          <p:cNvPr id="1731" name="Rectangle 11"/>
          <p:cNvSpPr/>
          <p:nvPr/>
        </p:nvSpPr>
        <p:spPr>
          <a:xfrm>
            <a:off x="720000" y="792000"/>
            <a:ext cx="377172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000" spc="-1" strike="noStrike">
                <a:solidFill>
                  <a:srgbClr val="ffa300"/>
                </a:solidFill>
                <a:latin typeface="Calibri Light"/>
                <a:ea typeface="Verdana"/>
              </a:rPr>
              <a:t>Recommandations de l’ILCD</a:t>
            </a:r>
            <a:endParaRPr b="0" lang="fr-FR" sz="2000" spc="-1" strike="noStrike">
              <a:solidFill>
                <a:srgbClr val="ffffff"/>
              </a:solidFill>
              <a:latin typeface="Arial"/>
            </a:endParaRPr>
          </a:p>
        </p:txBody>
      </p:sp>
      <p:pic>
        <p:nvPicPr>
          <p:cNvPr id="1732" name="Image 9" descr=""/>
          <p:cNvPicPr/>
          <p:nvPr/>
        </p:nvPicPr>
        <p:blipFill>
          <a:blip r:embed="rId1"/>
          <a:stretch/>
        </p:blipFill>
        <p:spPr>
          <a:xfrm>
            <a:off x="10647720" y="75240"/>
            <a:ext cx="1449000" cy="1079640"/>
          </a:xfrm>
          <a:prstGeom prst="rect">
            <a:avLst/>
          </a:prstGeom>
          <a:ln w="0">
            <a:noFill/>
          </a:ln>
        </p:spPr>
      </p:pic>
      <p:sp>
        <p:nvSpPr>
          <p:cNvPr id="1733" name="Rectangle 3"/>
          <p:cNvSpPr/>
          <p:nvPr/>
        </p:nvSpPr>
        <p:spPr>
          <a:xfrm>
            <a:off x="4502880" y="755640"/>
            <a:ext cx="5253120" cy="4258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100" spc="-1" strike="noStrike">
                <a:solidFill>
                  <a:srgbClr val="808080"/>
                </a:solidFill>
                <a:latin typeface="Calibri"/>
                <a:ea typeface="Calibri"/>
              </a:rPr>
              <a:t>[https://eplca.jrc.ec.europa.eu/uploads/ILCD-Handbook-General-guide-for-LCA-DETAILED-GUIDANCE-12March2010-ISBN-fin-v1.0-EN.pdf]</a:t>
            </a:r>
            <a:endParaRPr b="0" lang="fr-FR" sz="1100" spc="-1" strike="noStrike">
              <a:solidFill>
                <a:srgbClr val="ffffff"/>
              </a:solidFill>
              <a:latin typeface="Arial"/>
            </a:endParaRPr>
          </a:p>
        </p:txBody>
      </p:sp>
      <p:sp>
        <p:nvSpPr>
          <p:cNvPr id="1734"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
        <p:nvSpPr>
          <p:cNvPr id="1735" name=""/>
          <p:cNvSpPr txBox="1"/>
          <p:nvPr/>
        </p:nvSpPr>
        <p:spPr>
          <a:xfrm rot="19500000">
            <a:off x="-91440" y="3456720"/>
            <a:ext cx="1925640" cy="770040"/>
          </a:xfrm>
          <a:prstGeom prst="rect">
            <a:avLst/>
          </a:prstGeom>
          <a:noFill/>
          <a:ln w="0">
            <a:noFill/>
          </a:ln>
        </p:spPr>
        <p:txBody>
          <a:bodyPr lIns="90000" rIns="90000" tIns="45000" bIns="45000" anchor="t">
            <a:noAutofit/>
          </a:bodyPr>
          <a:p>
            <a:pPr algn="ctr"/>
            <a:r>
              <a:rPr b="1" lang="fr-FR" sz="2400" spc="-1" strike="noStrike">
                <a:solidFill>
                  <a:srgbClr val="ffa300"/>
                </a:solidFill>
                <a:latin typeface="Arial"/>
              </a:rPr>
              <a:t>Bien mais </a:t>
            </a:r>
            <a:br>
              <a:rPr sz="2400"/>
            </a:br>
            <a:r>
              <a:rPr b="1" lang="fr-FR" sz="2400" spc="-1" strike="noStrike">
                <a:solidFill>
                  <a:srgbClr val="ffa300"/>
                </a:solidFill>
                <a:latin typeface="Arial"/>
              </a:rPr>
              <a:t>vieux (2010)</a:t>
            </a:r>
            <a:endParaRPr b="0" lang="fr-FR" sz="2400" spc="-1" strike="noStrike">
              <a:solidFill>
                <a:srgbClr val="ffffff"/>
              </a:solidFill>
              <a:latin typeface="Arial"/>
            </a:endParaRPr>
          </a:p>
        </p:txBody>
      </p:sp>
      <p:pic>
        <p:nvPicPr>
          <p:cNvPr id="1736" name="" descr=""/>
          <p:cNvPicPr/>
          <p:nvPr/>
        </p:nvPicPr>
        <p:blipFill>
          <a:blip r:embed="rId2"/>
          <a:stretch/>
        </p:blipFill>
        <p:spPr>
          <a:xfrm>
            <a:off x="8424000" y="3096360"/>
            <a:ext cx="3528000" cy="1983240"/>
          </a:xfrm>
          <a:prstGeom prst="rect">
            <a:avLst/>
          </a:prstGeom>
          <a:ln w="0">
            <a:noFill/>
          </a:ln>
        </p:spPr>
      </p:pic>
      <p:sp>
        <p:nvSpPr>
          <p:cNvPr id="1737" name=""/>
          <p:cNvSpPr/>
          <p:nvPr/>
        </p:nvSpPr>
        <p:spPr>
          <a:xfrm>
            <a:off x="8424000" y="3816000"/>
            <a:ext cx="1728000" cy="648000"/>
          </a:xfrm>
          <a:prstGeom prst="ellipse">
            <a:avLst/>
          </a:prstGeom>
          <a:noFill/>
          <a:ln w="38160">
            <a:solidFill>
              <a:srgbClr val="d77fc4"/>
            </a:solidFill>
            <a:round/>
          </a:ln>
        </p:spPr>
        <p:style>
          <a:lnRef idx="0"/>
          <a:fillRef idx="0"/>
          <a:effectRef idx="0"/>
          <a:fontRef idx="minor"/>
        </p:style>
        <p:txBody>
          <a:bodyPr wrap="none" lIns="108720" rIns="108720" tIns="63720" bIns="63720" anchor="ctr">
            <a:noAutofit/>
          </a:bodyPr>
          <a:p>
            <a:endParaRPr b="0" lang="fr-FR" sz="18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8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8" name="Rectangle 4"/>
          <p:cNvSpPr/>
          <p:nvPr/>
        </p:nvSpPr>
        <p:spPr>
          <a:xfrm>
            <a:off x="5509800" y="587880"/>
            <a:ext cx="4637880" cy="5173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400" spc="-1" strike="noStrike">
                <a:solidFill>
                  <a:srgbClr val="d9d9d9"/>
                </a:solidFill>
                <a:latin typeface="Calibri"/>
              </a:rPr>
              <a:t>[</a:t>
            </a:r>
            <a:r>
              <a:rPr b="0" lang="fr-FR" sz="1400" spc="-1" strike="noStrike">
                <a:solidFill>
                  <a:srgbClr val="d77fc4"/>
                </a:solidFill>
                <a:latin typeface="Calibri"/>
              </a:rPr>
              <a:t>JRC, technical report 2021 </a:t>
            </a:r>
            <a:r>
              <a:rPr b="0" lang="fr-FR" sz="1400" spc="-1" strike="noStrike">
                <a:solidFill>
                  <a:srgbClr val="d9d9d9"/>
                </a:solidFill>
                <a:latin typeface="Calibri"/>
              </a:rPr>
              <a:t>https://eur-lex.europa.eu/legal-content/FR/TXT/PDF/?uri=CELEX:32021H2279&amp;from=EN]</a:t>
            </a:r>
            <a:endParaRPr b="0" lang="fr-FR" sz="1400" spc="-1" strike="noStrike">
              <a:solidFill>
                <a:srgbClr val="ffffff"/>
              </a:solidFill>
              <a:latin typeface="Arial"/>
            </a:endParaRPr>
          </a:p>
        </p:txBody>
      </p:sp>
      <p:sp>
        <p:nvSpPr>
          <p:cNvPr id="1739" name="Rectangle 11"/>
          <p:cNvSpPr/>
          <p:nvPr/>
        </p:nvSpPr>
        <p:spPr>
          <a:xfrm>
            <a:off x="720000" y="792000"/>
            <a:ext cx="441180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000" spc="-1" strike="noStrike">
                <a:solidFill>
                  <a:srgbClr val="ffa300"/>
                </a:solidFill>
                <a:latin typeface="Calibri Light"/>
                <a:ea typeface="Verdana"/>
              </a:rPr>
              <a:t>PEF : EF – 16 catégories d'impact</a:t>
            </a:r>
            <a:endParaRPr b="0" lang="fr-FR" sz="2000" spc="-1" strike="noStrike">
              <a:solidFill>
                <a:srgbClr val="ffffff"/>
              </a:solidFill>
              <a:latin typeface="Arial"/>
            </a:endParaRPr>
          </a:p>
        </p:txBody>
      </p:sp>
      <p:graphicFrame>
        <p:nvGraphicFramePr>
          <p:cNvPr id="1740" name="Tableau 12"/>
          <p:cNvGraphicFramePr/>
          <p:nvPr/>
        </p:nvGraphicFramePr>
        <p:xfrm>
          <a:off x="1762200" y="1328760"/>
          <a:ext cx="9623880" cy="4753800"/>
        </p:xfrm>
        <a:graphic>
          <a:graphicData uri="http://schemas.openxmlformats.org/drawingml/2006/table">
            <a:tbl>
              <a:tblPr/>
              <a:tblGrid>
                <a:gridCol w="3983040"/>
                <a:gridCol w="3541320"/>
                <a:gridCol w="2099880"/>
              </a:tblGrid>
              <a:tr h="305280">
                <a:tc>
                  <a:txBody>
                    <a:bodyPr anchor="t">
                      <a:noAutofit/>
                    </a:bodyPr>
                    <a:p>
                      <a:pPr algn="ctr">
                        <a:lnSpc>
                          <a:spcPct val="100000"/>
                        </a:lnSpc>
                      </a:pPr>
                      <a:r>
                        <a:rPr b="1" lang="fr-FR" sz="1400" spc="-1" strike="noStrike">
                          <a:solidFill>
                            <a:srgbClr val="ffffff"/>
                          </a:solidFill>
                          <a:latin typeface="Calibri"/>
                        </a:rPr>
                        <a:t>Catégorie d’impact</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anchor="t">
                      <a:noAutofit/>
                    </a:bodyPr>
                    <a:p>
                      <a:pPr algn="ctr">
                        <a:lnSpc>
                          <a:spcPct val="100000"/>
                        </a:lnSpc>
                      </a:pPr>
                      <a:r>
                        <a:rPr b="1" lang="fr-FR" sz="1400" spc="-1" strike="noStrike">
                          <a:solidFill>
                            <a:srgbClr val="ffffff"/>
                          </a:solidFill>
                          <a:latin typeface="Calibri"/>
                        </a:rPr>
                        <a:t>Méthode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c>
                  <a:txBody>
                    <a:bodyPr anchor="t">
                      <a:noAutofit/>
                    </a:bodyPr>
                    <a:p>
                      <a:pPr algn="ctr">
                        <a:lnSpc>
                          <a:spcPct val="100000"/>
                        </a:lnSpc>
                      </a:pPr>
                      <a:r>
                        <a:rPr b="1" lang="fr-FR" sz="1400" spc="-1" strike="noStrike">
                          <a:solidFill>
                            <a:srgbClr val="ffffff"/>
                          </a:solidFill>
                          <a:latin typeface="Calibri"/>
                        </a:rPr>
                        <a:t>Robustesse (ILCD)</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rgbClr val="ffc000"/>
                    </a:solidFill>
                  </a:tcPr>
                </a:tc>
              </a:tr>
              <a:tr h="305280">
                <a:tc>
                  <a:txBody>
                    <a:bodyPr anchor="t">
                      <a:noAutofit/>
                    </a:bodyPr>
                    <a:p>
                      <a:pPr algn="ctr">
                        <a:lnSpc>
                          <a:spcPct val="100000"/>
                        </a:lnSpc>
                      </a:pPr>
                      <a:r>
                        <a:rPr b="0" lang="fr-FR" sz="1400" spc="-1" strike="noStrike">
                          <a:solidFill>
                            <a:srgbClr val="000000"/>
                          </a:solidFill>
                          <a:latin typeface="Calibri"/>
                        </a:rPr>
                        <a:t>Changement climatique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IPCC 2013 100a (modèle de Berne)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725400">
                <a:tc>
                  <a:txBody>
                    <a:bodyPr anchor="t">
                      <a:noAutofit/>
                    </a:bodyPr>
                    <a:p>
                      <a:pPr algn="ctr">
                        <a:lnSpc>
                          <a:spcPct val="100000"/>
                        </a:lnSpc>
                      </a:pPr>
                      <a:r>
                        <a:rPr b="0" lang="fr-FR" sz="1400" spc="-1" strike="noStrike">
                          <a:solidFill>
                            <a:srgbClr val="000000"/>
                          </a:solidFill>
                          <a:latin typeface="Calibri"/>
                        </a:rPr>
                        <a:t>Destruction de la couche d’ozone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Modèle EDIP (organisation météorologique mondiale) (OMM 2014 + intégrations)</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05280">
                <a:tc>
                  <a:txBody>
                    <a:bodyPr anchor="t">
                      <a:noAutofit/>
                    </a:bodyPr>
                    <a:p>
                      <a:pPr algn="ctr">
                        <a:lnSpc>
                          <a:spcPct val="100000"/>
                        </a:lnSpc>
                      </a:pPr>
                      <a:r>
                        <a:rPr b="0" lang="fr-FR" sz="1400" spc="-1" strike="noStrike">
                          <a:solidFill>
                            <a:srgbClr val="000000"/>
                          </a:solidFill>
                          <a:latin typeface="Calibri"/>
                        </a:rPr>
                        <a:t>Toxicité humaine, cancer</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tabLst>
                          <a:tab algn="l" pos="0"/>
                        </a:tabLst>
                      </a:pPr>
                      <a:r>
                        <a:rPr b="0" lang="fr-FR" sz="1400" spc="-1" strike="noStrike">
                          <a:solidFill>
                            <a:srgbClr val="000000"/>
                          </a:solidFill>
                          <a:latin typeface="Calibri"/>
                        </a:rPr>
                        <a:t>USEtox 2.1 [Fankte et al, 2017]</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518760">
                <a:tc>
                  <a:txBody>
                    <a:bodyPr anchor="t">
                      <a:noAutofit/>
                    </a:bodyPr>
                    <a:p>
                      <a:pPr algn="ctr">
                        <a:lnSpc>
                          <a:spcPct val="100000"/>
                        </a:lnSpc>
                      </a:pPr>
                      <a:r>
                        <a:rPr b="0" lang="fr-FR" sz="1400" spc="-1" strike="noStrike">
                          <a:solidFill>
                            <a:srgbClr val="000000"/>
                          </a:solidFill>
                          <a:latin typeface="Calibri"/>
                        </a:rPr>
                        <a:t>Émissions de particules</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Méthode PM [Fantke et al., 2016</a:t>
                      </a:r>
                      <a:endParaRPr b="0" lang="fr-FR" sz="1400" spc="-1" strike="noStrike">
                        <a:solidFill>
                          <a:srgbClr val="000000"/>
                        </a:solidFill>
                        <a:latin typeface="Arial"/>
                      </a:endParaRPr>
                    </a:p>
                    <a:p>
                      <a:pPr algn="ctr">
                        <a:lnSpc>
                          <a:spcPct val="100000"/>
                        </a:lnSpc>
                      </a:pPr>
                      <a:r>
                        <a:rPr b="0" lang="fr-FR" sz="1400" spc="-1" strike="noStrike">
                          <a:solidFill>
                            <a:srgbClr val="000000"/>
                          </a:solidFill>
                          <a:latin typeface="Calibri"/>
                        </a:rPr>
                        <a:t>dans PNUE 2016]</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732240">
                <a:tc>
                  <a:txBody>
                    <a:bodyPr anchor="t">
                      <a:noAutofit/>
                    </a:bodyPr>
                    <a:p>
                      <a:pPr algn="ctr">
                        <a:lnSpc>
                          <a:spcPct val="100000"/>
                        </a:lnSpc>
                      </a:pPr>
                      <a:r>
                        <a:rPr b="0" lang="fr-FR" sz="1400" spc="-1" strike="noStrike">
                          <a:solidFill>
                            <a:srgbClr val="000000"/>
                          </a:solidFill>
                          <a:latin typeface="Calibri"/>
                        </a:rPr>
                        <a:t>Radiations ionisantes, santé humaine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Modèle d’effets sur la santé humaine tel que développé par Dreicer et al., 1995 [Frischknecht et al., 2000]</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518760">
                <a:tc>
                  <a:txBody>
                    <a:bodyPr anchor="t">
                      <a:noAutofit/>
                    </a:bodyPr>
                    <a:p>
                      <a:pPr algn="ctr">
                        <a:lnSpc>
                          <a:spcPct val="100000"/>
                        </a:lnSpc>
                      </a:pPr>
                      <a:r>
                        <a:rPr b="0" lang="fr-FR" sz="1400" spc="-1" strike="noStrike">
                          <a:solidFill>
                            <a:srgbClr val="000000"/>
                          </a:solidFill>
                          <a:latin typeface="Calibri"/>
                        </a:rPr>
                        <a:t>Oxydation photochimique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nl-NL" sz="1400" spc="-1" strike="noStrike">
                          <a:solidFill>
                            <a:srgbClr val="000000"/>
                          </a:solidFill>
                          <a:latin typeface="Calibri"/>
                        </a:rPr>
                        <a:t>LOTOS-EUROS [Van Zelm et al,</a:t>
                      </a:r>
                      <a:endParaRPr b="0" lang="fr-FR" sz="1400" spc="-1" strike="noStrike">
                        <a:solidFill>
                          <a:srgbClr val="000000"/>
                        </a:solidFill>
                        <a:latin typeface="Arial"/>
                      </a:endParaRPr>
                    </a:p>
                    <a:p>
                      <a:pPr algn="ctr">
                        <a:lnSpc>
                          <a:spcPct val="100000"/>
                        </a:lnSpc>
                      </a:pPr>
                      <a:r>
                        <a:rPr b="0" lang="fr-FR" sz="1400" spc="-1" strike="noStrike">
                          <a:solidFill>
                            <a:srgbClr val="000000"/>
                          </a:solidFill>
                          <a:latin typeface="Calibri"/>
                        </a:rPr>
                        <a:t>2008] dans ReCiPe 2008</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518760">
                <a:tc>
                  <a:txBody>
                    <a:bodyPr anchor="t">
                      <a:noAutofit/>
                    </a:bodyPr>
                    <a:p>
                      <a:pPr algn="ctr">
                        <a:lnSpc>
                          <a:spcPct val="100000"/>
                        </a:lnSpc>
                      </a:pPr>
                      <a:r>
                        <a:rPr b="0" lang="fr-FR" sz="1400" spc="-1" strike="noStrike">
                          <a:solidFill>
                            <a:srgbClr val="000000"/>
                          </a:solidFill>
                          <a:latin typeface="Calibri"/>
                        </a:rPr>
                        <a:t>Acidification</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Accumulated Exceedance [Seppälä et al., 2006; Posch et al, 2008]</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r h="518760">
                <a:tc>
                  <a:txBody>
                    <a:bodyPr anchor="t">
                      <a:noAutofit/>
                    </a:bodyPr>
                    <a:p>
                      <a:pPr algn="ctr">
                        <a:lnSpc>
                          <a:spcPct val="100000"/>
                        </a:lnSpc>
                      </a:pPr>
                      <a:r>
                        <a:rPr b="0" lang="fr-FR" sz="1400" spc="-1" strike="noStrike">
                          <a:solidFill>
                            <a:srgbClr val="000000"/>
                          </a:solidFill>
                          <a:latin typeface="Calibri"/>
                        </a:rPr>
                        <a:t>Eutrophisation eau douce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Modèle EUTREND [Struijs et al., 2009] tel qu’appliqué dans ReCiPe</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c>
                  <a:txBody>
                    <a:bodyPr anchor="t">
                      <a:noAutofit/>
                    </a:bodyPr>
                    <a:p>
                      <a:pPr algn="ctr">
                        <a:lnSpc>
                          <a:spcPct val="100000"/>
                        </a:lnSpc>
                      </a:pPr>
                      <a:r>
                        <a:rPr b="0" lang="fr-FR" sz="1400" spc="-1" strike="noStrike">
                          <a:solidFill>
                            <a:srgbClr val="000000"/>
                          </a:solidFill>
                          <a:latin typeface="Calibri"/>
                        </a:rPr>
                        <a:t>II</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4e7"/>
                    </a:solidFill>
                  </a:tcPr>
                </a:tc>
              </a:tr>
              <a:tr h="305280">
                <a:tc>
                  <a:txBody>
                    <a:bodyPr anchor="t">
                      <a:noAutofit/>
                    </a:bodyPr>
                    <a:p>
                      <a:pPr algn="ctr">
                        <a:lnSpc>
                          <a:spcPct val="100000"/>
                        </a:lnSpc>
                      </a:pPr>
                      <a:r>
                        <a:rPr b="0" lang="fr-FR" sz="1400" spc="-1" strike="noStrike">
                          <a:solidFill>
                            <a:srgbClr val="000000"/>
                          </a:solidFill>
                          <a:latin typeface="Calibri"/>
                        </a:rPr>
                        <a:t>…</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c>
                  <a:txBody>
                    <a:bodyPr anchor="t">
                      <a:noAutofit/>
                    </a:bodyPr>
                    <a:p>
                      <a:pPr algn="ctr">
                        <a:lnSpc>
                          <a:spcPct val="100000"/>
                        </a:lnSpc>
                      </a:pPr>
                      <a:r>
                        <a:rPr b="0" lang="fr-FR" sz="1400" spc="-1" strike="noStrike">
                          <a:solidFill>
                            <a:srgbClr val="000000"/>
                          </a:solidFill>
                          <a:latin typeface="Calibri"/>
                        </a:rPr>
                        <a:t>…</a:t>
                      </a:r>
                      <a:endParaRPr b="0" lang="fr-FR" sz="14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e8cc"/>
                    </a:solidFill>
                  </a:tcPr>
                </a:tc>
              </a:tr>
            </a:tbl>
          </a:graphicData>
        </a:graphic>
      </p:graphicFrame>
      <p:pic>
        <p:nvPicPr>
          <p:cNvPr id="1741" name="Image 13" descr=""/>
          <p:cNvPicPr/>
          <p:nvPr/>
        </p:nvPicPr>
        <p:blipFill>
          <a:blip r:embed="rId1"/>
          <a:stretch/>
        </p:blipFill>
        <p:spPr>
          <a:xfrm>
            <a:off x="10647720" y="75240"/>
            <a:ext cx="1449000" cy="1079640"/>
          </a:xfrm>
          <a:prstGeom prst="rect">
            <a:avLst/>
          </a:prstGeom>
          <a:ln w="0">
            <a:noFill/>
          </a:ln>
        </p:spPr>
      </p:pic>
      <p:sp>
        <p:nvSpPr>
          <p:cNvPr id="1742"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
        <p:nvSpPr>
          <p:cNvPr id="1743" name=""/>
          <p:cNvSpPr txBox="1"/>
          <p:nvPr/>
        </p:nvSpPr>
        <p:spPr>
          <a:xfrm rot="19500000">
            <a:off x="-106200" y="3408120"/>
            <a:ext cx="2094840" cy="770040"/>
          </a:xfrm>
          <a:prstGeom prst="rect">
            <a:avLst/>
          </a:prstGeom>
          <a:noFill/>
          <a:ln w="0">
            <a:noFill/>
          </a:ln>
        </p:spPr>
        <p:txBody>
          <a:bodyPr lIns="90000" rIns="90000" tIns="45000" bIns="45000" anchor="t">
            <a:noAutofit/>
          </a:bodyPr>
          <a:p>
            <a:pPr algn="ctr"/>
            <a:r>
              <a:rPr b="1" lang="fr-FR" sz="2400" spc="-1" strike="noStrike">
                <a:solidFill>
                  <a:srgbClr val="ffa300"/>
                </a:solidFill>
                <a:latin typeface="Arial"/>
              </a:rPr>
              <a:t>Actualisation</a:t>
            </a:r>
            <a:br>
              <a:rPr sz="2400"/>
            </a:br>
            <a:r>
              <a:rPr b="1" lang="fr-FR" sz="2400" spc="-1" strike="noStrike">
                <a:solidFill>
                  <a:srgbClr val="ffa300"/>
                </a:solidFill>
                <a:latin typeface="Arial"/>
              </a:rPr>
              <a:t>(2021)</a:t>
            </a:r>
            <a:endParaRPr b="0" lang="fr-FR" sz="24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8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4" name="Espace réservé du contenu 2"/>
          <p:cNvSpPr/>
          <p:nvPr/>
        </p:nvSpPr>
        <p:spPr>
          <a:xfrm>
            <a:off x="683280" y="1255680"/>
            <a:ext cx="10822320" cy="4965480"/>
          </a:xfrm>
          <a:prstGeom prst="rect">
            <a:avLst/>
          </a:prstGeom>
          <a:noFill/>
          <a:ln w="0">
            <a:noFill/>
          </a:ln>
        </p:spPr>
        <p:style>
          <a:lnRef idx="0"/>
          <a:fillRef idx="0"/>
          <a:effectRef idx="0"/>
          <a:fontRef idx="minor"/>
        </p:style>
        <p:txBody>
          <a:bodyPr anchor="t">
            <a:normAutofit/>
          </a:bodyPr>
          <a:p>
            <a:endParaRPr b="0" lang="fr-FR" sz="2800" spc="-1" strike="noStrike">
              <a:solidFill>
                <a:srgbClr val="ffffff"/>
              </a:solidFill>
              <a:latin typeface="Arial"/>
            </a:endParaRPr>
          </a:p>
        </p:txBody>
      </p:sp>
      <p:sp>
        <p:nvSpPr>
          <p:cNvPr id="1745" name="Rectangle 8"/>
          <p:cNvSpPr/>
          <p:nvPr/>
        </p:nvSpPr>
        <p:spPr>
          <a:xfrm>
            <a:off x="789480" y="867240"/>
            <a:ext cx="2235600" cy="13100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000" spc="-1" strike="noStrike">
                <a:solidFill>
                  <a:srgbClr val="ffa300"/>
                </a:solidFill>
                <a:latin typeface="Calibri Light"/>
                <a:ea typeface="Verdana"/>
              </a:rPr>
              <a:t>Normalisation – </a:t>
            </a:r>
            <a:br>
              <a:rPr sz="2000"/>
            </a:br>
            <a:r>
              <a:rPr b="0" lang="fr-FR" sz="2000" spc="-1" strike="noStrike">
                <a:solidFill>
                  <a:srgbClr val="ffa300"/>
                </a:solidFill>
                <a:latin typeface="Calibri Light"/>
                <a:ea typeface="Verdana"/>
              </a:rPr>
              <a:t>Cas particulier </a:t>
            </a:r>
            <a:br>
              <a:rPr sz="2000"/>
            </a:br>
            <a:r>
              <a:rPr b="0" lang="fr-FR" sz="2000" spc="-1" strike="noStrike">
                <a:solidFill>
                  <a:srgbClr val="ffa300"/>
                </a:solidFill>
                <a:latin typeface="Calibri Light"/>
                <a:ea typeface="Verdana"/>
              </a:rPr>
              <a:t>des limites </a:t>
            </a:r>
            <a:br>
              <a:rPr sz="2000"/>
            </a:br>
            <a:r>
              <a:rPr b="0" lang="fr-FR" sz="2000" spc="-1" strike="noStrike">
                <a:solidFill>
                  <a:srgbClr val="ffa300"/>
                </a:solidFill>
                <a:latin typeface="Calibri Light"/>
                <a:ea typeface="Verdana"/>
              </a:rPr>
              <a:t>planétaires</a:t>
            </a:r>
            <a:endParaRPr b="0" lang="fr-FR" sz="2000" spc="-1" strike="noStrike">
              <a:solidFill>
                <a:srgbClr val="ffffff"/>
              </a:solidFill>
              <a:latin typeface="Arial"/>
            </a:endParaRPr>
          </a:p>
        </p:txBody>
      </p:sp>
      <p:pic>
        <p:nvPicPr>
          <p:cNvPr id="1746" name="Image 12" descr=""/>
          <p:cNvPicPr/>
          <p:nvPr/>
        </p:nvPicPr>
        <p:blipFill>
          <a:blip r:embed="rId1"/>
          <a:stretch/>
        </p:blipFill>
        <p:spPr>
          <a:xfrm>
            <a:off x="3170160" y="852840"/>
            <a:ext cx="6049440" cy="5715720"/>
          </a:xfrm>
          <a:prstGeom prst="rect">
            <a:avLst/>
          </a:prstGeom>
          <a:ln w="0">
            <a:noFill/>
          </a:ln>
        </p:spPr>
      </p:pic>
      <p:sp>
        <p:nvSpPr>
          <p:cNvPr id="1747" name="Rectangle 13"/>
          <p:cNvSpPr/>
          <p:nvPr/>
        </p:nvSpPr>
        <p:spPr>
          <a:xfrm>
            <a:off x="-143280" y="4990320"/>
            <a:ext cx="3409560" cy="685440"/>
          </a:xfrm>
          <a:prstGeom prst="rect">
            <a:avLst/>
          </a:prstGeom>
          <a:noFill/>
          <a:ln w="0">
            <a:noFill/>
          </a:ln>
        </p:spPr>
        <p:style>
          <a:lnRef idx="0"/>
          <a:fillRef idx="0"/>
          <a:effectRef idx="0"/>
          <a:fontRef idx="minor"/>
        </p:style>
        <p:txBody>
          <a:bodyPr lIns="90000" rIns="90000" tIns="45000" bIns="45000" anchor="t">
            <a:spAutoFit/>
          </a:bodyPr>
          <a:p>
            <a:pPr marL="174600">
              <a:lnSpc>
                <a:spcPct val="100000"/>
              </a:lnSpc>
            </a:pPr>
            <a:r>
              <a:rPr b="0" lang="fr-FR" sz="1300" spc="-1" strike="noStrike">
                <a:solidFill>
                  <a:srgbClr val="808080"/>
                </a:solidFill>
                <a:latin typeface="Calibri"/>
              </a:rPr>
              <a:t>[</a:t>
            </a:r>
            <a:r>
              <a:rPr b="0" lang="en-US" sz="1300" spc="-1" strike="noStrike">
                <a:solidFill>
                  <a:srgbClr val="808080"/>
                </a:solidFill>
                <a:latin typeface="Calibri"/>
              </a:rPr>
              <a:t>Designed by Azote for Stockholm Resilience Centre, based on analysis in Persson et al 2022 and Steffen et al 2015</a:t>
            </a:r>
            <a:r>
              <a:rPr b="0" lang="fr-FR" sz="1300" spc="-1" strike="noStrike">
                <a:solidFill>
                  <a:srgbClr val="808080"/>
                </a:solidFill>
                <a:latin typeface="Calibri"/>
              </a:rPr>
              <a:t>]</a:t>
            </a:r>
            <a:endParaRPr b="0" lang="fr-FR" sz="1300" spc="-1" strike="noStrike">
              <a:solidFill>
                <a:srgbClr val="ffffff"/>
              </a:solidFill>
              <a:latin typeface="Arial"/>
            </a:endParaRPr>
          </a:p>
        </p:txBody>
      </p:sp>
      <p:pic>
        <p:nvPicPr>
          <p:cNvPr id="1748" name="Image 9" descr=""/>
          <p:cNvPicPr/>
          <p:nvPr/>
        </p:nvPicPr>
        <p:blipFill>
          <a:blip r:embed="rId2"/>
          <a:stretch/>
        </p:blipFill>
        <p:spPr>
          <a:xfrm>
            <a:off x="10647720" y="75240"/>
            <a:ext cx="1449000" cy="1079640"/>
          </a:xfrm>
          <a:prstGeom prst="rect">
            <a:avLst/>
          </a:prstGeom>
          <a:ln w="0">
            <a:noFill/>
          </a:ln>
        </p:spPr>
      </p:pic>
      <p:sp>
        <p:nvSpPr>
          <p:cNvPr id="1749" name="PlaceHolder 1"/>
          <p:cNvSpPr>
            <a:spLocks noGrp="1"/>
          </p:cNvSpPr>
          <p:nvPr>
            <p:ph type="title"/>
          </p:nvPr>
        </p:nvSpPr>
        <p:spPr>
          <a:xfrm>
            <a:off x="683280" y="315000"/>
            <a:ext cx="9180720" cy="694080"/>
          </a:xfrm>
          <a:prstGeom prst="rect">
            <a:avLst/>
          </a:prstGeom>
          <a:noFill/>
          <a:ln w="0">
            <a:noFill/>
          </a:ln>
        </p:spPr>
        <p:txBody>
          <a:bodyPr lIns="91440" rIns="91440" tIns="45720" bIns="45720" anchor="t">
            <a:noAutofit/>
          </a:bodyPr>
          <a:p>
            <a:pPr indent="0">
              <a:lnSpc>
                <a:spcPct val="90000"/>
              </a:lnSpc>
              <a:buNone/>
            </a:pPr>
            <a:r>
              <a:rPr b="1" lang="fr-FR" sz="2200" spc="-1" strike="noStrike">
                <a:solidFill>
                  <a:srgbClr val="ffa300"/>
                </a:solidFill>
                <a:latin typeface="Calibri"/>
              </a:rPr>
              <a:t>Méthodes d’évaluation des impacts environnementaux</a:t>
            </a:r>
            <a:endParaRPr b="0" lang="en-US" sz="22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8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0" name="PlaceHolder 1"/>
          <p:cNvSpPr>
            <a:spLocks noGrp="1"/>
          </p:cNvSpPr>
          <p:nvPr>
            <p:ph/>
          </p:nvPr>
        </p:nvSpPr>
        <p:spPr>
          <a:xfrm>
            <a:off x="1164240" y="1440360"/>
            <a:ext cx="10715760" cy="4766040"/>
          </a:xfrm>
          <a:prstGeom prst="rect">
            <a:avLst/>
          </a:prstGeom>
          <a:noFill/>
          <a:ln w="0">
            <a:noFill/>
          </a:ln>
        </p:spPr>
        <p:txBody>
          <a:bodyPr lIns="91440" rIns="91440" tIns="45720" bIns="45720" anchor="t">
            <a:noAutofit/>
          </a:bodyPr>
          <a:p>
            <a:pPr indent="0">
              <a:lnSpc>
                <a:spcPct val="90000"/>
              </a:lnSpc>
              <a:spcBef>
                <a:spcPts val="1001"/>
              </a:spcBef>
              <a:buNone/>
              <a:tabLst>
                <a:tab algn="l" pos="0"/>
                <a:tab algn="l" pos="82548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Introduction à l'ACV</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Objectifs et champs de l'étude</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L'inventaire de cycle de vie </a:t>
            </a:r>
            <a:endParaRPr b="0" lang="en-US" sz="3600" spc="-1" strike="noStrike">
              <a:solidFill>
                <a:srgbClr val="000000"/>
              </a:solidFill>
              <a:latin typeface="Calibri"/>
            </a:endParaRPr>
          </a:p>
          <a:p>
            <a:pPr marL="623880" indent="-623520">
              <a:lnSpc>
                <a:spcPct val="120000"/>
              </a:lnSpc>
              <a:spcBef>
                <a:spcPts val="601"/>
              </a:spcBef>
              <a:buClr>
                <a:srgbClr val="ffffff"/>
              </a:buClr>
              <a:buFont typeface="OpenSymbol"/>
              <a:buAutoNum type="romanUcPeriod"/>
              <a:tabLst>
                <a:tab algn="l" pos="0"/>
                <a:tab algn="l" pos="891720"/>
              </a:tabLst>
            </a:pPr>
            <a:r>
              <a:rPr b="1" lang="fr-FR" sz="3600" spc="-1" strike="noStrike">
                <a:solidFill>
                  <a:srgbClr val="ffffff"/>
                </a:solidFill>
                <a:latin typeface="Calibri"/>
                <a:ea typeface="Verdana"/>
              </a:rPr>
              <a:t> </a:t>
            </a:r>
            <a:r>
              <a:rPr b="1" lang="fr-FR" sz="3600" spc="-1" strike="noStrike">
                <a:solidFill>
                  <a:srgbClr val="ffffff"/>
                </a:solidFill>
                <a:latin typeface="Calibri"/>
                <a:ea typeface="Verdana"/>
              </a:rPr>
              <a:t>Évaluation des impacts</a:t>
            </a:r>
            <a:endParaRPr b="0" lang="en-US" sz="3600" spc="-1" strike="noStrike">
              <a:solidFill>
                <a:srgbClr val="000000"/>
              </a:solidFill>
              <a:latin typeface="Calibri"/>
            </a:endParaRPr>
          </a:p>
          <a:p>
            <a:pPr marL="623880" indent="-623520">
              <a:lnSpc>
                <a:spcPct val="120000"/>
              </a:lnSpc>
              <a:spcBef>
                <a:spcPts val="601"/>
              </a:spcBef>
              <a:buClr>
                <a:srgbClr val="ffa300"/>
              </a:buClr>
              <a:buFont typeface="OpenSymbol"/>
              <a:buAutoNum type="romanUcPeriod"/>
              <a:tabLst>
                <a:tab algn="l" pos="0"/>
                <a:tab algn="l" pos="891720"/>
              </a:tabLst>
            </a:pPr>
            <a:r>
              <a:rPr b="1" lang="fr-FR" sz="3600" spc="-1" strike="noStrike">
                <a:solidFill>
                  <a:srgbClr val="ffa300"/>
                </a:solidFill>
                <a:latin typeface="Calibri"/>
                <a:ea typeface="Verdana"/>
              </a:rPr>
              <a:t> </a:t>
            </a:r>
            <a:r>
              <a:rPr b="1" lang="fr-FR" sz="3600" spc="-1" strike="noStrike">
                <a:solidFill>
                  <a:srgbClr val="ffa300"/>
                </a:solidFill>
                <a:latin typeface="Calibri"/>
                <a:ea typeface="Verdana"/>
              </a:rPr>
              <a:t>Interprétation et esprit critique</a:t>
            </a:r>
            <a:endParaRPr b="0" lang="en-US" sz="3600" spc="-1" strike="noStrike">
              <a:solidFill>
                <a:srgbClr val="000000"/>
              </a:solidFill>
              <a:latin typeface="Calibri"/>
            </a:endParaRPr>
          </a:p>
          <a:p>
            <a:pPr indent="0">
              <a:lnSpc>
                <a:spcPct val="90000"/>
              </a:lnSpc>
              <a:spcBef>
                <a:spcPts val="1001"/>
              </a:spcBef>
              <a:buNone/>
              <a:tabLst>
                <a:tab algn="l" pos="0"/>
              </a:tabLst>
            </a:pPr>
            <a:endParaRPr b="0" lang="en-US" sz="3600" spc="-1" strike="noStrike">
              <a:solidFill>
                <a:srgbClr val="000000"/>
              </a:solidFill>
              <a:latin typeface="Calibri"/>
            </a:endParaRPr>
          </a:p>
        </p:txBody>
      </p:sp>
      <p:sp>
        <p:nvSpPr>
          <p:cNvPr id="3" name="PlaceHolder 2"/>
          <p:cNvSpPr>
            <a:spLocks noGrp="1"/>
          </p:cNvSpPr>
          <p:nvPr>
            <p:ph type="sldNum" idx="8"/>
          </p:nvPr>
        </p:nvSpPr>
        <p:spPr/>
        <p:txBody>
          <a:bodyPr/>
          <a:p>
            <a:fld id="{EB16F93B-FC76-4F17-9FEF-7A4799391DDC}" type="slidenum">
              <a:t>84</a:t>
            </a:fld>
          </a:p>
        </p:txBody>
      </p:sp>
    </p:spTree>
  </p:cSld>
  <mc:AlternateContent>
    <mc:Choice Requires="p14">
      <p:transition spd="slow" p14:dur="2000"/>
    </mc:Choice>
    <mc:Fallback>
      <p:transition spd="slow"/>
    </mc:Fallback>
  </mc:AlternateContent>
</p:sld>
</file>

<file path=ppt/slides/slide8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751" name="Groupe 2"/>
          <p:cNvGrpSpPr/>
          <p:nvPr/>
        </p:nvGrpSpPr>
        <p:grpSpPr>
          <a:xfrm>
            <a:off x="3731400" y="1518120"/>
            <a:ext cx="4788000" cy="3564000"/>
            <a:chOff x="3731400" y="1518120"/>
            <a:chExt cx="4788000" cy="3564000"/>
          </a:xfrm>
        </p:grpSpPr>
        <p:sp>
          <p:nvSpPr>
            <p:cNvPr id="1752" name="Rectangle à coins arrondis 3"/>
            <p:cNvSpPr/>
            <p:nvPr/>
          </p:nvSpPr>
          <p:spPr>
            <a:xfrm>
              <a:off x="3731400" y="151812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 Définition des objectifs et champ de l’étude</a:t>
              </a:r>
              <a:endParaRPr b="0" lang="fr-FR" sz="1400" spc="-1" strike="noStrike">
                <a:solidFill>
                  <a:srgbClr val="000000"/>
                </a:solidFill>
                <a:latin typeface="Arial"/>
              </a:endParaRPr>
            </a:p>
          </p:txBody>
        </p:sp>
        <p:sp>
          <p:nvSpPr>
            <p:cNvPr id="1753" name="Rectangle à coins arrondis 4"/>
            <p:cNvSpPr/>
            <p:nvPr/>
          </p:nvSpPr>
          <p:spPr>
            <a:xfrm>
              <a:off x="3731400" y="285048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 Inventaire de Cycle de Vie</a:t>
              </a:r>
              <a:endParaRPr b="0" lang="fr-FR" sz="1400" spc="-1" strike="noStrike">
                <a:solidFill>
                  <a:srgbClr val="000000"/>
                </a:solidFill>
                <a:latin typeface="Arial"/>
              </a:endParaRPr>
            </a:p>
          </p:txBody>
        </p:sp>
        <p:sp>
          <p:nvSpPr>
            <p:cNvPr id="1754" name="Rectangle à coins arrondis 5"/>
            <p:cNvSpPr/>
            <p:nvPr/>
          </p:nvSpPr>
          <p:spPr>
            <a:xfrm>
              <a:off x="3731400" y="418248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III. Évaluation </a:t>
              </a:r>
              <a:br>
                <a:rPr sz="1400"/>
              </a:br>
              <a:r>
                <a:rPr b="1" lang="fr-FR" sz="1400" spc="-1" strike="noStrike">
                  <a:solidFill>
                    <a:srgbClr val="ffffff"/>
                  </a:solidFill>
                  <a:latin typeface="Verdana"/>
                  <a:ea typeface="Verdana"/>
                </a:rPr>
                <a:t>des impacts</a:t>
              </a:r>
              <a:endParaRPr b="0" lang="fr-FR" sz="1400" spc="-1" strike="noStrike">
                <a:solidFill>
                  <a:srgbClr val="000000"/>
                </a:solidFill>
                <a:latin typeface="Arial"/>
              </a:endParaRPr>
            </a:p>
          </p:txBody>
        </p:sp>
        <p:sp>
          <p:nvSpPr>
            <p:cNvPr id="1755" name="Rectangle à coins arrondis 6"/>
            <p:cNvSpPr/>
            <p:nvPr/>
          </p:nvSpPr>
          <p:spPr>
            <a:xfrm>
              <a:off x="6359760" y="1518120"/>
              <a:ext cx="2159640" cy="3564000"/>
            </a:xfrm>
            <a:prstGeom prst="roundRect">
              <a:avLst>
                <a:gd name="adj" fmla="val 16667"/>
              </a:avLst>
            </a:prstGeom>
            <a:solidFill>
              <a:srgbClr val="ffa300"/>
            </a:solidFill>
            <a:ln w="38160">
              <a:solidFill>
                <a:srgbClr val="d77fc4"/>
              </a:solidFill>
              <a:round/>
            </a:ln>
          </p:spPr>
          <p:style>
            <a:lnRef idx="0"/>
            <a:fillRef idx="0"/>
            <a:effectRef idx="0"/>
            <a:fontRef idx="minor"/>
          </p:style>
          <p:txBody>
            <a:bodyPr anchor="ctr">
              <a:noAutofit/>
            </a:bodyPr>
            <a:p>
              <a:pPr algn="ctr">
                <a:lnSpc>
                  <a:spcPct val="100000"/>
                </a:lnSpc>
              </a:pPr>
              <a:r>
                <a:rPr b="1" lang="fr-FR" sz="1400" spc="-1" strike="noStrike">
                  <a:solidFill>
                    <a:srgbClr val="80276c"/>
                  </a:solidFill>
                  <a:latin typeface="Verdana"/>
                  <a:ea typeface="Verdana"/>
                </a:rPr>
                <a:t>IV. Interprétation</a:t>
              </a:r>
              <a:endParaRPr b="0" lang="fr-FR" sz="1400" spc="-1" strike="noStrike">
                <a:solidFill>
                  <a:srgbClr val="000000"/>
                </a:solidFill>
                <a:latin typeface="Arial"/>
              </a:endParaRPr>
            </a:p>
          </p:txBody>
        </p:sp>
        <p:sp>
          <p:nvSpPr>
            <p:cNvPr id="1756" name="Connecteur droit avec flèche 7"/>
            <p:cNvSpPr/>
            <p:nvPr/>
          </p:nvSpPr>
          <p:spPr>
            <a:xfrm>
              <a:off x="4811760" y="241812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757" name="Connecteur droit avec flèche 8"/>
            <p:cNvSpPr/>
            <p:nvPr/>
          </p:nvSpPr>
          <p:spPr>
            <a:xfrm>
              <a:off x="4811760" y="3750480"/>
              <a:ext cx="360" cy="43164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758" name="Connecteur droit avec flèche 9"/>
            <p:cNvSpPr/>
            <p:nvPr/>
          </p:nvSpPr>
          <p:spPr>
            <a:xfrm>
              <a:off x="5891760" y="1948320"/>
              <a:ext cx="46764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759" name="Connecteur droit avec flèche 10"/>
            <p:cNvSpPr/>
            <p:nvPr/>
          </p:nvSpPr>
          <p:spPr>
            <a:xfrm>
              <a:off x="5891760" y="4612680"/>
              <a:ext cx="46764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760" name="Connecteur droit avec flèche 11"/>
            <p:cNvSpPr/>
            <p:nvPr/>
          </p:nvSpPr>
          <p:spPr>
            <a:xfrm>
              <a:off x="5891760" y="3280320"/>
              <a:ext cx="468720" cy="360"/>
            </a:xfrm>
            <a:prstGeom prst="straightConnector1">
              <a:avLst/>
            </a:prstGeom>
            <a:solidFill>
              <a:srgbClr val="5b9bd5"/>
            </a:solidFill>
            <a:ln w="50760">
              <a:solidFill>
                <a:srgbClr val="d77fc4"/>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grpSp>
      <p:grpSp>
        <p:nvGrpSpPr>
          <p:cNvPr id="1761" name="Groupe 15"/>
          <p:cNvGrpSpPr/>
          <p:nvPr/>
        </p:nvGrpSpPr>
        <p:grpSpPr>
          <a:xfrm>
            <a:off x="12643200" y="1559880"/>
            <a:ext cx="4788000" cy="3564000"/>
            <a:chOff x="12643200" y="1559880"/>
            <a:chExt cx="4788000" cy="3564000"/>
          </a:xfrm>
        </p:grpSpPr>
        <p:sp>
          <p:nvSpPr>
            <p:cNvPr id="1762" name="Rectangle à coins arrondis 16"/>
            <p:cNvSpPr/>
            <p:nvPr/>
          </p:nvSpPr>
          <p:spPr>
            <a:xfrm>
              <a:off x="12643200" y="155988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 Définition des objectifs et champ de l’étude</a:t>
              </a:r>
              <a:endParaRPr b="0" lang="fr-FR" sz="1400" spc="-1" strike="noStrike">
                <a:solidFill>
                  <a:srgbClr val="000000"/>
                </a:solidFill>
                <a:latin typeface="Arial"/>
              </a:endParaRPr>
            </a:p>
          </p:txBody>
        </p:sp>
        <p:sp>
          <p:nvSpPr>
            <p:cNvPr id="1763" name="Rectangle à coins arrondis 17"/>
            <p:cNvSpPr/>
            <p:nvPr/>
          </p:nvSpPr>
          <p:spPr>
            <a:xfrm>
              <a:off x="12643200" y="2891880"/>
              <a:ext cx="2159640" cy="899640"/>
            </a:xfrm>
            <a:prstGeom prst="roundRect">
              <a:avLst>
                <a:gd name="adj" fmla="val 16667"/>
              </a:avLst>
            </a:prstGeom>
            <a:solidFill>
              <a:srgbClr val="80276c"/>
            </a:solidFill>
            <a:ln w="38160">
              <a:solidFill>
                <a:srgbClr val="ffa300"/>
              </a:solidFill>
              <a:round/>
            </a:ln>
          </p:spPr>
          <p:style>
            <a:lnRef idx="0"/>
            <a:fillRef idx="0"/>
            <a:effectRef idx="0"/>
            <a:fontRef idx="minor"/>
          </p:style>
          <p:txBody>
            <a:bodyPr anchor="ctr">
              <a:noAutofit/>
            </a:bodyPr>
            <a:p>
              <a:pPr algn="ctr">
                <a:lnSpc>
                  <a:spcPct val="100000"/>
                </a:lnSpc>
              </a:pPr>
              <a:r>
                <a:rPr b="1" lang="fr-FR" sz="1400" spc="-1" strike="noStrike">
                  <a:solidFill>
                    <a:srgbClr val="ffa300"/>
                  </a:solidFill>
                  <a:latin typeface="Verdana"/>
                  <a:ea typeface="Verdana"/>
                </a:rPr>
                <a:t>II. Inventaire de Cycle de Vie</a:t>
              </a:r>
              <a:endParaRPr b="0" lang="fr-FR" sz="1400" spc="-1" strike="noStrike">
                <a:solidFill>
                  <a:srgbClr val="000000"/>
                </a:solidFill>
                <a:latin typeface="Arial"/>
              </a:endParaRPr>
            </a:p>
          </p:txBody>
        </p:sp>
        <p:sp>
          <p:nvSpPr>
            <p:cNvPr id="1764" name="Rectangle à coins arrondis 18"/>
            <p:cNvSpPr/>
            <p:nvPr/>
          </p:nvSpPr>
          <p:spPr>
            <a:xfrm>
              <a:off x="12643200" y="4224240"/>
              <a:ext cx="2159640" cy="89964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III. Évaluation </a:t>
              </a:r>
              <a:br>
                <a:rPr sz="1400"/>
              </a:br>
              <a:r>
                <a:rPr b="1" lang="fr-FR" sz="1400" spc="-1" strike="noStrike">
                  <a:solidFill>
                    <a:srgbClr val="ffffff"/>
                  </a:solidFill>
                  <a:latin typeface="Verdana"/>
                  <a:ea typeface="Verdana"/>
                </a:rPr>
                <a:t>des impacts</a:t>
              </a:r>
              <a:endParaRPr b="0" lang="fr-FR" sz="1400" spc="-1" strike="noStrike">
                <a:solidFill>
                  <a:srgbClr val="000000"/>
                </a:solidFill>
                <a:latin typeface="Arial"/>
              </a:endParaRPr>
            </a:p>
          </p:txBody>
        </p:sp>
        <p:sp>
          <p:nvSpPr>
            <p:cNvPr id="1765" name="Rectangle à coins arrondis 19"/>
            <p:cNvSpPr/>
            <p:nvPr/>
          </p:nvSpPr>
          <p:spPr>
            <a:xfrm>
              <a:off x="15271560" y="1559880"/>
              <a:ext cx="2159640" cy="3564000"/>
            </a:xfrm>
            <a:prstGeom prst="roundRect">
              <a:avLst>
                <a:gd name="adj" fmla="val 16667"/>
              </a:avLst>
            </a:prstGeom>
            <a:solidFill>
              <a:srgbClr val="ffa300"/>
            </a:solidFill>
            <a:ln w="9360">
              <a:noFill/>
            </a:ln>
          </p:spPr>
          <p:style>
            <a:lnRef idx="0"/>
            <a:fillRef idx="0"/>
            <a:effectRef idx="0"/>
            <a:fontRef idx="minor"/>
          </p:style>
          <p:txBody>
            <a:bodyPr anchor="ctr">
              <a:noAutofit/>
            </a:bodyPr>
            <a:p>
              <a:pPr algn="ctr">
                <a:lnSpc>
                  <a:spcPct val="100000"/>
                </a:lnSpc>
              </a:pPr>
              <a:r>
                <a:rPr b="1" lang="fr-FR" sz="1400" spc="-1" strike="noStrike">
                  <a:solidFill>
                    <a:srgbClr val="ffffff"/>
                  </a:solidFill>
                  <a:latin typeface="Verdana"/>
                  <a:ea typeface="Verdana"/>
                </a:rPr>
                <a:t>IV. Interprétation</a:t>
              </a:r>
              <a:endParaRPr b="0" lang="fr-FR" sz="1400" spc="-1" strike="noStrike">
                <a:solidFill>
                  <a:srgbClr val="000000"/>
                </a:solidFill>
                <a:latin typeface="Arial"/>
              </a:endParaRPr>
            </a:p>
          </p:txBody>
        </p:sp>
        <p:sp>
          <p:nvSpPr>
            <p:cNvPr id="1766" name="Connecteur droit avec flèche 20"/>
            <p:cNvSpPr/>
            <p:nvPr/>
          </p:nvSpPr>
          <p:spPr>
            <a:xfrm>
              <a:off x="13723560" y="2459880"/>
              <a:ext cx="360" cy="43164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767" name="Connecteur droit avec flèche 21"/>
            <p:cNvSpPr/>
            <p:nvPr/>
          </p:nvSpPr>
          <p:spPr>
            <a:xfrm>
              <a:off x="13723560" y="3791880"/>
              <a:ext cx="360" cy="43164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768" name="Connecteur droit avec flèche 22"/>
            <p:cNvSpPr/>
            <p:nvPr/>
          </p:nvSpPr>
          <p:spPr>
            <a:xfrm>
              <a:off x="14803560" y="1989720"/>
              <a:ext cx="467640" cy="36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769" name="Connecteur droit avec flèche 23"/>
            <p:cNvSpPr/>
            <p:nvPr/>
          </p:nvSpPr>
          <p:spPr>
            <a:xfrm>
              <a:off x="14803560" y="4654080"/>
              <a:ext cx="467640" cy="36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sp>
          <p:nvSpPr>
            <p:cNvPr id="1770" name="Connecteur droit avec flèche 24"/>
            <p:cNvSpPr/>
            <p:nvPr/>
          </p:nvSpPr>
          <p:spPr>
            <a:xfrm>
              <a:off x="14803560" y="3322080"/>
              <a:ext cx="468720" cy="360"/>
            </a:xfrm>
            <a:prstGeom prst="straightConnector1">
              <a:avLst/>
            </a:prstGeom>
            <a:solidFill>
              <a:srgbClr val="5b9bd5"/>
            </a:solidFill>
            <a:ln w="50760">
              <a:solidFill>
                <a:srgbClr val="ffa300"/>
              </a:solidFill>
              <a:round/>
              <a:headEnd len="med" type="triangle" w="med"/>
              <a:tailEnd len="med" type="triangle" w="med"/>
            </a:ln>
          </p:spPr>
          <p:style>
            <a:lnRef idx="0"/>
            <a:fillRef idx="0"/>
            <a:effectRef idx="0"/>
            <a:fontRef idx="minor"/>
          </p:style>
          <p:txBody>
            <a:bodyPr lIns="90000" rIns="90000" tIns="-44640" bIns="-44640" anchor="t">
              <a:noAutofit/>
            </a:bodyPr>
            <a:p>
              <a:endParaRPr b="0" lang="fr-FR" sz="1800" spc="-1" strike="noStrike">
                <a:solidFill>
                  <a:srgbClr val="000000"/>
                </a:solidFill>
                <a:latin typeface="Arial"/>
              </a:endParaRPr>
            </a:p>
          </p:txBody>
        </p:sp>
      </p:grpSp>
      <p:sp>
        <p:nvSpPr>
          <p:cNvPr id="1771" name="Rectangle 5"/>
          <p:cNvSpPr/>
          <p:nvPr/>
        </p:nvSpPr>
        <p:spPr>
          <a:xfrm>
            <a:off x="3554280" y="5365080"/>
            <a:ext cx="5328360" cy="622800"/>
          </a:xfrm>
          <a:prstGeom prst="rect">
            <a:avLst/>
          </a:prstGeom>
          <a:noFill/>
          <a:ln w="0">
            <a:noFill/>
          </a:ln>
        </p:spPr>
        <p:style>
          <a:lnRef idx="0"/>
          <a:fillRef idx="0"/>
          <a:effectRef idx="0"/>
          <a:fontRef idx="minor"/>
        </p:style>
        <p:txBody>
          <a:bodyPr lIns="90000" rIns="90000" tIns="46800" bIns="46800" anchor="ctr">
            <a:spAutoFit/>
          </a:bodyPr>
          <a:p>
            <a:pPr algn="ctr">
              <a:lnSpc>
                <a:spcPct val="124000"/>
              </a:lnSpc>
            </a:pPr>
            <a:r>
              <a:rPr b="0" lang="en-GB" sz="1600" spc="-1" strike="noStrike">
                <a:solidFill>
                  <a:srgbClr val="ffffff"/>
                </a:solidFill>
                <a:latin typeface="Verdana"/>
                <a:ea typeface="Verdana"/>
              </a:rPr>
              <a:t>Démarche d’une analyse de Cycle de Vie</a:t>
            </a:r>
            <a:endParaRPr b="0" lang="fr-FR" sz="1600" spc="-1" strike="noStrike">
              <a:solidFill>
                <a:srgbClr val="ffffff"/>
              </a:solidFill>
              <a:latin typeface="Arial"/>
            </a:endParaRPr>
          </a:p>
          <a:p>
            <a:pPr algn="ctr">
              <a:lnSpc>
                <a:spcPct val="124000"/>
              </a:lnSpc>
            </a:pPr>
            <a:r>
              <a:rPr b="0" lang="en-US" sz="1200" spc="-1" strike="noStrike">
                <a:solidFill>
                  <a:srgbClr val="ffffff"/>
                </a:solidFill>
                <a:latin typeface="Verdana"/>
                <a:ea typeface="Verdana"/>
              </a:rPr>
              <a:t>[ISO 14040-44 : 2006]</a:t>
            </a:r>
            <a:endParaRPr b="0" lang="fr-FR" sz="1200" spc="-1" strike="noStrike">
              <a:solidFill>
                <a:srgbClr val="ffffff"/>
              </a:solidFill>
              <a:latin typeface="Arial"/>
            </a:endParaRPr>
          </a:p>
        </p:txBody>
      </p:sp>
      <p:sp>
        <p:nvSpPr>
          <p:cNvPr id="1772" name="Rectangle à coins arrondis 28"/>
          <p:cNvSpPr/>
          <p:nvPr/>
        </p:nvSpPr>
        <p:spPr>
          <a:xfrm>
            <a:off x="3336480" y="412560"/>
            <a:ext cx="5408280" cy="899640"/>
          </a:xfrm>
          <a:prstGeom prst="roundRect">
            <a:avLst>
              <a:gd name="adj" fmla="val 16667"/>
            </a:avLst>
          </a:prstGeom>
          <a:noFill/>
          <a:ln w="9360">
            <a:noFill/>
          </a:ln>
        </p:spPr>
        <p:style>
          <a:lnRef idx="0"/>
          <a:fillRef idx="0"/>
          <a:effectRef idx="0"/>
          <a:fontRef idx="minor"/>
        </p:style>
        <p:txBody>
          <a:bodyPr anchor="ctr">
            <a:noAutofit/>
          </a:bodyPr>
          <a:p>
            <a:pPr algn="ctr">
              <a:lnSpc>
                <a:spcPct val="100000"/>
              </a:lnSpc>
            </a:pPr>
            <a:r>
              <a:rPr b="0" lang="fr-FR" sz="1600" spc="-1" strike="noStrike">
                <a:solidFill>
                  <a:srgbClr val="f2f2f2"/>
                </a:solidFill>
                <a:latin typeface="Verdana"/>
                <a:ea typeface="Verdana"/>
              </a:rPr>
              <a:t>Interprétation des résultats, incertitudes, analyses de sensibilité et revue critique</a:t>
            </a:r>
            <a:endParaRPr b="0" lang="fr-FR" sz="16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8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3"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Définition de l’ISO 14044 (2006) </a:t>
            </a:r>
            <a:endParaRPr b="0" lang="en-US" sz="2800" spc="-1" strike="noStrike">
              <a:solidFill>
                <a:srgbClr val="000000"/>
              </a:solidFill>
              <a:latin typeface="Calibri"/>
            </a:endParaRPr>
          </a:p>
        </p:txBody>
      </p:sp>
      <p:sp>
        <p:nvSpPr>
          <p:cNvPr id="1774" name="Espace réservé du contenu 2"/>
          <p:cNvSpPr/>
          <p:nvPr/>
        </p:nvSpPr>
        <p:spPr>
          <a:xfrm>
            <a:off x="683280" y="1255680"/>
            <a:ext cx="10822320" cy="4965480"/>
          </a:xfrm>
          <a:prstGeom prst="rect">
            <a:avLst/>
          </a:prstGeom>
          <a:noFill/>
          <a:ln w="0">
            <a:noFill/>
          </a:ln>
        </p:spPr>
        <p:style>
          <a:lnRef idx="0"/>
          <a:fillRef idx="0"/>
          <a:effectRef idx="0"/>
          <a:fontRef idx="minor"/>
        </p:style>
        <p:txBody>
          <a:bodyPr anchor="t">
            <a:normAutofit/>
          </a:bodyPr>
          <a:p>
            <a:endParaRPr b="0" lang="fr-FR" sz="2800" spc="-1" strike="noStrike">
              <a:solidFill>
                <a:srgbClr val="ffffff"/>
              </a:solidFill>
              <a:latin typeface="Arial"/>
            </a:endParaRPr>
          </a:p>
        </p:txBody>
      </p:sp>
      <p:pic>
        <p:nvPicPr>
          <p:cNvPr id="1775" name="Image 21" descr=""/>
          <p:cNvPicPr/>
          <p:nvPr/>
        </p:nvPicPr>
        <p:blipFill>
          <a:blip r:embed="rId1"/>
          <a:srcRect l="4815" t="5093" r="0" b="0"/>
          <a:stretch/>
        </p:blipFill>
        <p:spPr>
          <a:xfrm>
            <a:off x="6241320" y="1495080"/>
            <a:ext cx="5880960" cy="4454640"/>
          </a:xfrm>
          <a:prstGeom prst="rect">
            <a:avLst/>
          </a:prstGeom>
          <a:ln w="0">
            <a:noFill/>
          </a:ln>
        </p:spPr>
      </p:pic>
      <p:sp>
        <p:nvSpPr>
          <p:cNvPr id="1776" name="Rectangle 1"/>
          <p:cNvSpPr/>
          <p:nvPr/>
        </p:nvSpPr>
        <p:spPr>
          <a:xfrm>
            <a:off x="683280" y="1860480"/>
            <a:ext cx="5412240" cy="3217680"/>
          </a:xfrm>
          <a:prstGeom prst="rect">
            <a:avLst/>
          </a:prstGeom>
          <a:noFill/>
          <a:ln w="0">
            <a:noFill/>
          </a:ln>
        </p:spPr>
        <p:style>
          <a:lnRef idx="0"/>
          <a:fillRef idx="0"/>
          <a:effectRef idx="0"/>
          <a:fontRef idx="minor"/>
        </p:style>
        <p:txBody>
          <a:bodyPr anchor="ctr">
            <a:spAutoFit/>
          </a:bodyPr>
          <a:p>
            <a:pPr>
              <a:lnSpc>
                <a:spcPct val="100000"/>
              </a:lnSpc>
              <a:tabLst>
                <a:tab algn="l" pos="0"/>
              </a:tabLst>
            </a:pPr>
            <a:r>
              <a:rPr b="0" lang="fr-FR" sz="2000" spc="-1" strike="noStrike">
                <a:solidFill>
                  <a:srgbClr val="ffffff"/>
                </a:solidFill>
                <a:latin typeface="Calibri"/>
              </a:rPr>
              <a:t>La norme ISO 14044 définit la phase d’interprétation comme comprenant plusieurs éléments :</a:t>
            </a:r>
            <a:endParaRPr b="0" lang="fr-FR" sz="2000" spc="-1" strike="noStrike">
              <a:solidFill>
                <a:srgbClr val="ffffff"/>
              </a:solidFill>
              <a:latin typeface="Arial"/>
            </a:endParaRPr>
          </a:p>
          <a:p>
            <a:pPr marL="285840" indent="-285480">
              <a:lnSpc>
                <a:spcPct val="100000"/>
              </a:lnSpc>
              <a:spcBef>
                <a:spcPts val="1001"/>
              </a:spcBef>
              <a:buClr>
                <a:srgbClr val="ffffff"/>
              </a:buClr>
              <a:buFont typeface="Arial"/>
              <a:buChar char="•"/>
              <a:tabLst>
                <a:tab algn="l" pos="0"/>
              </a:tabLst>
            </a:pPr>
            <a:r>
              <a:rPr b="0" lang="fr-FR" sz="2000" spc="-1" strike="noStrike">
                <a:solidFill>
                  <a:srgbClr val="ffffff"/>
                </a:solidFill>
                <a:latin typeface="Calibri"/>
              </a:rPr>
              <a:t>"identification des </a:t>
            </a:r>
            <a:r>
              <a:rPr b="1" lang="fr-FR" sz="2000" spc="-1" strike="noStrike">
                <a:solidFill>
                  <a:srgbClr val="ffa300"/>
                </a:solidFill>
                <a:latin typeface="Calibri"/>
              </a:rPr>
              <a:t>enjeux significatifs </a:t>
            </a:r>
            <a:r>
              <a:rPr b="0" lang="fr-FR" sz="2000" spc="-1" strike="noStrike">
                <a:solidFill>
                  <a:srgbClr val="ffffff"/>
                </a:solidFill>
                <a:latin typeface="Calibri"/>
              </a:rPr>
              <a:t>basée sur les résultats des phases de l'ICV et de l'ACVI d'une ACV; </a:t>
            </a:r>
            <a:endParaRPr b="0" lang="fr-FR" sz="2000" spc="-1" strike="noStrike">
              <a:solidFill>
                <a:srgbClr val="ffffff"/>
              </a:solidFill>
              <a:latin typeface="Arial"/>
            </a:endParaRPr>
          </a:p>
          <a:p>
            <a:pPr marL="285840" indent="-285480">
              <a:lnSpc>
                <a:spcPct val="100000"/>
              </a:lnSpc>
              <a:spcBef>
                <a:spcPts val="1001"/>
              </a:spcBef>
              <a:buClr>
                <a:srgbClr val="ffffff"/>
              </a:buClr>
              <a:buFont typeface="Arial"/>
              <a:buChar char="•"/>
              <a:tabLst>
                <a:tab algn="l" pos="0"/>
              </a:tabLst>
            </a:pPr>
            <a:r>
              <a:rPr b="0" lang="fr-FR" sz="2000" spc="-1" strike="noStrike">
                <a:solidFill>
                  <a:srgbClr val="ffffff"/>
                </a:solidFill>
                <a:latin typeface="Calibri"/>
              </a:rPr>
              <a:t>vérification prenant en compte les </a:t>
            </a:r>
            <a:r>
              <a:rPr b="1" lang="fr-FR" sz="2000" spc="-1" strike="noStrike">
                <a:solidFill>
                  <a:srgbClr val="ffa300"/>
                </a:solidFill>
                <a:latin typeface="Calibri"/>
              </a:rPr>
              <a:t>contrôles de complétude, de sensibilité et de cohérence</a:t>
            </a:r>
            <a:r>
              <a:rPr b="0" lang="fr-FR" sz="2000" spc="-1" strike="noStrike">
                <a:solidFill>
                  <a:srgbClr val="000000"/>
                </a:solidFill>
                <a:latin typeface="Calibri"/>
              </a:rPr>
              <a:t>; </a:t>
            </a:r>
            <a:endParaRPr b="0" lang="fr-FR" sz="2000" spc="-1" strike="noStrike">
              <a:solidFill>
                <a:srgbClr val="ffffff"/>
              </a:solidFill>
              <a:latin typeface="Arial"/>
            </a:endParaRPr>
          </a:p>
          <a:p>
            <a:pPr marL="285840" indent="-285480">
              <a:lnSpc>
                <a:spcPct val="100000"/>
              </a:lnSpc>
              <a:spcBef>
                <a:spcPts val="1001"/>
              </a:spcBef>
              <a:buClr>
                <a:srgbClr val="ffa300"/>
              </a:buClr>
              <a:buFont typeface="Arial"/>
              <a:buChar char="•"/>
              <a:tabLst>
                <a:tab algn="l" pos="0"/>
              </a:tabLst>
            </a:pPr>
            <a:r>
              <a:rPr b="1" lang="fr-FR" sz="2000" spc="-1" strike="noStrike">
                <a:solidFill>
                  <a:srgbClr val="ffa300"/>
                </a:solidFill>
                <a:latin typeface="Calibri"/>
              </a:rPr>
              <a:t>conclusions, limitations et recommandations</a:t>
            </a:r>
            <a:r>
              <a:rPr b="0" lang="fr-FR" sz="2000" spc="-1" strike="noStrike">
                <a:solidFill>
                  <a:srgbClr val="000000"/>
                </a:solidFill>
                <a:latin typeface="Calibri"/>
              </a:rPr>
              <a:t>."</a:t>
            </a:r>
            <a:endParaRPr b="0" lang="fr-FR" sz="2000" spc="-1" strike="noStrike">
              <a:solidFill>
                <a:srgbClr val="ffffff"/>
              </a:solidFill>
              <a:latin typeface="Arial"/>
            </a:endParaRPr>
          </a:p>
        </p:txBody>
      </p:sp>
      <p:pic>
        <p:nvPicPr>
          <p:cNvPr id="1777" name="Image 11" descr=""/>
          <p:cNvPicPr/>
          <p:nvPr/>
        </p:nvPicPr>
        <p:blipFill>
          <a:blip r:embed="rId2"/>
          <a:stretch/>
        </p:blipFill>
        <p:spPr>
          <a:xfrm>
            <a:off x="10647720" y="69840"/>
            <a:ext cx="1449000" cy="1085040"/>
          </a:xfrm>
          <a:prstGeom prst="rect">
            <a:avLst/>
          </a:prstGeom>
          <a:ln w="0">
            <a:noFill/>
          </a:ln>
        </p:spPr>
      </p:pic>
    </p:spTree>
  </p:cSld>
  <mc:AlternateContent>
    <mc:Choice Requires="p14">
      <p:transition spd="slow" p14:dur="2000"/>
    </mc:Choice>
    <mc:Fallback>
      <p:transition spd="slow"/>
    </mc:Fallback>
  </mc:AlternateContent>
</p:sld>
</file>

<file path=ppt/slides/slide8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8" name="ZoneTexte 66"/>
          <p:cNvSpPr/>
          <p:nvPr/>
        </p:nvSpPr>
        <p:spPr>
          <a:xfrm rot="16200000">
            <a:off x="-186120" y="3144600"/>
            <a:ext cx="2808000" cy="10051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2000" spc="-1" strike="noStrike">
                <a:solidFill>
                  <a:srgbClr val="ffa300"/>
                </a:solidFill>
                <a:latin typeface="Calibri"/>
              </a:rPr>
              <a:t>Processus itératif, validation des hypothèses</a:t>
            </a:r>
            <a:endParaRPr b="0" lang="fr-FR" sz="2000" spc="-1" strike="noStrike">
              <a:solidFill>
                <a:srgbClr val="ffffff"/>
              </a:solidFill>
              <a:latin typeface="Arial"/>
            </a:endParaRPr>
          </a:p>
        </p:txBody>
      </p:sp>
      <p:sp>
        <p:nvSpPr>
          <p:cNvPr id="1779" name="Arc 67"/>
          <p:cNvSpPr/>
          <p:nvPr/>
        </p:nvSpPr>
        <p:spPr>
          <a:xfrm flipH="1">
            <a:off x="1945080" y="1667160"/>
            <a:ext cx="2935800" cy="2908080"/>
          </a:xfrm>
          <a:prstGeom prst="arc">
            <a:avLst>
              <a:gd name="adj1" fmla="val 18912442"/>
              <a:gd name="adj2" fmla="val 5439083"/>
            </a:avLst>
          </a:prstGeom>
          <a:noFill/>
          <a:ln cap="rnd" w="209520">
            <a:solidFill>
              <a:srgbClr val="ffa300"/>
            </a:solidFill>
            <a:bevel/>
            <a:headEnd len="med" type="triangle" w="med"/>
          </a:ln>
        </p:spPr>
        <p:style>
          <a:lnRef idx="0"/>
          <a:fillRef idx="0"/>
          <a:effectRef idx="0"/>
          <a:fontRef idx="minor"/>
        </p:style>
        <p:txBody>
          <a:bodyPr lIns="90000" rIns="90000" tIns="45000" bIns="45000" anchor="ctr">
            <a:noAutofit/>
          </a:bodyPr>
          <a:p>
            <a:pPr algn="ctr">
              <a:lnSpc>
                <a:spcPct val="100000"/>
              </a:lnSpc>
            </a:pPr>
            <a:endParaRPr b="0" lang="fr-FR" sz="1800" spc="-1" strike="noStrike">
              <a:solidFill>
                <a:srgbClr val="ffffff"/>
              </a:solidFill>
              <a:latin typeface="Arial"/>
            </a:endParaRPr>
          </a:p>
        </p:txBody>
      </p:sp>
      <p:grpSp>
        <p:nvGrpSpPr>
          <p:cNvPr id="1780" name="Groupe 68"/>
          <p:cNvGrpSpPr/>
          <p:nvPr/>
        </p:nvGrpSpPr>
        <p:grpSpPr>
          <a:xfrm>
            <a:off x="2491200" y="1267920"/>
            <a:ext cx="4989960" cy="842040"/>
            <a:chOff x="2491200" y="1267920"/>
            <a:chExt cx="4989960" cy="842040"/>
          </a:xfrm>
        </p:grpSpPr>
        <p:sp>
          <p:nvSpPr>
            <p:cNvPr id="1781" name="Rectangle à coins arrondis 69"/>
            <p:cNvSpPr/>
            <p:nvPr/>
          </p:nvSpPr>
          <p:spPr>
            <a:xfrm>
              <a:off x="2491200" y="1267920"/>
              <a:ext cx="4989960" cy="842040"/>
            </a:xfrm>
            <a:prstGeom prst="roundRect">
              <a:avLst>
                <a:gd name="adj" fmla="val 10000"/>
              </a:avLst>
            </a:prstGeom>
            <a:solidFill>
              <a:srgbClr val="ffc000"/>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782" name="ZoneTexte 70"/>
            <p:cNvSpPr/>
            <p:nvPr/>
          </p:nvSpPr>
          <p:spPr>
            <a:xfrm>
              <a:off x="2515680" y="1292400"/>
              <a:ext cx="3981960" cy="792720"/>
            </a:xfrm>
            <a:prstGeom prst="rect">
              <a:avLst/>
            </a:prstGeom>
            <a:noFill/>
            <a:ln w="12600">
              <a:noFill/>
            </a:ln>
          </p:spPr>
          <p:style>
            <a:lnRef idx="0"/>
            <a:fillRef idx="0"/>
            <a:effectRef idx="0"/>
            <a:fontRef idx="minor"/>
          </p:style>
          <p:txBody>
            <a:bodyPr anchor="ctr">
              <a:noAutofit/>
            </a:bodyPr>
            <a:p>
              <a:pPr marL="542880">
                <a:lnSpc>
                  <a:spcPct val="100000"/>
                </a:lnSpc>
              </a:pPr>
              <a:r>
                <a:rPr b="0" lang="fr-FR" sz="1600" spc="-1" strike="noStrike">
                  <a:solidFill>
                    <a:srgbClr val="ffffff"/>
                  </a:solidFill>
                  <a:latin typeface="Calibri"/>
                </a:rPr>
                <a:t>Cycle de vie complet,</a:t>
              </a:r>
              <a:endParaRPr b="0" lang="fr-FR" sz="1600" spc="-1" strike="noStrike">
                <a:solidFill>
                  <a:srgbClr val="ffffff"/>
                </a:solidFill>
                <a:latin typeface="Arial"/>
              </a:endParaRPr>
            </a:p>
            <a:p>
              <a:pPr marL="542880">
                <a:lnSpc>
                  <a:spcPct val="100000"/>
                </a:lnSpc>
              </a:pPr>
              <a:r>
                <a:rPr b="0" lang="fr-FR" sz="1600" spc="-1" strike="noStrike">
                  <a:solidFill>
                    <a:srgbClr val="ffffff"/>
                  </a:solidFill>
                  <a:latin typeface="Calibri"/>
                </a:rPr>
                <a:t>puis par phase du CdV</a:t>
              </a:r>
              <a:endParaRPr b="0" lang="fr-FR" sz="1600" spc="-1" strike="noStrike">
                <a:solidFill>
                  <a:srgbClr val="ffffff"/>
                </a:solidFill>
                <a:latin typeface="Arial"/>
              </a:endParaRPr>
            </a:p>
          </p:txBody>
        </p:sp>
      </p:grpSp>
      <p:grpSp>
        <p:nvGrpSpPr>
          <p:cNvPr id="1783" name="Groupe 71"/>
          <p:cNvGrpSpPr/>
          <p:nvPr/>
        </p:nvGrpSpPr>
        <p:grpSpPr>
          <a:xfrm>
            <a:off x="2863800" y="2249280"/>
            <a:ext cx="4989960" cy="842040"/>
            <a:chOff x="2863800" y="2249280"/>
            <a:chExt cx="4989960" cy="842040"/>
          </a:xfrm>
        </p:grpSpPr>
        <p:sp>
          <p:nvSpPr>
            <p:cNvPr id="1784" name="Rectangle à coins arrondis 72"/>
            <p:cNvSpPr/>
            <p:nvPr/>
          </p:nvSpPr>
          <p:spPr>
            <a:xfrm>
              <a:off x="2863800" y="2249280"/>
              <a:ext cx="4989960" cy="842040"/>
            </a:xfrm>
            <a:prstGeom prst="roundRect">
              <a:avLst>
                <a:gd name="adj" fmla="val 10000"/>
              </a:avLst>
            </a:prstGeom>
            <a:solidFill>
              <a:srgbClr val="ffc000"/>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785" name="ZoneTexte 73"/>
            <p:cNvSpPr/>
            <p:nvPr/>
          </p:nvSpPr>
          <p:spPr>
            <a:xfrm>
              <a:off x="2888280" y="2273760"/>
              <a:ext cx="4327920" cy="792720"/>
            </a:xfrm>
            <a:prstGeom prst="rect">
              <a:avLst/>
            </a:prstGeom>
            <a:solidFill>
              <a:srgbClr val="ffc000"/>
            </a:solidFill>
            <a:ln w="12600">
              <a:noFill/>
            </a:ln>
          </p:spPr>
          <p:style>
            <a:lnRef idx="0"/>
            <a:fillRef idx="0"/>
            <a:effectRef idx="0"/>
            <a:fontRef idx="minor"/>
          </p:style>
          <p:txBody>
            <a:bodyPr lIns="76320" rIns="76320" tIns="76320" bIns="76320" anchor="ctr">
              <a:noAutofit/>
            </a:bodyPr>
            <a:p>
              <a:pPr marL="536400">
                <a:lnSpc>
                  <a:spcPct val="90000"/>
                </a:lnSpc>
                <a:spcAft>
                  <a:spcPts val="629"/>
                </a:spcAft>
                <a:tabLst>
                  <a:tab algn="l" pos="0"/>
                </a:tabLst>
              </a:pPr>
              <a:r>
                <a:rPr b="0" lang="fr-FR" sz="1600" spc="-1" strike="noStrike">
                  <a:solidFill>
                    <a:srgbClr val="ffffff"/>
                  </a:solidFill>
                  <a:latin typeface="Calibri"/>
                </a:rPr>
                <a:t>Pour chaque phase investiguée, </a:t>
              </a:r>
              <a:br>
                <a:rPr sz="1600"/>
              </a:br>
              <a:r>
                <a:rPr b="0" lang="fr-FR" sz="1600" spc="-1" strike="noStrike">
                  <a:solidFill>
                    <a:srgbClr val="ffffff"/>
                  </a:solidFill>
                  <a:latin typeface="Calibri"/>
                </a:rPr>
                <a:t>regarder les composants contributifs </a:t>
              </a:r>
              <a:endParaRPr b="0" lang="fr-FR" sz="1600" spc="-1" strike="noStrike">
                <a:solidFill>
                  <a:srgbClr val="000000"/>
                </a:solidFill>
                <a:latin typeface="Arial"/>
              </a:endParaRPr>
            </a:p>
          </p:txBody>
        </p:sp>
      </p:grpSp>
      <p:grpSp>
        <p:nvGrpSpPr>
          <p:cNvPr id="1786" name="Groupe 74"/>
          <p:cNvGrpSpPr/>
          <p:nvPr/>
        </p:nvGrpSpPr>
        <p:grpSpPr>
          <a:xfrm>
            <a:off x="3236400" y="3195000"/>
            <a:ext cx="4989960" cy="842040"/>
            <a:chOff x="3236400" y="3195000"/>
            <a:chExt cx="4989960" cy="842040"/>
          </a:xfrm>
        </p:grpSpPr>
        <p:sp>
          <p:nvSpPr>
            <p:cNvPr id="1787" name="Rectangle à coins arrondis 75"/>
            <p:cNvSpPr/>
            <p:nvPr/>
          </p:nvSpPr>
          <p:spPr>
            <a:xfrm>
              <a:off x="3236400" y="3195000"/>
              <a:ext cx="4989960" cy="842040"/>
            </a:xfrm>
            <a:prstGeom prst="roundRect">
              <a:avLst>
                <a:gd name="adj" fmla="val 10000"/>
              </a:avLst>
            </a:prstGeom>
            <a:solidFill>
              <a:srgbClr val="ffc000"/>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788" name="ZoneTexte 76"/>
            <p:cNvSpPr/>
            <p:nvPr/>
          </p:nvSpPr>
          <p:spPr>
            <a:xfrm>
              <a:off x="3260880" y="3219840"/>
              <a:ext cx="4525560" cy="792720"/>
            </a:xfrm>
            <a:prstGeom prst="rect">
              <a:avLst/>
            </a:prstGeom>
            <a:solidFill>
              <a:srgbClr val="ffc000"/>
            </a:solidFill>
            <a:ln w="12600">
              <a:noFill/>
            </a:ln>
          </p:spPr>
          <p:style>
            <a:lnRef idx="0"/>
            <a:fillRef idx="0"/>
            <a:effectRef idx="0"/>
            <a:fontRef idx="minor"/>
          </p:style>
          <p:txBody>
            <a:bodyPr lIns="76320" rIns="76320" tIns="76320" bIns="76320" anchor="ctr">
              <a:noAutofit/>
            </a:bodyPr>
            <a:p>
              <a:pPr marL="536400">
                <a:lnSpc>
                  <a:spcPct val="90000"/>
                </a:lnSpc>
                <a:spcAft>
                  <a:spcPts val="629"/>
                </a:spcAft>
                <a:tabLst>
                  <a:tab algn="l" pos="0"/>
                </a:tabLst>
              </a:pPr>
              <a:r>
                <a:rPr b="0" lang="fr-FR" sz="1600" spc="-1" strike="noStrike">
                  <a:solidFill>
                    <a:srgbClr val="ffffff"/>
                  </a:solidFill>
                  <a:latin typeface="Calibri"/>
                </a:rPr>
                <a:t>Par source contributrice </a:t>
              </a:r>
              <a:br>
                <a:rPr sz="1600"/>
              </a:br>
              <a:r>
                <a:rPr b="0" lang="fr-FR" sz="1600" spc="-1" strike="noStrike">
                  <a:solidFill>
                    <a:srgbClr val="ffffff"/>
                  </a:solidFill>
                  <a:latin typeface="Calibri"/>
                </a:rPr>
                <a:t>(processus élémentaires, substances)</a:t>
              </a:r>
              <a:endParaRPr b="0" lang="fr-FR" sz="1600" spc="-1" strike="noStrike">
                <a:solidFill>
                  <a:srgbClr val="000000"/>
                </a:solidFill>
                <a:latin typeface="Arial"/>
              </a:endParaRPr>
            </a:p>
          </p:txBody>
        </p:sp>
      </p:grpSp>
      <p:grpSp>
        <p:nvGrpSpPr>
          <p:cNvPr id="1789" name="Groupe 77"/>
          <p:cNvGrpSpPr/>
          <p:nvPr/>
        </p:nvGrpSpPr>
        <p:grpSpPr>
          <a:xfrm>
            <a:off x="3609000" y="4136400"/>
            <a:ext cx="4989960" cy="842040"/>
            <a:chOff x="3609000" y="4136400"/>
            <a:chExt cx="4989960" cy="842040"/>
          </a:xfrm>
        </p:grpSpPr>
        <p:sp>
          <p:nvSpPr>
            <p:cNvPr id="1790" name="Rectangle à coins arrondis 83"/>
            <p:cNvSpPr/>
            <p:nvPr/>
          </p:nvSpPr>
          <p:spPr>
            <a:xfrm>
              <a:off x="3609000" y="4136400"/>
              <a:ext cx="4989960" cy="842040"/>
            </a:xfrm>
            <a:prstGeom prst="roundRect">
              <a:avLst>
                <a:gd name="adj" fmla="val 10000"/>
              </a:avLst>
            </a:prstGeom>
            <a:solidFill>
              <a:srgbClr val="ffc000"/>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791" name="ZoneTexte 85"/>
            <p:cNvSpPr/>
            <p:nvPr/>
          </p:nvSpPr>
          <p:spPr>
            <a:xfrm>
              <a:off x="3633480" y="4161240"/>
              <a:ext cx="4965120" cy="792720"/>
            </a:xfrm>
            <a:prstGeom prst="rect">
              <a:avLst/>
            </a:prstGeom>
            <a:solidFill>
              <a:srgbClr val="ffc000"/>
            </a:solidFill>
            <a:ln w="12600">
              <a:noFill/>
            </a:ln>
          </p:spPr>
          <p:style>
            <a:lnRef idx="0"/>
            <a:fillRef idx="0"/>
            <a:effectRef idx="0"/>
            <a:fontRef idx="minor"/>
          </p:style>
          <p:txBody>
            <a:bodyPr lIns="76320" rIns="76320" tIns="76320" bIns="76320" anchor="ctr">
              <a:noAutofit/>
            </a:bodyPr>
            <a:p>
              <a:pPr marL="536400">
                <a:lnSpc>
                  <a:spcPct val="90000"/>
                </a:lnSpc>
                <a:spcAft>
                  <a:spcPts val="629"/>
                </a:spcAft>
                <a:tabLst>
                  <a:tab algn="l" pos="0"/>
                </a:tabLst>
              </a:pPr>
              <a:r>
                <a:rPr b="0" lang="fr-FR" sz="1600" spc="-1" strike="noStrike">
                  <a:solidFill>
                    <a:srgbClr val="ffffff"/>
                  </a:solidFill>
                  <a:latin typeface="Calibri"/>
                </a:rPr>
                <a:t>Vérifier la robustesse des résultats </a:t>
              </a:r>
              <a:br>
                <a:rPr sz="1600"/>
              </a:br>
              <a:r>
                <a:rPr b="0" lang="fr-FR" sz="1600" spc="-1" strike="noStrike">
                  <a:solidFill>
                    <a:srgbClr val="ffffff"/>
                  </a:solidFill>
                  <a:latin typeface="Calibri"/>
                </a:rPr>
                <a:t>(analyse de sensibilité, incertitudes…)</a:t>
              </a:r>
              <a:endParaRPr b="0" lang="fr-FR" sz="1600" spc="-1" strike="noStrike">
                <a:solidFill>
                  <a:srgbClr val="000000"/>
                </a:solidFill>
                <a:latin typeface="Arial"/>
              </a:endParaRPr>
            </a:p>
          </p:txBody>
        </p:sp>
      </p:grpSp>
      <p:grpSp>
        <p:nvGrpSpPr>
          <p:cNvPr id="1792" name="Groupe 86"/>
          <p:cNvGrpSpPr/>
          <p:nvPr/>
        </p:nvGrpSpPr>
        <p:grpSpPr>
          <a:xfrm>
            <a:off x="3981600" y="5105880"/>
            <a:ext cx="4989960" cy="842040"/>
            <a:chOff x="3981600" y="5105880"/>
            <a:chExt cx="4989960" cy="842040"/>
          </a:xfrm>
        </p:grpSpPr>
        <p:sp>
          <p:nvSpPr>
            <p:cNvPr id="1793" name="Rectangle à coins arrondis 87"/>
            <p:cNvSpPr/>
            <p:nvPr/>
          </p:nvSpPr>
          <p:spPr>
            <a:xfrm>
              <a:off x="3981600" y="5105880"/>
              <a:ext cx="4989960" cy="842040"/>
            </a:xfrm>
            <a:prstGeom prst="roundRect">
              <a:avLst>
                <a:gd name="adj" fmla="val 10000"/>
              </a:avLst>
            </a:prstGeom>
            <a:solidFill>
              <a:srgbClr val="ffc000"/>
            </a:solidFill>
            <a:ln w="1260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794" name="ZoneTexte 88"/>
            <p:cNvSpPr/>
            <p:nvPr/>
          </p:nvSpPr>
          <p:spPr>
            <a:xfrm>
              <a:off x="4006440" y="5130720"/>
              <a:ext cx="4327920" cy="792720"/>
            </a:xfrm>
            <a:prstGeom prst="rect">
              <a:avLst/>
            </a:prstGeom>
            <a:solidFill>
              <a:srgbClr val="ffc000"/>
            </a:solidFill>
            <a:ln w="12600">
              <a:noFill/>
            </a:ln>
          </p:spPr>
          <p:style>
            <a:lnRef idx="0"/>
            <a:fillRef idx="0"/>
            <a:effectRef idx="0"/>
            <a:fontRef idx="minor"/>
          </p:style>
          <p:txBody>
            <a:bodyPr lIns="76320" rIns="76320" tIns="76320" bIns="76320" anchor="ctr">
              <a:noAutofit/>
            </a:bodyPr>
            <a:p>
              <a:pPr marL="536400">
                <a:lnSpc>
                  <a:spcPct val="90000"/>
                </a:lnSpc>
                <a:spcAft>
                  <a:spcPts val="629"/>
                </a:spcAft>
                <a:tabLst>
                  <a:tab algn="l" pos="0"/>
                </a:tabLst>
              </a:pPr>
              <a:r>
                <a:rPr b="0" lang="fr-FR" sz="1600" spc="-1" strike="noStrike">
                  <a:solidFill>
                    <a:srgbClr val="ffffff"/>
                  </a:solidFill>
                  <a:latin typeface="Calibri"/>
                </a:rPr>
                <a:t>Conclusions et recommandations </a:t>
              </a:r>
              <a:endParaRPr b="0" lang="fr-FR" sz="1600" spc="-1" strike="noStrike">
                <a:solidFill>
                  <a:srgbClr val="000000"/>
                </a:solidFill>
                <a:latin typeface="Arial"/>
              </a:endParaRPr>
            </a:p>
          </p:txBody>
        </p:sp>
      </p:grpSp>
      <p:grpSp>
        <p:nvGrpSpPr>
          <p:cNvPr id="1795" name="Groupe 89"/>
          <p:cNvGrpSpPr/>
          <p:nvPr/>
        </p:nvGrpSpPr>
        <p:grpSpPr>
          <a:xfrm>
            <a:off x="6669000" y="1975320"/>
            <a:ext cx="547200" cy="547200"/>
            <a:chOff x="6669000" y="1975320"/>
            <a:chExt cx="547200" cy="547200"/>
          </a:xfrm>
        </p:grpSpPr>
        <p:sp>
          <p:nvSpPr>
            <p:cNvPr id="1796" name="Flèche vers le bas 90"/>
            <p:cNvSpPr/>
            <p:nvPr/>
          </p:nvSpPr>
          <p:spPr>
            <a:xfrm>
              <a:off x="6669000" y="1975320"/>
              <a:ext cx="547200" cy="547200"/>
            </a:xfrm>
            <a:prstGeom prst="downArrow">
              <a:avLst>
                <a:gd name="adj1" fmla="val 55000"/>
                <a:gd name="adj2" fmla="val 45000"/>
              </a:avLst>
            </a:prstGeom>
            <a:solidFill>
              <a:srgbClr val="ffa300"/>
            </a:solidFill>
            <a:ln w="648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797" name="Flèche vers le bas 4"/>
            <p:cNvSpPr/>
            <p:nvPr/>
          </p:nvSpPr>
          <p:spPr>
            <a:xfrm>
              <a:off x="6792120" y="1975320"/>
              <a:ext cx="300960" cy="411840"/>
            </a:xfrm>
            <a:prstGeom prst="rect">
              <a:avLst/>
            </a:prstGeom>
            <a:solidFill>
              <a:srgbClr val="ffa300"/>
            </a:solidFill>
            <a:ln w="0">
              <a:noFill/>
            </a:ln>
          </p:spPr>
          <p:style>
            <a:lnRef idx="0"/>
            <a:fillRef idx="0"/>
            <a:effectRef idx="0"/>
            <a:fontRef idx="minor"/>
          </p:style>
          <p:txBody>
            <a:bodyPr lIns="25560" rIns="25560" tIns="25560" bIns="25560" anchor="ctr">
              <a:noAutofit/>
            </a:bodyPr>
            <a:p>
              <a:endParaRPr b="0" lang="fr-FR" sz="1800" spc="-1" strike="noStrike">
                <a:solidFill>
                  <a:srgbClr val="000000"/>
                </a:solidFill>
                <a:latin typeface="Arial"/>
              </a:endParaRPr>
            </a:p>
          </p:txBody>
        </p:sp>
      </p:grpSp>
      <p:grpSp>
        <p:nvGrpSpPr>
          <p:cNvPr id="1798" name="Groupe 92"/>
          <p:cNvGrpSpPr/>
          <p:nvPr/>
        </p:nvGrpSpPr>
        <p:grpSpPr>
          <a:xfrm>
            <a:off x="7041600" y="2935080"/>
            <a:ext cx="547200" cy="547200"/>
            <a:chOff x="7041600" y="2935080"/>
            <a:chExt cx="547200" cy="547200"/>
          </a:xfrm>
        </p:grpSpPr>
        <p:sp>
          <p:nvSpPr>
            <p:cNvPr id="1799" name="Flèche vers le bas 93"/>
            <p:cNvSpPr/>
            <p:nvPr/>
          </p:nvSpPr>
          <p:spPr>
            <a:xfrm>
              <a:off x="7041600" y="2935080"/>
              <a:ext cx="547200" cy="547200"/>
            </a:xfrm>
            <a:prstGeom prst="downArrow">
              <a:avLst>
                <a:gd name="adj1" fmla="val 55000"/>
                <a:gd name="adj2" fmla="val 45000"/>
              </a:avLst>
            </a:prstGeom>
            <a:solidFill>
              <a:srgbClr val="ffa300"/>
            </a:solidFill>
            <a:ln w="648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800" name="Flèche vers le bas 6"/>
            <p:cNvSpPr/>
            <p:nvPr/>
          </p:nvSpPr>
          <p:spPr>
            <a:xfrm>
              <a:off x="7164720" y="2935080"/>
              <a:ext cx="300960" cy="411840"/>
            </a:xfrm>
            <a:prstGeom prst="rect">
              <a:avLst/>
            </a:prstGeom>
            <a:solidFill>
              <a:srgbClr val="ffa300"/>
            </a:solidFill>
            <a:ln w="0">
              <a:noFill/>
            </a:ln>
          </p:spPr>
          <p:style>
            <a:lnRef idx="0"/>
            <a:fillRef idx="0"/>
            <a:effectRef idx="0"/>
            <a:fontRef idx="minor"/>
          </p:style>
          <p:txBody>
            <a:bodyPr lIns="25560" rIns="25560" tIns="25560" bIns="25560" anchor="ctr">
              <a:noAutofit/>
            </a:bodyPr>
            <a:p>
              <a:endParaRPr b="0" lang="fr-FR" sz="1800" spc="-1" strike="noStrike">
                <a:solidFill>
                  <a:srgbClr val="000000"/>
                </a:solidFill>
                <a:latin typeface="Arial"/>
              </a:endParaRPr>
            </a:p>
          </p:txBody>
        </p:sp>
      </p:grpSp>
      <p:grpSp>
        <p:nvGrpSpPr>
          <p:cNvPr id="1801" name="Groupe 95"/>
          <p:cNvGrpSpPr/>
          <p:nvPr/>
        </p:nvGrpSpPr>
        <p:grpSpPr>
          <a:xfrm>
            <a:off x="7414200" y="3880440"/>
            <a:ext cx="547200" cy="547200"/>
            <a:chOff x="7414200" y="3880440"/>
            <a:chExt cx="547200" cy="547200"/>
          </a:xfrm>
        </p:grpSpPr>
        <p:sp>
          <p:nvSpPr>
            <p:cNvPr id="1802" name="Flèche vers le bas 96"/>
            <p:cNvSpPr/>
            <p:nvPr/>
          </p:nvSpPr>
          <p:spPr>
            <a:xfrm>
              <a:off x="7414200" y="3880440"/>
              <a:ext cx="547200" cy="547200"/>
            </a:xfrm>
            <a:prstGeom prst="downArrow">
              <a:avLst>
                <a:gd name="adj1" fmla="val 55000"/>
                <a:gd name="adj2" fmla="val 45000"/>
              </a:avLst>
            </a:prstGeom>
            <a:solidFill>
              <a:srgbClr val="ffa300"/>
            </a:solidFill>
            <a:ln w="648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803" name="Flèche vers le bas 8"/>
            <p:cNvSpPr/>
            <p:nvPr/>
          </p:nvSpPr>
          <p:spPr>
            <a:xfrm>
              <a:off x="7537320" y="3880440"/>
              <a:ext cx="300960" cy="411840"/>
            </a:xfrm>
            <a:prstGeom prst="rect">
              <a:avLst/>
            </a:prstGeom>
            <a:solidFill>
              <a:srgbClr val="ffa300"/>
            </a:solidFill>
            <a:ln w="0">
              <a:noFill/>
            </a:ln>
          </p:spPr>
          <p:style>
            <a:lnRef idx="0"/>
            <a:fillRef idx="0"/>
            <a:effectRef idx="0"/>
            <a:fontRef idx="minor"/>
          </p:style>
          <p:txBody>
            <a:bodyPr lIns="25560" rIns="25560" tIns="25560" bIns="25560" anchor="ctr">
              <a:noAutofit/>
            </a:bodyPr>
            <a:p>
              <a:endParaRPr b="0" lang="fr-FR" sz="1800" spc="-1" strike="noStrike">
                <a:solidFill>
                  <a:srgbClr val="000000"/>
                </a:solidFill>
                <a:latin typeface="Arial"/>
              </a:endParaRPr>
            </a:p>
          </p:txBody>
        </p:sp>
      </p:grpSp>
      <p:grpSp>
        <p:nvGrpSpPr>
          <p:cNvPr id="1804" name="Groupe 98"/>
          <p:cNvGrpSpPr/>
          <p:nvPr/>
        </p:nvGrpSpPr>
        <p:grpSpPr>
          <a:xfrm>
            <a:off x="7786800" y="4849200"/>
            <a:ext cx="547200" cy="547200"/>
            <a:chOff x="7786800" y="4849200"/>
            <a:chExt cx="547200" cy="547200"/>
          </a:xfrm>
        </p:grpSpPr>
        <p:sp>
          <p:nvSpPr>
            <p:cNvPr id="1805" name="Flèche vers le bas 99"/>
            <p:cNvSpPr/>
            <p:nvPr/>
          </p:nvSpPr>
          <p:spPr>
            <a:xfrm>
              <a:off x="7786800" y="4849200"/>
              <a:ext cx="547200" cy="547200"/>
            </a:xfrm>
            <a:prstGeom prst="downArrow">
              <a:avLst>
                <a:gd name="adj1" fmla="val 55000"/>
                <a:gd name="adj2" fmla="val 45000"/>
              </a:avLst>
            </a:prstGeom>
            <a:solidFill>
              <a:srgbClr val="ffa300"/>
            </a:solidFill>
            <a:ln w="648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806" name="Flèche vers le bas 10"/>
            <p:cNvSpPr/>
            <p:nvPr/>
          </p:nvSpPr>
          <p:spPr>
            <a:xfrm>
              <a:off x="7909920" y="4849200"/>
              <a:ext cx="300960" cy="411840"/>
            </a:xfrm>
            <a:prstGeom prst="rect">
              <a:avLst/>
            </a:prstGeom>
            <a:solidFill>
              <a:srgbClr val="ffa300"/>
            </a:solidFill>
            <a:ln w="0">
              <a:noFill/>
            </a:ln>
          </p:spPr>
          <p:style>
            <a:lnRef idx="0"/>
            <a:fillRef idx="0"/>
            <a:effectRef idx="0"/>
            <a:fontRef idx="minor"/>
          </p:style>
          <p:txBody>
            <a:bodyPr lIns="25560" rIns="25560" tIns="25560" bIns="25560" anchor="ctr">
              <a:noAutofit/>
            </a:bodyPr>
            <a:p>
              <a:endParaRPr b="0" lang="fr-FR" sz="1800" spc="-1" strike="noStrike">
                <a:solidFill>
                  <a:srgbClr val="000000"/>
                </a:solidFill>
                <a:latin typeface="Arial"/>
              </a:endParaRPr>
            </a:p>
          </p:txBody>
        </p:sp>
      </p:grpSp>
      <p:sp>
        <p:nvSpPr>
          <p:cNvPr id="1807" name="ZoneTexte 101"/>
          <p:cNvSpPr/>
          <p:nvPr/>
        </p:nvSpPr>
        <p:spPr>
          <a:xfrm>
            <a:off x="2573640" y="1431000"/>
            <a:ext cx="419040" cy="515880"/>
          </a:xfrm>
          <a:prstGeom prst="ellipse">
            <a:avLst/>
          </a:prstGeom>
          <a:solidFill>
            <a:srgbClr val="ffffff"/>
          </a:solidFill>
          <a:ln w="19080">
            <a:solidFill>
              <a:srgbClr val="ffffff"/>
            </a:solidFill>
            <a:round/>
          </a:ln>
        </p:spPr>
        <p:style>
          <a:lnRef idx="0"/>
          <a:fillRef idx="0"/>
          <a:effectRef idx="0"/>
          <a:fontRef idx="minor"/>
        </p:style>
        <p:txBody>
          <a:bodyPr wrap="none" lIns="90000" rIns="90000" tIns="45000" bIns="45000" anchor="ctr">
            <a:spAutoFit/>
          </a:bodyPr>
          <a:p>
            <a:pPr algn="ctr">
              <a:lnSpc>
                <a:spcPct val="100000"/>
              </a:lnSpc>
            </a:pPr>
            <a:r>
              <a:rPr b="0" lang="fr-FR" sz="1800" spc="-1" strike="noStrike">
                <a:solidFill>
                  <a:srgbClr val="808080"/>
                </a:solidFill>
                <a:latin typeface="Calibri"/>
              </a:rPr>
              <a:t>1</a:t>
            </a:r>
            <a:endParaRPr b="0" lang="fr-FR" sz="1800" spc="-1" strike="noStrike">
              <a:solidFill>
                <a:srgbClr val="000000"/>
              </a:solidFill>
              <a:latin typeface="Arial"/>
            </a:endParaRPr>
          </a:p>
        </p:txBody>
      </p:sp>
      <p:sp>
        <p:nvSpPr>
          <p:cNvPr id="1808" name="ZoneTexte 102"/>
          <p:cNvSpPr/>
          <p:nvPr/>
        </p:nvSpPr>
        <p:spPr>
          <a:xfrm>
            <a:off x="2947320" y="2412360"/>
            <a:ext cx="419040" cy="515880"/>
          </a:xfrm>
          <a:prstGeom prst="ellipse">
            <a:avLst/>
          </a:prstGeom>
          <a:solidFill>
            <a:srgbClr val="ffffff"/>
          </a:solidFill>
          <a:ln w="19080">
            <a:solidFill>
              <a:srgbClr val="ffffff"/>
            </a:solidFill>
            <a:round/>
          </a:ln>
        </p:spPr>
        <p:style>
          <a:lnRef idx="0"/>
          <a:fillRef idx="0"/>
          <a:effectRef idx="0"/>
          <a:fontRef idx="minor"/>
        </p:style>
        <p:txBody>
          <a:bodyPr wrap="none" lIns="90000" rIns="90000" tIns="45000" bIns="45000" anchor="ctr">
            <a:spAutoFit/>
          </a:bodyPr>
          <a:p>
            <a:pPr algn="ctr">
              <a:lnSpc>
                <a:spcPct val="100000"/>
              </a:lnSpc>
            </a:pPr>
            <a:r>
              <a:rPr b="0" lang="fr-FR" sz="1800" spc="-1" strike="noStrike">
                <a:solidFill>
                  <a:srgbClr val="808080"/>
                </a:solidFill>
                <a:latin typeface="Calibri"/>
              </a:rPr>
              <a:t>2</a:t>
            </a:r>
            <a:endParaRPr b="0" lang="fr-FR" sz="1800" spc="-1" strike="noStrike">
              <a:solidFill>
                <a:srgbClr val="000000"/>
              </a:solidFill>
              <a:latin typeface="Arial"/>
            </a:endParaRPr>
          </a:p>
        </p:txBody>
      </p:sp>
      <p:sp>
        <p:nvSpPr>
          <p:cNvPr id="1809" name="ZoneTexte 103"/>
          <p:cNvSpPr/>
          <p:nvPr/>
        </p:nvSpPr>
        <p:spPr>
          <a:xfrm>
            <a:off x="3321000" y="3358080"/>
            <a:ext cx="419040" cy="515880"/>
          </a:xfrm>
          <a:prstGeom prst="ellipse">
            <a:avLst/>
          </a:prstGeom>
          <a:solidFill>
            <a:srgbClr val="ffffff"/>
          </a:solidFill>
          <a:ln w="19080">
            <a:solidFill>
              <a:srgbClr val="ffffff"/>
            </a:solidFill>
            <a:round/>
          </a:ln>
        </p:spPr>
        <p:style>
          <a:lnRef idx="0"/>
          <a:fillRef idx="0"/>
          <a:effectRef idx="0"/>
          <a:fontRef idx="minor"/>
        </p:style>
        <p:txBody>
          <a:bodyPr wrap="none" lIns="90000" rIns="90000" tIns="45000" bIns="45000" anchor="ctr">
            <a:spAutoFit/>
          </a:bodyPr>
          <a:p>
            <a:pPr algn="ctr">
              <a:lnSpc>
                <a:spcPct val="100000"/>
              </a:lnSpc>
            </a:pPr>
            <a:r>
              <a:rPr b="0" lang="fr-FR" sz="1800" spc="-1" strike="noStrike">
                <a:solidFill>
                  <a:srgbClr val="808080"/>
                </a:solidFill>
                <a:latin typeface="Calibri"/>
              </a:rPr>
              <a:t>3</a:t>
            </a:r>
            <a:endParaRPr b="0" lang="fr-FR" sz="1800" spc="-1" strike="noStrike">
              <a:solidFill>
                <a:srgbClr val="000000"/>
              </a:solidFill>
              <a:latin typeface="Arial"/>
            </a:endParaRPr>
          </a:p>
        </p:txBody>
      </p:sp>
      <p:sp>
        <p:nvSpPr>
          <p:cNvPr id="1810" name="ZoneTexte 104"/>
          <p:cNvSpPr/>
          <p:nvPr/>
        </p:nvSpPr>
        <p:spPr>
          <a:xfrm>
            <a:off x="3694320" y="4299840"/>
            <a:ext cx="419040" cy="515880"/>
          </a:xfrm>
          <a:prstGeom prst="ellipse">
            <a:avLst/>
          </a:prstGeom>
          <a:solidFill>
            <a:srgbClr val="ffffff"/>
          </a:solidFill>
          <a:ln w="19080">
            <a:solidFill>
              <a:srgbClr val="ffffff"/>
            </a:solidFill>
            <a:round/>
          </a:ln>
        </p:spPr>
        <p:style>
          <a:lnRef idx="0"/>
          <a:fillRef idx="0"/>
          <a:effectRef idx="0"/>
          <a:fontRef idx="minor"/>
        </p:style>
        <p:txBody>
          <a:bodyPr wrap="none" lIns="90000" rIns="90000" tIns="45000" bIns="45000" anchor="ctr">
            <a:spAutoFit/>
          </a:bodyPr>
          <a:p>
            <a:pPr algn="ctr">
              <a:lnSpc>
                <a:spcPct val="100000"/>
              </a:lnSpc>
            </a:pPr>
            <a:r>
              <a:rPr b="0" lang="fr-FR" sz="1800" spc="-1" strike="noStrike">
                <a:solidFill>
                  <a:srgbClr val="808080"/>
                </a:solidFill>
                <a:latin typeface="Calibri"/>
              </a:rPr>
              <a:t>4</a:t>
            </a:r>
            <a:endParaRPr b="0" lang="fr-FR" sz="1800" spc="-1" strike="noStrike">
              <a:solidFill>
                <a:srgbClr val="000000"/>
              </a:solidFill>
              <a:latin typeface="Arial"/>
            </a:endParaRPr>
          </a:p>
        </p:txBody>
      </p:sp>
      <p:sp>
        <p:nvSpPr>
          <p:cNvPr id="1811" name="ZoneTexte 105"/>
          <p:cNvSpPr/>
          <p:nvPr/>
        </p:nvSpPr>
        <p:spPr>
          <a:xfrm>
            <a:off x="4068000" y="5268960"/>
            <a:ext cx="419040" cy="515880"/>
          </a:xfrm>
          <a:prstGeom prst="ellipse">
            <a:avLst/>
          </a:prstGeom>
          <a:solidFill>
            <a:srgbClr val="ffffff"/>
          </a:solidFill>
          <a:ln w="19080">
            <a:solidFill>
              <a:srgbClr val="ffffff"/>
            </a:solidFill>
            <a:round/>
          </a:ln>
        </p:spPr>
        <p:style>
          <a:lnRef idx="0"/>
          <a:fillRef idx="0"/>
          <a:effectRef idx="0"/>
          <a:fontRef idx="minor"/>
        </p:style>
        <p:txBody>
          <a:bodyPr wrap="none" lIns="90000" rIns="90000" tIns="45000" bIns="45000" anchor="ctr">
            <a:spAutoFit/>
          </a:bodyPr>
          <a:p>
            <a:pPr algn="ctr">
              <a:lnSpc>
                <a:spcPct val="100000"/>
              </a:lnSpc>
            </a:pPr>
            <a:r>
              <a:rPr b="0" lang="fr-FR" sz="1800" spc="-1" strike="noStrike">
                <a:solidFill>
                  <a:srgbClr val="808080"/>
                </a:solidFill>
                <a:latin typeface="Calibri"/>
              </a:rPr>
              <a:t>5</a:t>
            </a:r>
            <a:endParaRPr b="0" lang="fr-FR" sz="1800" spc="-1" strike="noStrike">
              <a:solidFill>
                <a:srgbClr val="000000"/>
              </a:solidFill>
              <a:latin typeface="Arial"/>
            </a:endParaRPr>
          </a:p>
        </p:txBody>
      </p:sp>
      <p:sp>
        <p:nvSpPr>
          <p:cNvPr id="1812"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Démarche</a:t>
            </a:r>
            <a:endParaRPr b="0" lang="en-US" sz="2800" spc="-1" strike="noStrike">
              <a:solidFill>
                <a:srgbClr val="000000"/>
              </a:solidFill>
              <a:latin typeface="Calibri"/>
            </a:endParaRPr>
          </a:p>
        </p:txBody>
      </p:sp>
      <p:pic>
        <p:nvPicPr>
          <p:cNvPr id="1813" name="Image 111" descr=""/>
          <p:cNvPicPr/>
          <p:nvPr/>
        </p:nvPicPr>
        <p:blipFill>
          <a:blip r:embed="rId1"/>
          <a:stretch/>
        </p:blipFill>
        <p:spPr>
          <a:xfrm>
            <a:off x="9300600" y="1778760"/>
            <a:ext cx="904680" cy="393480"/>
          </a:xfrm>
          <a:prstGeom prst="rect">
            <a:avLst/>
          </a:prstGeom>
          <a:ln w="0">
            <a:noFill/>
          </a:ln>
        </p:spPr>
      </p:pic>
      <p:pic>
        <p:nvPicPr>
          <p:cNvPr id="1814" name="Image 112" descr=""/>
          <p:cNvPicPr/>
          <p:nvPr/>
        </p:nvPicPr>
        <p:blipFill>
          <a:blip r:embed="rId2"/>
          <a:stretch/>
        </p:blipFill>
        <p:spPr>
          <a:xfrm>
            <a:off x="8821440" y="3237120"/>
            <a:ext cx="1477800" cy="699480"/>
          </a:xfrm>
          <a:prstGeom prst="rect">
            <a:avLst/>
          </a:prstGeom>
          <a:ln w="0">
            <a:noFill/>
          </a:ln>
        </p:spPr>
      </p:pic>
      <p:pic>
        <p:nvPicPr>
          <p:cNvPr id="1815" name="Picture 4" descr=""/>
          <p:cNvPicPr/>
          <p:nvPr/>
        </p:nvPicPr>
        <p:blipFill>
          <a:blip r:embed="rId3"/>
          <a:srcRect l="5210" t="51294" r="75805" b="16320"/>
          <a:stretch/>
        </p:blipFill>
        <p:spPr>
          <a:xfrm>
            <a:off x="8649720" y="2410560"/>
            <a:ext cx="495720" cy="548280"/>
          </a:xfrm>
          <a:prstGeom prst="rect">
            <a:avLst/>
          </a:prstGeom>
          <a:ln w="0">
            <a:noFill/>
          </a:ln>
        </p:spPr>
      </p:pic>
      <p:grpSp>
        <p:nvGrpSpPr>
          <p:cNvPr id="1816" name="Groupe 114"/>
          <p:cNvGrpSpPr/>
          <p:nvPr/>
        </p:nvGrpSpPr>
        <p:grpSpPr>
          <a:xfrm>
            <a:off x="9275040" y="4235400"/>
            <a:ext cx="663840" cy="647640"/>
            <a:chOff x="9275040" y="4235400"/>
            <a:chExt cx="663840" cy="647640"/>
          </a:xfrm>
        </p:grpSpPr>
        <p:sp>
          <p:nvSpPr>
            <p:cNvPr id="1817" name="Arc 115"/>
            <p:cNvSpPr/>
            <p:nvPr/>
          </p:nvSpPr>
          <p:spPr>
            <a:xfrm flipH="1">
              <a:off x="9274680" y="4235400"/>
              <a:ext cx="647640" cy="647640"/>
            </a:xfrm>
            <a:prstGeom prst="arc">
              <a:avLst>
                <a:gd name="adj1" fmla="val 19356210"/>
                <a:gd name="adj2" fmla="val 18243523"/>
              </a:avLst>
            </a:prstGeom>
            <a:noFill/>
            <a:ln cap="rnd" w="38160">
              <a:solidFill>
                <a:srgbClr val="ffa300"/>
              </a:solidFill>
              <a:bevel/>
              <a:headEnd len="med" type="triangle" w="med"/>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1818" name="ZoneTexte 116"/>
            <p:cNvSpPr/>
            <p:nvPr/>
          </p:nvSpPr>
          <p:spPr>
            <a:xfrm>
              <a:off x="9317160" y="4289760"/>
              <a:ext cx="621720" cy="51732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en-GB" sz="2800" spc="-1" strike="noStrike">
                  <a:solidFill>
                    <a:srgbClr val="ffa300"/>
                  </a:solidFill>
                  <a:latin typeface="Verdana"/>
                  <a:ea typeface="Verdana"/>
                </a:rPr>
                <a:t>🔎</a:t>
              </a:r>
              <a:endParaRPr b="0" lang="fr-FR" sz="2800" spc="-1" strike="noStrike">
                <a:solidFill>
                  <a:srgbClr val="ffffff"/>
                </a:solidFill>
                <a:latin typeface="Arial"/>
              </a:endParaRPr>
            </a:p>
          </p:txBody>
        </p:sp>
      </p:grpSp>
      <p:sp>
        <p:nvSpPr>
          <p:cNvPr id="1819" name="ZoneTexte 117"/>
          <p:cNvSpPr/>
          <p:nvPr/>
        </p:nvSpPr>
        <p:spPr>
          <a:xfrm>
            <a:off x="9430920" y="5181480"/>
            <a:ext cx="554760" cy="6390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3600" spc="-1" strike="noStrike">
                <a:solidFill>
                  <a:srgbClr val="ffa300"/>
                </a:solidFill>
                <a:latin typeface="Calibri"/>
              </a:rPr>
              <a:t>✔</a:t>
            </a:r>
            <a:endParaRPr b="0" lang="fr-FR" sz="3600" spc="-1" strike="noStrike">
              <a:solidFill>
                <a:srgbClr val="ffa300"/>
              </a:solidFill>
              <a:latin typeface="Arial"/>
            </a:endParaRPr>
          </a:p>
        </p:txBody>
      </p:sp>
      <p:pic>
        <p:nvPicPr>
          <p:cNvPr id="1820" name="Image 47" descr=""/>
          <p:cNvPicPr/>
          <p:nvPr/>
        </p:nvPicPr>
        <p:blipFill>
          <a:blip r:embed="rId4"/>
          <a:stretch/>
        </p:blipFill>
        <p:spPr>
          <a:xfrm>
            <a:off x="10647720" y="69840"/>
            <a:ext cx="1449000" cy="1085040"/>
          </a:xfrm>
          <a:prstGeom prst="rect">
            <a:avLst/>
          </a:prstGeom>
          <a:ln w="0">
            <a:noFill/>
          </a:ln>
        </p:spPr>
      </p:pic>
      <p:pic>
        <p:nvPicPr>
          <p:cNvPr id="1821" name="Image 50" descr=""/>
          <p:cNvPicPr/>
          <p:nvPr/>
        </p:nvPicPr>
        <p:blipFill>
          <a:blip r:embed="rId5"/>
          <a:stretch/>
        </p:blipFill>
        <p:spPr>
          <a:xfrm>
            <a:off x="7901280" y="1176840"/>
            <a:ext cx="1218600" cy="974520"/>
          </a:xfrm>
          <a:prstGeom prst="rect">
            <a:avLst/>
          </a:prstGeom>
          <a:ln w="0">
            <a:noFill/>
          </a:ln>
        </p:spPr>
      </p:pic>
    </p:spTree>
  </p:cSld>
  <mc:AlternateContent>
    <mc:Choice Requires="p14">
      <p:transition spd="slow" p14:dur="2000"/>
    </mc:Choice>
    <mc:Fallback>
      <p:transition spd="slow"/>
    </mc:Fallback>
  </mc:AlternateContent>
  <p:timing>
    <p:tnLst>
      <p:par>
        <p:cTn id="779" dur="indefinite" restart="never" nodeType="tmRoot">
          <p:childTnLst>
            <p:seq>
              <p:cTn id="780" dur="indefinite" nodeType="mainSeq">
                <p:childTnLst>
                  <p:par>
                    <p:cTn id="781" fill="hold">
                      <p:stCondLst>
                        <p:cond delay="indefinite"/>
                      </p:stCondLst>
                      <p:childTnLst>
                        <p:par>
                          <p:cTn id="782" fill="hold">
                            <p:stCondLst>
                              <p:cond delay="0"/>
                            </p:stCondLst>
                            <p:childTnLst>
                              <p:par>
                                <p:cTn id="783" nodeType="clickEffect" fill="hold" presetClass="entr" presetID="1">
                                  <p:stCondLst>
                                    <p:cond delay="0"/>
                                  </p:stCondLst>
                                  <p:childTnLst>
                                    <p:set>
                                      <p:cBhvr>
                                        <p:cTn id="784" dur="1" fill="hold">
                                          <p:stCondLst>
                                            <p:cond delay="0"/>
                                          </p:stCondLst>
                                        </p:cTn>
                                        <p:tgtEl>
                                          <p:spTgt spid="1813"/>
                                        </p:tgtEl>
                                        <p:attrNameLst>
                                          <p:attrName>style.visibility</p:attrName>
                                        </p:attrNameLst>
                                      </p:cBhvr>
                                      <p:to>
                                        <p:strVal val="visible"/>
                                      </p:to>
                                    </p:set>
                                  </p:childTnLst>
                                </p:cTn>
                              </p:par>
                              <p:par>
                                <p:cTn id="785" nodeType="withEffect" fill="hold" presetClass="entr" presetID="1">
                                  <p:stCondLst>
                                    <p:cond delay="0"/>
                                  </p:stCondLst>
                                  <p:childTnLst>
                                    <p:set>
                                      <p:cBhvr>
                                        <p:cTn id="786" dur="1" fill="hold">
                                          <p:stCondLst>
                                            <p:cond delay="0"/>
                                          </p:stCondLst>
                                        </p:cTn>
                                        <p:tgtEl>
                                          <p:spTgt spid="1821"/>
                                        </p:tgtEl>
                                        <p:attrNameLst>
                                          <p:attrName>style.visibility</p:attrName>
                                        </p:attrNameLst>
                                      </p:cBhvr>
                                      <p:to>
                                        <p:strVal val="visible"/>
                                      </p:to>
                                    </p:set>
                                  </p:childTnLst>
                                </p:cTn>
                              </p:par>
                            </p:childTnLst>
                          </p:cTn>
                        </p:par>
                      </p:childTnLst>
                    </p:cTn>
                  </p:par>
                  <p:par>
                    <p:cTn id="787" fill="hold">
                      <p:stCondLst>
                        <p:cond delay="indefinite"/>
                      </p:stCondLst>
                      <p:childTnLst>
                        <p:par>
                          <p:cTn id="788" fill="hold">
                            <p:stCondLst>
                              <p:cond delay="0"/>
                            </p:stCondLst>
                            <p:childTnLst>
                              <p:par>
                                <p:cTn id="789" nodeType="clickEffect" fill="hold" presetClass="entr" presetID="1">
                                  <p:stCondLst>
                                    <p:cond delay="0"/>
                                  </p:stCondLst>
                                  <p:childTnLst>
                                    <p:set>
                                      <p:cBhvr>
                                        <p:cTn id="790" dur="1" fill="hold">
                                          <p:stCondLst>
                                            <p:cond delay="0"/>
                                          </p:stCondLst>
                                        </p:cTn>
                                        <p:tgtEl>
                                          <p:spTgt spid="1815"/>
                                        </p:tgtEl>
                                        <p:attrNameLst>
                                          <p:attrName>style.visibility</p:attrName>
                                        </p:attrNameLst>
                                      </p:cBhvr>
                                      <p:to>
                                        <p:strVal val="visible"/>
                                      </p:to>
                                    </p:set>
                                  </p:childTnLst>
                                </p:cTn>
                              </p:par>
                            </p:childTnLst>
                          </p:cTn>
                        </p:par>
                      </p:childTnLst>
                    </p:cTn>
                  </p:par>
                  <p:par>
                    <p:cTn id="791" fill="hold">
                      <p:stCondLst>
                        <p:cond delay="indefinite"/>
                      </p:stCondLst>
                      <p:childTnLst>
                        <p:par>
                          <p:cTn id="792" fill="hold">
                            <p:stCondLst>
                              <p:cond delay="0"/>
                            </p:stCondLst>
                            <p:childTnLst>
                              <p:par>
                                <p:cTn id="793" nodeType="clickEffect" fill="hold" presetClass="entr" presetID="1">
                                  <p:stCondLst>
                                    <p:cond delay="0"/>
                                  </p:stCondLst>
                                  <p:childTnLst>
                                    <p:set>
                                      <p:cBhvr>
                                        <p:cTn id="794" dur="1" fill="hold">
                                          <p:stCondLst>
                                            <p:cond delay="0"/>
                                          </p:stCondLst>
                                        </p:cTn>
                                        <p:tgtEl>
                                          <p:spTgt spid="1814"/>
                                        </p:tgtEl>
                                        <p:attrNameLst>
                                          <p:attrName>style.visibility</p:attrName>
                                        </p:attrNameLst>
                                      </p:cBhvr>
                                      <p:to>
                                        <p:strVal val="visible"/>
                                      </p:to>
                                    </p:set>
                                  </p:childTnLst>
                                </p:cTn>
                              </p:par>
                            </p:childTnLst>
                          </p:cTn>
                        </p:par>
                      </p:childTnLst>
                    </p:cTn>
                  </p:par>
                  <p:par>
                    <p:cTn id="795" fill="hold">
                      <p:stCondLst>
                        <p:cond delay="indefinite"/>
                      </p:stCondLst>
                      <p:childTnLst>
                        <p:par>
                          <p:cTn id="796" fill="hold">
                            <p:stCondLst>
                              <p:cond delay="0"/>
                            </p:stCondLst>
                            <p:childTnLst>
                              <p:par>
                                <p:cTn id="797" nodeType="clickEffect" fill="hold" presetClass="entr" presetID="1">
                                  <p:stCondLst>
                                    <p:cond delay="0"/>
                                  </p:stCondLst>
                                  <p:childTnLst>
                                    <p:set>
                                      <p:cBhvr>
                                        <p:cTn id="798" dur="1" fill="hold">
                                          <p:stCondLst>
                                            <p:cond delay="0"/>
                                          </p:stCondLst>
                                        </p:cTn>
                                        <p:tgtEl>
                                          <p:spTgt spid="1816"/>
                                        </p:tgtEl>
                                        <p:attrNameLst>
                                          <p:attrName>style.visibility</p:attrName>
                                        </p:attrNameLst>
                                      </p:cBhvr>
                                      <p:to>
                                        <p:strVal val="visible"/>
                                      </p:to>
                                    </p:set>
                                  </p:childTnLst>
                                </p:cTn>
                              </p:par>
                            </p:childTnLst>
                          </p:cTn>
                        </p:par>
                      </p:childTnLst>
                    </p:cTn>
                  </p:par>
                  <p:par>
                    <p:cTn id="799" fill="hold">
                      <p:stCondLst>
                        <p:cond delay="indefinite"/>
                      </p:stCondLst>
                      <p:childTnLst>
                        <p:par>
                          <p:cTn id="800" fill="hold">
                            <p:stCondLst>
                              <p:cond delay="0"/>
                            </p:stCondLst>
                            <p:childTnLst>
                              <p:par>
                                <p:cTn id="801" nodeType="clickEffect" fill="hold" presetClass="entr" presetID="1">
                                  <p:stCondLst>
                                    <p:cond delay="0"/>
                                  </p:stCondLst>
                                  <p:childTnLst>
                                    <p:set>
                                      <p:cBhvr>
                                        <p:cTn id="802" dur="1" fill="hold">
                                          <p:stCondLst>
                                            <p:cond delay="0"/>
                                          </p:stCondLst>
                                        </p:cTn>
                                        <p:tgtEl>
                                          <p:spTgt spid="1778"/>
                                        </p:tgtEl>
                                        <p:attrNameLst>
                                          <p:attrName>style.visibility</p:attrName>
                                        </p:attrNameLst>
                                      </p:cBhvr>
                                      <p:to>
                                        <p:strVal val="visible"/>
                                      </p:to>
                                    </p:set>
                                  </p:childTnLst>
                                </p:cTn>
                              </p:par>
                              <p:par>
                                <p:cTn id="803" nodeType="withEffect" fill="hold" presetClass="entr" presetID="1">
                                  <p:stCondLst>
                                    <p:cond delay="0"/>
                                  </p:stCondLst>
                                  <p:childTnLst>
                                    <p:set>
                                      <p:cBhvr>
                                        <p:cTn id="804" dur="1" fill="hold">
                                          <p:stCondLst>
                                            <p:cond delay="0"/>
                                          </p:stCondLst>
                                        </p:cTn>
                                        <p:tgtEl>
                                          <p:spTgt spid="1779"/>
                                        </p:tgtEl>
                                        <p:attrNameLst>
                                          <p:attrName>style.visibility</p:attrName>
                                        </p:attrNameLst>
                                      </p:cBhvr>
                                      <p:to>
                                        <p:strVal val="visible"/>
                                      </p:to>
                                    </p:set>
                                  </p:childTnLst>
                                </p:cTn>
                              </p:par>
                            </p:childTnLst>
                          </p:cTn>
                        </p:par>
                      </p:childTnLst>
                    </p:cTn>
                  </p:par>
                  <p:par>
                    <p:cTn id="805" fill="hold">
                      <p:stCondLst>
                        <p:cond delay="indefinite"/>
                      </p:stCondLst>
                      <p:childTnLst>
                        <p:par>
                          <p:cTn id="806" fill="hold">
                            <p:stCondLst>
                              <p:cond delay="0"/>
                            </p:stCondLst>
                            <p:childTnLst>
                              <p:par>
                                <p:cTn id="807" nodeType="clickEffect" fill="hold" presetClass="entr" presetID="1">
                                  <p:stCondLst>
                                    <p:cond delay="0"/>
                                  </p:stCondLst>
                                  <p:childTnLst>
                                    <p:set>
                                      <p:cBhvr>
                                        <p:cTn id="808" dur="1" fill="hold">
                                          <p:stCondLst>
                                            <p:cond delay="0"/>
                                          </p:stCondLst>
                                        </p:cTn>
                                        <p:tgtEl>
                                          <p:spTgt spid="181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2"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Exemple  - ACV d’un serveur</a:t>
            </a:r>
            <a:endParaRPr b="0" lang="en-US" sz="2800" spc="-1" strike="noStrike">
              <a:solidFill>
                <a:srgbClr val="000000"/>
              </a:solidFill>
              <a:latin typeface="Calibri"/>
            </a:endParaRPr>
          </a:p>
        </p:txBody>
      </p:sp>
      <p:grpSp>
        <p:nvGrpSpPr>
          <p:cNvPr id="1823" name="Groupe 9"/>
          <p:cNvGrpSpPr/>
          <p:nvPr/>
        </p:nvGrpSpPr>
        <p:grpSpPr>
          <a:xfrm>
            <a:off x="1698840" y="1069560"/>
            <a:ext cx="3718800" cy="842040"/>
            <a:chOff x="1698840" y="1069560"/>
            <a:chExt cx="3718800" cy="842040"/>
          </a:xfrm>
        </p:grpSpPr>
        <p:sp>
          <p:nvSpPr>
            <p:cNvPr id="1824" name="Rectangle à coins arrondis 10"/>
            <p:cNvSpPr/>
            <p:nvPr/>
          </p:nvSpPr>
          <p:spPr>
            <a:xfrm>
              <a:off x="1698840" y="1069560"/>
              <a:ext cx="3718800" cy="842040"/>
            </a:xfrm>
            <a:prstGeom prst="roundRect">
              <a:avLst>
                <a:gd name="adj" fmla="val 10000"/>
              </a:avLst>
            </a:prstGeom>
            <a:solidFill>
              <a:srgbClr val="ffc000"/>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825" name="Rectangle 11"/>
            <p:cNvSpPr/>
            <p:nvPr/>
          </p:nvSpPr>
          <p:spPr>
            <a:xfrm>
              <a:off x="1716480" y="1094040"/>
              <a:ext cx="2968200" cy="792720"/>
            </a:xfrm>
            <a:prstGeom prst="rect">
              <a:avLst/>
            </a:prstGeom>
            <a:solidFill>
              <a:srgbClr val="ffc000"/>
            </a:solidFill>
            <a:ln w="0">
              <a:noFill/>
            </a:ln>
          </p:spPr>
          <p:style>
            <a:lnRef idx="0"/>
            <a:fillRef idx="0"/>
            <a:effectRef idx="0"/>
            <a:fontRef idx="minor"/>
          </p:style>
          <p:txBody>
            <a:bodyPr lIns="68760" rIns="68760" tIns="68760" bIns="68760" anchor="t">
              <a:noAutofit/>
            </a:bodyPr>
            <a:p>
              <a:pPr>
                <a:lnSpc>
                  <a:spcPct val="90000"/>
                </a:lnSpc>
                <a:spcAft>
                  <a:spcPts val="629"/>
                </a:spcAft>
              </a:pPr>
              <a:r>
                <a:rPr b="0" lang="fr-FR" sz="1500" spc="-1" strike="noStrike">
                  <a:solidFill>
                    <a:srgbClr val="000000"/>
                  </a:solidFill>
                  <a:latin typeface="Calibri"/>
                </a:rPr>
                <a:t>1- Par phase du cycle de vie </a:t>
              </a:r>
              <a:endParaRPr b="0" lang="fr-FR" sz="1500" spc="-1" strike="noStrike">
                <a:solidFill>
                  <a:srgbClr val="000000"/>
                </a:solidFill>
                <a:latin typeface="Arial"/>
              </a:endParaRPr>
            </a:p>
          </p:txBody>
        </p:sp>
      </p:grpSp>
      <p:pic>
        <p:nvPicPr>
          <p:cNvPr id="1826" name="Picture 5" descr=""/>
          <p:cNvPicPr/>
          <p:nvPr/>
        </p:nvPicPr>
        <p:blipFill>
          <a:blip r:embed="rId1"/>
          <a:stretch/>
        </p:blipFill>
        <p:spPr>
          <a:xfrm>
            <a:off x="1680480" y="1527120"/>
            <a:ext cx="8658000" cy="4646520"/>
          </a:xfrm>
          <a:prstGeom prst="rect">
            <a:avLst/>
          </a:prstGeom>
          <a:ln w="0">
            <a:noFill/>
          </a:ln>
        </p:spPr>
      </p:pic>
      <p:sp>
        <p:nvSpPr>
          <p:cNvPr id="1827" name="ZoneTexte 2"/>
          <p:cNvSpPr/>
          <p:nvPr/>
        </p:nvSpPr>
        <p:spPr>
          <a:xfrm>
            <a:off x="9308520" y="4499640"/>
            <a:ext cx="2711880" cy="1187640"/>
          </a:xfrm>
          <a:prstGeom prst="rect">
            <a:avLst/>
          </a:prstGeom>
          <a:solidFill>
            <a:srgbClr val="ffffff"/>
          </a:solidFill>
          <a:ln w="0">
            <a:solidFill>
              <a:srgbClr val="80276c"/>
            </a:solidFill>
          </a:ln>
        </p:spPr>
        <p:style>
          <a:lnRef idx="0"/>
          <a:fillRef idx="0"/>
          <a:effectRef idx="0"/>
          <a:fontRef idx="minor"/>
        </p:style>
        <p:txBody>
          <a:bodyPr lIns="90000" rIns="90000" tIns="45000" bIns="45000" anchor="t">
            <a:spAutoFit/>
          </a:bodyPr>
          <a:p>
            <a:pPr algn="ctr">
              <a:lnSpc>
                <a:spcPct val="100000"/>
              </a:lnSpc>
            </a:pPr>
            <a:r>
              <a:rPr b="0" lang="fr-FR" sz="1800" spc="-1" strike="noStrike">
                <a:solidFill>
                  <a:srgbClr val="8e2462"/>
                </a:solidFill>
                <a:latin typeface="Calibri"/>
              </a:rPr>
              <a:t>Fabrication la plus impactante sauf sur radiation ionisante et l’écotoxicité terrestre</a:t>
            </a:r>
            <a:endParaRPr b="0" lang="fr-FR" sz="1800" spc="-1" strike="noStrike">
              <a:solidFill>
                <a:srgbClr val="000000"/>
              </a:solidFill>
              <a:latin typeface="Arial"/>
            </a:endParaRPr>
          </a:p>
        </p:txBody>
      </p:sp>
      <p:pic>
        <p:nvPicPr>
          <p:cNvPr id="1828" name="Image 14" descr=""/>
          <p:cNvPicPr/>
          <p:nvPr/>
        </p:nvPicPr>
        <p:blipFill>
          <a:blip r:embed="rId2"/>
          <a:stretch/>
        </p:blipFill>
        <p:spPr>
          <a:xfrm>
            <a:off x="6687000" y="99360"/>
            <a:ext cx="2468160" cy="1372320"/>
          </a:xfrm>
          <a:prstGeom prst="rect">
            <a:avLst/>
          </a:prstGeom>
          <a:ln w="0">
            <a:noFill/>
          </a:ln>
        </p:spPr>
      </p:pic>
      <p:sp>
        <p:nvSpPr>
          <p:cNvPr id="1829" name="ZoneTexte 16"/>
          <p:cNvSpPr/>
          <p:nvPr/>
        </p:nvSpPr>
        <p:spPr>
          <a:xfrm>
            <a:off x="-38520" y="5527440"/>
            <a:ext cx="133488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Calibri Light"/>
                <a:ea typeface="Verdana"/>
              </a:rPr>
              <a:t>[C. Charbuillet]</a:t>
            </a:r>
            <a:endParaRPr b="0" lang="fr-FR" sz="1200" spc="-1" strike="noStrike">
              <a:solidFill>
                <a:srgbClr val="ffffff"/>
              </a:solidFill>
              <a:latin typeface="Arial"/>
            </a:endParaRPr>
          </a:p>
        </p:txBody>
      </p:sp>
      <p:pic>
        <p:nvPicPr>
          <p:cNvPr id="1830" name="Image 15" descr=""/>
          <p:cNvPicPr/>
          <p:nvPr/>
        </p:nvPicPr>
        <p:blipFill>
          <a:blip r:embed="rId3"/>
          <a:stretch/>
        </p:blipFill>
        <p:spPr>
          <a:xfrm>
            <a:off x="10647720" y="69840"/>
            <a:ext cx="1449000" cy="1085040"/>
          </a:xfrm>
          <a:prstGeom prst="rect">
            <a:avLst/>
          </a:prstGeom>
          <a:ln w="0">
            <a:noFill/>
          </a:ln>
        </p:spPr>
      </p:pic>
    </p:spTree>
  </p:cSld>
  <mc:AlternateContent>
    <mc:Choice Requires="p14">
      <p:transition spd="slow" p14:dur="2000"/>
    </mc:Choice>
    <mc:Fallback>
      <p:transition spd="slow"/>
    </mc:Fallback>
  </mc:AlternateContent>
  <p:timing>
    <p:tnLst>
      <p:par>
        <p:cTn id="809" dur="indefinite" restart="never" nodeType="tmRoot">
          <p:childTnLst>
            <p:seq>
              <p:cTn id="810" dur="indefinite" nodeType="mainSeq">
                <p:childTnLst>
                  <p:par>
                    <p:cTn id="811" fill="hold">
                      <p:stCondLst>
                        <p:cond delay="indefinite"/>
                      </p:stCondLst>
                      <p:childTnLst>
                        <p:par>
                          <p:cTn id="812" fill="hold">
                            <p:stCondLst>
                              <p:cond delay="0"/>
                            </p:stCondLst>
                            <p:childTnLst>
                              <p:par>
                                <p:cTn id="813" nodeType="clickEffect" fill="hold" presetClass="entr" presetID="1">
                                  <p:stCondLst>
                                    <p:cond delay="0"/>
                                  </p:stCondLst>
                                  <p:childTnLst>
                                    <p:set>
                                      <p:cBhvr>
                                        <p:cTn id="814" dur="1" fill="hold">
                                          <p:stCondLst>
                                            <p:cond delay="0"/>
                                          </p:stCondLst>
                                        </p:cTn>
                                        <p:tgtEl>
                                          <p:spTgt spid="182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1"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Exemple  - ACV d’un serveur</a:t>
            </a:r>
            <a:endParaRPr b="0" lang="en-US" sz="2800" spc="-1" strike="noStrike">
              <a:solidFill>
                <a:srgbClr val="000000"/>
              </a:solidFill>
              <a:latin typeface="Calibri"/>
            </a:endParaRPr>
          </a:p>
        </p:txBody>
      </p:sp>
      <p:pic>
        <p:nvPicPr>
          <p:cNvPr id="1832" name="Image 10" descr=""/>
          <p:cNvPicPr/>
          <p:nvPr/>
        </p:nvPicPr>
        <p:blipFill>
          <a:blip r:embed="rId1"/>
          <a:stretch/>
        </p:blipFill>
        <p:spPr>
          <a:xfrm>
            <a:off x="6687000" y="99360"/>
            <a:ext cx="2468160" cy="1372320"/>
          </a:xfrm>
          <a:prstGeom prst="rect">
            <a:avLst/>
          </a:prstGeom>
          <a:ln w="0">
            <a:noFill/>
          </a:ln>
        </p:spPr>
      </p:pic>
      <p:graphicFrame>
        <p:nvGraphicFramePr>
          <p:cNvPr id="1833" name="Espace réservé du contenu 6"/>
          <p:cNvGraphicFramePr/>
          <p:nvPr/>
        </p:nvGraphicFramePr>
        <p:xfrm>
          <a:off x="1849320" y="1287000"/>
          <a:ext cx="8902440" cy="4913640"/>
        </p:xfrm>
        <a:graphic>
          <a:graphicData uri="http://schemas.openxmlformats.org/drawingml/2006/table">
            <a:tbl>
              <a:tblPr/>
              <a:tblGrid>
                <a:gridCol w="2858040"/>
                <a:gridCol w="1603800"/>
                <a:gridCol w="1521000"/>
                <a:gridCol w="1542240"/>
                <a:gridCol w="1377720"/>
              </a:tblGrid>
              <a:tr h="291240">
                <a:tc>
                  <a:txBody>
                    <a:bodyPr lIns="9360" rIns="9360" tIns="9360" bIns="0" anchor="b">
                      <a:noAutofit/>
                    </a:bodyPr>
                    <a:p>
                      <a:pPr>
                        <a:lnSpc>
                          <a:spcPct val="100000"/>
                        </a:lnSpc>
                      </a:pPr>
                      <a:r>
                        <a:rPr b="1" lang="fr-FR" sz="1800" spc="-1" strike="noStrike">
                          <a:solidFill>
                            <a:srgbClr val="ffffff"/>
                          </a:solidFill>
                          <a:latin typeface="Calibri"/>
                        </a:rPr>
                        <a:t>Catégorie d’impact</a:t>
                      </a:r>
                      <a:endParaRPr b="0" lang="fr-FR" sz="1800" spc="-1" strike="noStrike">
                        <a:solidFill>
                          <a:srgbClr val="000000"/>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9360" rIns="9360" tIns="9360" bIns="0" anchor="b">
                      <a:noAutofit/>
                    </a:bodyPr>
                    <a:p>
                      <a:pPr algn="ctr">
                        <a:lnSpc>
                          <a:spcPct val="100000"/>
                        </a:lnSpc>
                      </a:pPr>
                      <a:r>
                        <a:rPr b="1" lang="fr-FR" sz="1800" spc="-1" strike="noStrike">
                          <a:solidFill>
                            <a:srgbClr val="ffffff"/>
                          </a:solidFill>
                          <a:latin typeface="Arial"/>
                        </a:rPr>
                        <a:t>Unité</a:t>
                      </a:r>
                      <a:endParaRPr b="0" lang="fr-FR" sz="1800" spc="-1" strike="noStrike">
                        <a:solidFill>
                          <a:srgbClr val="000000"/>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9360" rIns="9360" tIns="9360" bIns="0" anchor="b">
                      <a:noAutofit/>
                    </a:bodyPr>
                    <a:p>
                      <a:pPr algn="ctr">
                        <a:lnSpc>
                          <a:spcPct val="100000"/>
                        </a:lnSpc>
                      </a:pPr>
                      <a:r>
                        <a:rPr b="1" lang="fr-FR" sz="1800" spc="-1" strike="noStrike">
                          <a:solidFill>
                            <a:srgbClr val="ffffff"/>
                          </a:solidFill>
                          <a:latin typeface="Calibri"/>
                        </a:rPr>
                        <a:t>Fabrication</a:t>
                      </a:r>
                      <a:endParaRPr b="0" lang="fr-FR" sz="1800" spc="-1" strike="noStrike">
                        <a:solidFill>
                          <a:srgbClr val="000000"/>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9360" rIns="9360" tIns="9360" bIns="0" anchor="b">
                      <a:noAutofit/>
                    </a:bodyPr>
                    <a:p>
                      <a:pPr algn="ctr">
                        <a:lnSpc>
                          <a:spcPct val="100000"/>
                        </a:lnSpc>
                      </a:pPr>
                      <a:r>
                        <a:rPr b="1" lang="fr-FR" sz="1800" spc="-1" strike="noStrike">
                          <a:solidFill>
                            <a:srgbClr val="ffffff"/>
                          </a:solidFill>
                          <a:latin typeface="Calibri"/>
                        </a:rPr>
                        <a:t>Utilisation</a:t>
                      </a:r>
                      <a:endParaRPr b="0" lang="fr-FR" sz="1800" spc="-1" strike="noStrike">
                        <a:solidFill>
                          <a:srgbClr val="000000"/>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9360" rIns="9360" tIns="9360" bIns="0" anchor="b">
                      <a:noAutofit/>
                    </a:bodyPr>
                    <a:p>
                      <a:pPr algn="ctr">
                        <a:lnSpc>
                          <a:spcPct val="100000"/>
                        </a:lnSpc>
                      </a:pPr>
                      <a:r>
                        <a:rPr b="1" lang="fr-FR" sz="1800" spc="-1" strike="noStrike">
                          <a:solidFill>
                            <a:srgbClr val="ffffff"/>
                          </a:solidFill>
                          <a:latin typeface="Calibri"/>
                        </a:rPr>
                        <a:t>Fin de vie</a:t>
                      </a:r>
                      <a:endParaRPr b="0" lang="fr-FR" sz="1800" spc="-1" strike="noStrike">
                        <a:solidFill>
                          <a:srgbClr val="000000"/>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r>
              <a:tr h="291240">
                <a:tc>
                  <a:txBody>
                    <a:bodyPr lIns="9360" rIns="9360" tIns="9360" bIns="0" anchor="b">
                      <a:noAutofit/>
                    </a:bodyPr>
                    <a:p>
                      <a:pPr>
                        <a:lnSpc>
                          <a:spcPct val="100000"/>
                        </a:lnSpc>
                      </a:pPr>
                      <a:r>
                        <a:rPr b="0" lang="fr-FR" sz="1800" spc="-1" strike="noStrike">
                          <a:solidFill>
                            <a:srgbClr val="ffffff"/>
                          </a:solidFill>
                          <a:latin typeface="Calibri"/>
                        </a:rPr>
                        <a:t>Climate change</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CO2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561,74</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304,28</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151,07</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Ozone depletion</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CFC-11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gn="r">
                        <a:lnSpc>
                          <a:spcPct val="100000"/>
                        </a:lnSpc>
                        <a:tabLst>
                          <a:tab algn="r" pos="1076400"/>
                        </a:tabLst>
                      </a:pPr>
                      <a:r>
                        <a:rPr b="0" lang="fr-FR" sz="1800" spc="-1" strike="noStrike">
                          <a:solidFill>
                            <a:srgbClr val="ffffff"/>
                          </a:solidFill>
                          <a:latin typeface="Calibri"/>
                        </a:rPr>
                        <a:t>6,153 E-05</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gn="r">
                        <a:lnSpc>
                          <a:spcPct val="100000"/>
                        </a:lnSpc>
                      </a:pPr>
                      <a:r>
                        <a:rPr b="0" lang="fr-FR" sz="1800" spc="-1" strike="noStrike">
                          <a:solidFill>
                            <a:srgbClr val="ffffff"/>
                          </a:solidFill>
                          <a:latin typeface="Calibri"/>
                        </a:rPr>
                        <a:t>1,496 E-05</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gn="r">
                        <a:lnSpc>
                          <a:spcPct val="100000"/>
                        </a:lnSpc>
                      </a:pPr>
                      <a:r>
                        <a:rPr b="0" lang="fr-FR" sz="1800" spc="-1" strike="noStrike">
                          <a:solidFill>
                            <a:srgbClr val="ffffff"/>
                          </a:solidFill>
                          <a:latin typeface="Calibri"/>
                        </a:rPr>
                        <a:t>2,149 E-05</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Human toxicity</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1,4-DB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1998,03</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389,34</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10,26</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Photochemical oxidant</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NMVOC</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2,47</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1,01</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1,40</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Particulate formation</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PM10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1,13</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0,69</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0,32</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Ionising radiation</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U235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199,14</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3594,04</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6,49</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Terrestrial acidification</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SO2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3,23</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1,75</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0,66</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542160">
                <a:tc>
                  <a:txBody>
                    <a:bodyPr lIns="9360" rIns="9360" tIns="9360" bIns="0" anchor="b">
                      <a:noAutofit/>
                    </a:bodyPr>
                    <a:p>
                      <a:pPr>
                        <a:lnSpc>
                          <a:spcPct val="100000"/>
                        </a:lnSpc>
                      </a:pPr>
                      <a:r>
                        <a:rPr b="0" lang="fr-FR" sz="1800" spc="-1" strike="noStrike">
                          <a:solidFill>
                            <a:srgbClr val="ffffff"/>
                          </a:solidFill>
                          <a:latin typeface="Calibri"/>
                        </a:rPr>
                        <a:t>Freshwater eutrophication</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P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1,32</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0,23</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0,01</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Marine eutrophication</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N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0,21</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0,08</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0,04</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Terrestrial ecotoxicity</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1,4-DB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0,12</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0,10</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3,48</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Freshwater ecotoxicity</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1,4-DB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26,21</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4,71</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0,81</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Marine ecotoxicity</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1,4-DB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25,99</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5,35</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0,54</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Water depletion</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m3</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6,83</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18,65</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0,25</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1240">
                <a:tc>
                  <a:txBody>
                    <a:bodyPr lIns="9360" rIns="9360" tIns="9360" bIns="0" anchor="b">
                      <a:noAutofit/>
                    </a:bodyPr>
                    <a:p>
                      <a:pPr>
                        <a:lnSpc>
                          <a:spcPct val="100000"/>
                        </a:lnSpc>
                      </a:pPr>
                      <a:r>
                        <a:rPr b="0" lang="fr-FR" sz="1800" spc="-1" strike="noStrike">
                          <a:solidFill>
                            <a:srgbClr val="ffffff"/>
                          </a:solidFill>
                          <a:latin typeface="Calibri"/>
                        </a:rPr>
                        <a:t>Metal depletion</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Fe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544,03</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79,96</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1,37</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r h="294480">
                <a:tc>
                  <a:txBody>
                    <a:bodyPr lIns="9360" rIns="9360" tIns="9360" bIns="0" anchor="b">
                      <a:noAutofit/>
                    </a:bodyPr>
                    <a:p>
                      <a:pPr>
                        <a:lnSpc>
                          <a:spcPct val="100000"/>
                        </a:lnSpc>
                      </a:pPr>
                      <a:r>
                        <a:rPr b="0" lang="fr-FR" sz="1800" spc="-1" strike="noStrike">
                          <a:solidFill>
                            <a:srgbClr val="ffffff"/>
                          </a:solidFill>
                          <a:latin typeface="Calibri"/>
                        </a:rPr>
                        <a:t>Fossil depletion</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pPr>
                      <a:r>
                        <a:rPr b="0" lang="fr-FR" sz="1800" spc="-1" strike="noStrike">
                          <a:solidFill>
                            <a:srgbClr val="ffffff"/>
                          </a:solidFill>
                          <a:latin typeface="Calibri"/>
                        </a:rPr>
                        <a:t>kg oil eq</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165,76</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l" pos="0"/>
                        </a:tabLst>
                      </a:pPr>
                      <a:r>
                        <a:rPr b="0" lang="fr-FR" sz="1800" spc="-1" strike="noStrike">
                          <a:solidFill>
                            <a:srgbClr val="ffffff"/>
                          </a:solidFill>
                          <a:latin typeface="Calibri"/>
                        </a:rPr>
                        <a:t>	</a:t>
                      </a:r>
                      <a:r>
                        <a:rPr b="0" lang="fr-FR" sz="1800" spc="-1" strike="noStrike">
                          <a:solidFill>
                            <a:srgbClr val="ffffff"/>
                          </a:solidFill>
                          <a:latin typeface="Calibri"/>
                        </a:rPr>
                        <a:t>81,44</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c>
                  <a:txBody>
                    <a:bodyPr lIns="9360" rIns="9360" tIns="9360" bIns="0" anchor="b">
                      <a:noAutofit/>
                    </a:bodyPr>
                    <a:p>
                      <a:pPr>
                        <a:lnSpc>
                          <a:spcPct val="100000"/>
                        </a:lnSpc>
                        <a:tabLst>
                          <a:tab algn="r" pos="988920"/>
                        </a:tabLst>
                      </a:pPr>
                      <a:r>
                        <a:rPr b="0" lang="fr-FR" sz="1800" spc="-1" strike="noStrike">
                          <a:solidFill>
                            <a:srgbClr val="ffffff"/>
                          </a:solidFill>
                          <a:latin typeface="Calibri"/>
                        </a:rPr>
                        <a:t>	</a:t>
                      </a:r>
                      <a:r>
                        <a:rPr b="0" lang="fr-FR" sz="1800" spc="-1" strike="noStrike">
                          <a:solidFill>
                            <a:srgbClr val="ffffff"/>
                          </a:solidFill>
                          <a:latin typeface="Calibri"/>
                        </a:rPr>
                        <a:t>49,05</a:t>
                      </a:r>
                      <a:endParaRPr b="0" lang="fr-FR" sz="1800" spc="-1" strike="noStrike">
                        <a:solidFill>
                          <a:srgbClr val="ffffff"/>
                        </a:solidFill>
                        <a:latin typeface="Arial"/>
                      </a:endParaRPr>
                    </a:p>
                  </a:txBody>
                  <a:tcPr anchor="b" marL="9360" marR="9360">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noFill/>
                  </a:tcPr>
                </a:tc>
              </a:tr>
            </a:tbl>
          </a:graphicData>
        </a:graphic>
      </p:graphicFrame>
      <p:pic>
        <p:nvPicPr>
          <p:cNvPr id="1834" name="Image 8" descr=""/>
          <p:cNvPicPr/>
          <p:nvPr/>
        </p:nvPicPr>
        <p:blipFill>
          <a:blip r:embed="rId2"/>
          <a:stretch/>
        </p:blipFill>
        <p:spPr>
          <a:xfrm>
            <a:off x="10647720" y="69840"/>
            <a:ext cx="1449000" cy="1085040"/>
          </a:xfrm>
          <a:prstGeom prst="rect">
            <a:avLst/>
          </a:prstGeom>
          <a:ln w="0">
            <a:noFill/>
          </a:ln>
        </p:spPr>
      </p:pic>
      <p:sp>
        <p:nvSpPr>
          <p:cNvPr id="1835" name="ZoneTexte 11"/>
          <p:cNvSpPr/>
          <p:nvPr/>
        </p:nvSpPr>
        <p:spPr>
          <a:xfrm>
            <a:off x="-38520" y="5527440"/>
            <a:ext cx="133488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Calibri Light"/>
                <a:ea typeface="Verdana"/>
              </a:rPr>
              <a:t>[C. Charbuillet]</a:t>
            </a:r>
            <a:endParaRPr b="0" lang="fr-FR" sz="1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8" name="PlaceHolder 1"/>
          <p:cNvSpPr>
            <a:spLocks noGrp="1"/>
          </p:cNvSpPr>
          <p:nvPr>
            <p:ph type="title"/>
          </p:nvPr>
        </p:nvSpPr>
        <p:spPr>
          <a:xfrm>
            <a:off x="683280" y="315000"/>
            <a:ext cx="8604720" cy="694080"/>
          </a:xfrm>
          <a:prstGeom prst="rect">
            <a:avLst/>
          </a:prstGeom>
          <a:noFill/>
          <a:ln w="0">
            <a:noFill/>
          </a:ln>
        </p:spPr>
        <p:txBody>
          <a:bodyPr lIns="91440" rIns="91440" tIns="45720" bIns="45720" anchor="t">
            <a:noAutofit/>
          </a:bodyPr>
          <a:p>
            <a:pPr indent="0">
              <a:lnSpc>
                <a:spcPct val="90000"/>
              </a:lnSpc>
              <a:buNone/>
            </a:pPr>
            <a:r>
              <a:rPr b="1" lang="fr-FR" sz="2800" spc="-1" strike="noStrike">
                <a:solidFill>
                  <a:srgbClr val="ffa300"/>
                </a:solidFill>
                <a:latin typeface="Calibri"/>
              </a:rPr>
              <a:t>Des outils pour l’environnement - L’ACV</a:t>
            </a:r>
            <a:endParaRPr b="0" lang="en-US" sz="2800" spc="-1" strike="noStrike">
              <a:solidFill>
                <a:srgbClr val="000000"/>
              </a:solidFill>
              <a:latin typeface="Calibri"/>
            </a:endParaRPr>
          </a:p>
        </p:txBody>
      </p:sp>
      <p:sp>
        <p:nvSpPr>
          <p:cNvPr id="499" name="Rectangle 50"/>
          <p:cNvSpPr/>
          <p:nvPr/>
        </p:nvSpPr>
        <p:spPr>
          <a:xfrm>
            <a:off x="1871280" y="6283080"/>
            <a:ext cx="255996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Verdana"/>
                <a:ea typeface="Verdana"/>
              </a:rPr>
              <a:t>[</a:t>
            </a:r>
            <a:r>
              <a:rPr b="0" lang="fr-FR" sz="1200" spc="-1" strike="noStrike" u="sng">
                <a:solidFill>
                  <a:srgbClr val="808080"/>
                </a:solidFill>
                <a:uFillTx/>
                <a:latin typeface="Verdana"/>
                <a:ea typeface="Verdana"/>
              </a:rPr>
              <a:t>http://www.eco-conception.fr/</a:t>
            </a:r>
            <a:r>
              <a:rPr b="0" lang="fr-FR" sz="1200" spc="-1" strike="noStrike">
                <a:solidFill>
                  <a:srgbClr val="808080"/>
                </a:solidFill>
                <a:latin typeface="Verdana"/>
                <a:ea typeface="Verdana"/>
              </a:rPr>
              <a:t>]</a:t>
            </a:r>
            <a:endParaRPr b="0" lang="fr-FR" sz="1200" spc="-1" strike="noStrike">
              <a:solidFill>
                <a:srgbClr val="ffffff"/>
              </a:solidFill>
              <a:latin typeface="Arial"/>
            </a:endParaRPr>
          </a:p>
        </p:txBody>
      </p:sp>
      <p:sp>
        <p:nvSpPr>
          <p:cNvPr id="500" name="ZoneTexte 59"/>
          <p:cNvSpPr/>
          <p:nvPr/>
        </p:nvSpPr>
        <p:spPr>
          <a:xfrm rot="21088800">
            <a:off x="9938880" y="1311480"/>
            <a:ext cx="569880" cy="109620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6600" spc="-1" strike="noStrike">
                <a:solidFill>
                  <a:srgbClr val="000000"/>
                </a:solidFill>
                <a:latin typeface="Calibri"/>
              </a:rPr>
              <a:t>?</a:t>
            </a:r>
            <a:endParaRPr b="0" lang="fr-FR" sz="6600" spc="-1" strike="noStrike">
              <a:solidFill>
                <a:srgbClr val="ffffff"/>
              </a:solidFill>
              <a:latin typeface="Arial"/>
            </a:endParaRPr>
          </a:p>
        </p:txBody>
      </p:sp>
      <p:pic>
        <p:nvPicPr>
          <p:cNvPr id="501" name="Picture 30" descr="http://www.eco-conception.fr/data/sources/users/7/images/lecoconception-cest-quoi/panorama_outils_eco-conception.jpg"/>
          <p:cNvPicPr/>
          <p:nvPr/>
        </p:nvPicPr>
        <p:blipFill>
          <a:blip r:embed="rId1"/>
          <a:srcRect l="2427" t="4523" r="2880" b="6069"/>
          <a:stretch/>
        </p:blipFill>
        <p:spPr>
          <a:xfrm>
            <a:off x="847800" y="937800"/>
            <a:ext cx="6265440" cy="4899960"/>
          </a:xfrm>
          <a:prstGeom prst="rect">
            <a:avLst/>
          </a:prstGeom>
          <a:ln w="0">
            <a:noFill/>
          </a:ln>
        </p:spPr>
      </p:pic>
      <p:sp>
        <p:nvSpPr>
          <p:cNvPr id="502" name="Ellipse 43"/>
          <p:cNvSpPr/>
          <p:nvPr/>
        </p:nvSpPr>
        <p:spPr>
          <a:xfrm>
            <a:off x="4709880" y="4350240"/>
            <a:ext cx="804600" cy="548280"/>
          </a:xfrm>
          <a:prstGeom prst="ellipse">
            <a:avLst/>
          </a:prstGeom>
          <a:noFill/>
          <a:ln w="76320">
            <a:solidFill>
              <a:srgbClr val="d77fc4"/>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sp>
        <p:nvSpPr>
          <p:cNvPr id="503" name="Ellipse 49"/>
          <p:cNvSpPr/>
          <p:nvPr/>
        </p:nvSpPr>
        <p:spPr>
          <a:xfrm>
            <a:off x="5594040" y="4453200"/>
            <a:ext cx="552600" cy="391320"/>
          </a:xfrm>
          <a:prstGeom prst="ellipse">
            <a:avLst/>
          </a:prstGeom>
          <a:noFill/>
          <a:ln w="76320">
            <a:solidFill>
              <a:srgbClr val="ffa300"/>
            </a:solidFill>
            <a:round/>
          </a:ln>
        </p:spPr>
        <p:style>
          <a:lnRef idx="0"/>
          <a:fillRef idx="0"/>
          <a:effectRef idx="0"/>
          <a:fontRef idx="minor"/>
        </p:style>
        <p:txBody>
          <a:bodyPr anchor="t">
            <a:noAutofit/>
          </a:bodyPr>
          <a:p>
            <a:endParaRPr b="0" lang="fr-FR" sz="1800" spc="-1" strike="noStrike">
              <a:solidFill>
                <a:srgbClr val="ffffff"/>
              </a:solidFill>
              <a:latin typeface="Arial"/>
            </a:endParaRPr>
          </a:p>
        </p:txBody>
      </p:sp>
      <p:pic>
        <p:nvPicPr>
          <p:cNvPr id="504" name="Picture 31" descr="Afficher l'image d'origine"/>
          <p:cNvPicPr/>
          <p:nvPr/>
        </p:nvPicPr>
        <p:blipFill>
          <a:blip r:embed="rId2"/>
          <a:srcRect l="11039" t="9953" r="5413" b="5993"/>
          <a:stretch/>
        </p:blipFill>
        <p:spPr>
          <a:xfrm>
            <a:off x="5329440" y="1376280"/>
            <a:ext cx="1532520" cy="2159640"/>
          </a:xfrm>
          <a:prstGeom prst="rect">
            <a:avLst/>
          </a:prstGeom>
          <a:ln w="0">
            <a:noFill/>
          </a:ln>
        </p:spPr>
      </p:pic>
      <p:sp>
        <p:nvSpPr>
          <p:cNvPr id="505" name="ZoneTexte 60"/>
          <p:cNvSpPr/>
          <p:nvPr/>
        </p:nvSpPr>
        <p:spPr>
          <a:xfrm>
            <a:off x="8060400" y="2358000"/>
            <a:ext cx="3300840" cy="338220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2400" spc="-1" strike="noStrike">
                <a:solidFill>
                  <a:srgbClr val="d77fc4"/>
                </a:solidFill>
                <a:latin typeface="Calibri"/>
              </a:rPr>
              <a:t>Base empreinte (ADEME)</a:t>
            </a:r>
            <a:endParaRPr b="0" lang="fr-FR" sz="2400" spc="-1" strike="noStrike">
              <a:solidFill>
                <a:srgbClr val="ffffff"/>
              </a:solidFill>
              <a:latin typeface="Arial"/>
            </a:endParaRPr>
          </a:p>
          <a:p>
            <a:pPr>
              <a:lnSpc>
                <a:spcPct val="100000"/>
              </a:lnSpc>
            </a:pPr>
            <a:r>
              <a:rPr b="0" lang="fr-FR" sz="2400" spc="-1" strike="noStrike">
                <a:solidFill>
                  <a:srgbClr val="d77fc4"/>
                </a:solidFill>
                <a:latin typeface="Calibri"/>
              </a:rPr>
              <a:t>Granta ecoAudit</a:t>
            </a:r>
            <a:endParaRPr b="0" lang="fr-FR" sz="2400" spc="-1" strike="noStrike">
              <a:solidFill>
                <a:srgbClr val="ffffff"/>
              </a:solidFill>
              <a:latin typeface="Arial"/>
            </a:endParaRPr>
          </a:p>
          <a:p>
            <a:pPr>
              <a:lnSpc>
                <a:spcPct val="100000"/>
              </a:lnSpc>
            </a:pPr>
            <a:endParaRPr b="0" lang="fr-FR" sz="2400" spc="-1" strike="noStrike">
              <a:solidFill>
                <a:srgbClr val="ffffff"/>
              </a:solidFill>
              <a:latin typeface="Arial"/>
            </a:endParaRPr>
          </a:p>
          <a:p>
            <a:pPr>
              <a:lnSpc>
                <a:spcPct val="100000"/>
              </a:lnSpc>
            </a:pPr>
            <a:endParaRPr b="0" lang="fr-FR" sz="2400" spc="-1" strike="noStrike">
              <a:solidFill>
                <a:srgbClr val="ffffff"/>
              </a:solidFill>
              <a:latin typeface="Arial"/>
            </a:endParaRPr>
          </a:p>
          <a:p>
            <a:pPr>
              <a:lnSpc>
                <a:spcPct val="100000"/>
              </a:lnSpc>
            </a:pPr>
            <a:r>
              <a:rPr b="0" lang="fr-FR" sz="2400" spc="-1" strike="noStrike">
                <a:solidFill>
                  <a:srgbClr val="ffa300"/>
                </a:solidFill>
                <a:latin typeface="Calibri"/>
              </a:rPr>
              <a:t>Simapro</a:t>
            </a:r>
            <a:endParaRPr b="0" lang="fr-FR" sz="2400" spc="-1" strike="noStrike">
              <a:solidFill>
                <a:srgbClr val="ffffff"/>
              </a:solidFill>
              <a:latin typeface="Arial"/>
            </a:endParaRPr>
          </a:p>
          <a:p>
            <a:pPr>
              <a:lnSpc>
                <a:spcPct val="100000"/>
              </a:lnSpc>
            </a:pPr>
            <a:r>
              <a:rPr b="0" lang="fr-FR" sz="2400" spc="-1" strike="noStrike">
                <a:solidFill>
                  <a:srgbClr val="ffa300"/>
                </a:solidFill>
                <a:latin typeface="Calibri"/>
              </a:rPr>
              <a:t>Gabi</a:t>
            </a:r>
            <a:endParaRPr b="0" lang="fr-FR" sz="2400" spc="-1" strike="noStrike">
              <a:solidFill>
                <a:srgbClr val="ffffff"/>
              </a:solidFill>
              <a:latin typeface="Arial"/>
            </a:endParaRPr>
          </a:p>
          <a:p>
            <a:pPr>
              <a:lnSpc>
                <a:spcPct val="100000"/>
              </a:lnSpc>
            </a:pPr>
            <a:r>
              <a:rPr b="0" lang="fr-FR" sz="2400" spc="-1" strike="noStrike">
                <a:solidFill>
                  <a:srgbClr val="ffa300"/>
                </a:solidFill>
                <a:latin typeface="Calibri"/>
              </a:rPr>
              <a:t>OpenLCA</a:t>
            </a:r>
            <a:endParaRPr b="0" lang="fr-FR" sz="2400" spc="-1" strike="noStrike">
              <a:solidFill>
                <a:srgbClr val="ffffff"/>
              </a:solidFill>
              <a:latin typeface="Arial"/>
            </a:endParaRPr>
          </a:p>
          <a:p>
            <a:pPr>
              <a:lnSpc>
                <a:spcPct val="100000"/>
              </a:lnSpc>
            </a:pPr>
            <a:r>
              <a:rPr b="0" lang="fr-FR" sz="2400" spc="-1" strike="noStrike">
                <a:solidFill>
                  <a:srgbClr val="ffa300"/>
                </a:solidFill>
                <a:latin typeface="Calibri"/>
              </a:rPr>
              <a:t>EIME</a:t>
            </a:r>
            <a:endParaRPr b="0" lang="fr-FR" sz="2400" spc="-1" strike="noStrike">
              <a:solidFill>
                <a:srgbClr val="ffffff"/>
              </a:solidFill>
              <a:latin typeface="Arial"/>
            </a:endParaRPr>
          </a:p>
          <a:p>
            <a:pPr>
              <a:lnSpc>
                <a:spcPct val="100000"/>
              </a:lnSpc>
            </a:pPr>
            <a:r>
              <a:rPr b="0" lang="fr-FR" sz="2400" spc="-1" strike="noStrike">
                <a:solidFill>
                  <a:srgbClr val="ffa300"/>
                </a:solidFill>
                <a:latin typeface="Calibri"/>
              </a:rPr>
              <a:t>Brightway2</a:t>
            </a:r>
            <a:endParaRPr b="0" lang="fr-FR" sz="2400" spc="-1" strike="noStrike">
              <a:solidFill>
                <a:srgbClr val="ffffff"/>
              </a:solidFill>
              <a:latin typeface="Arial"/>
            </a:endParaRPr>
          </a:p>
        </p:txBody>
      </p:sp>
      <p:sp>
        <p:nvSpPr>
          <p:cNvPr id="506" name=""/>
          <p:cNvSpPr/>
          <p:nvPr/>
        </p:nvSpPr>
        <p:spPr>
          <a:xfrm>
            <a:off x="504000" y="828000"/>
            <a:ext cx="11376000" cy="5040000"/>
          </a:xfrm>
          <a:custGeom>
            <a:avLst/>
            <a:gdLst/>
            <a:ahLst/>
            <a:rect l="0" t="0" r="r" b="b"/>
            <a:pathLst>
              <a:path w="31600" h="14000">
                <a:moveTo>
                  <a:pt x="0" y="0"/>
                </a:moveTo>
                <a:lnTo>
                  <a:pt x="0" y="14000"/>
                </a:lnTo>
                <a:lnTo>
                  <a:pt x="31600" y="14000"/>
                </a:lnTo>
                <a:lnTo>
                  <a:pt x="31600" y="3000"/>
                </a:lnTo>
                <a:lnTo>
                  <a:pt x="19600" y="3000"/>
                </a:lnTo>
                <a:lnTo>
                  <a:pt x="19600" y="0"/>
                </a:lnTo>
                <a:lnTo>
                  <a:pt x="0" y="0"/>
                </a:lnTo>
                <a:close/>
              </a:path>
            </a:pathLst>
          </a:custGeom>
          <a:solidFill>
            <a:srgbClr val="000000">
              <a:alpha val="70000"/>
            </a:srgbClr>
          </a:solidFill>
          <a:ln w="0">
            <a:noFill/>
          </a:ln>
        </p:spPr>
        <p:txBody>
          <a:bodyPr lIns="90000" rIns="90000" tIns="45000" bIns="45000" anchor="ctr">
            <a:noAutofit/>
          </a:bodyPr>
          <a:p>
            <a:endParaRPr b="0" lang="fr-FR" sz="1800" spc="-1" strike="noStrike">
              <a:solidFill>
                <a:srgbClr val="ffffff"/>
              </a:solidFill>
              <a:latin typeface="Arial"/>
            </a:endParaRPr>
          </a:p>
        </p:txBody>
      </p:sp>
      <p:sp>
        <p:nvSpPr>
          <p:cNvPr id="507" name="Rectangle 157"/>
          <p:cNvSpPr/>
          <p:nvPr/>
        </p:nvSpPr>
        <p:spPr>
          <a:xfrm flipH="1" rot="21120000">
            <a:off x="1944360" y="1854360"/>
            <a:ext cx="7738200" cy="3141720"/>
          </a:xfrm>
          <a:prstGeom prst="roundRect">
            <a:avLst>
              <a:gd name="adj" fmla="val 16667"/>
            </a:avLst>
          </a:prstGeom>
          <a:solidFill>
            <a:srgbClr val="ffa300"/>
          </a:solidFill>
          <a:ln w="0">
            <a:noFill/>
          </a:ln>
        </p:spPr>
        <p:style>
          <a:lnRef idx="0"/>
          <a:fillRef idx="0"/>
          <a:effectRef idx="0"/>
          <a:fontRef idx="minor"/>
        </p:style>
        <p:txBody>
          <a:bodyPr anchor="ctr">
            <a:spAutoFit/>
          </a:bodyPr>
          <a:p>
            <a:pPr>
              <a:lnSpc>
                <a:spcPct val="100000"/>
              </a:lnSpc>
              <a:tabLst>
                <a:tab algn="l" pos="0"/>
              </a:tabLst>
            </a:pPr>
            <a:endParaRPr b="0" lang="fr-FR" sz="1800" spc="-1" strike="noStrike">
              <a:solidFill>
                <a:srgbClr val="000000"/>
              </a:solidFill>
              <a:latin typeface="Arial"/>
            </a:endParaRPr>
          </a:p>
          <a:p>
            <a:pPr>
              <a:lnSpc>
                <a:spcPct val="100000"/>
              </a:lnSpc>
              <a:tabLst>
                <a:tab algn="l" pos="0"/>
              </a:tabLst>
            </a:pPr>
            <a:r>
              <a:rPr b="0" lang="fr-FR" sz="1800" spc="-1" strike="noStrike">
                <a:solidFill>
                  <a:srgbClr val="000000"/>
                </a:solidFill>
                <a:latin typeface="Verdana"/>
                <a:ea typeface="Verdana"/>
              </a:rPr>
              <a:t>L’ACV est une "compilation et évaluation des </a:t>
            </a:r>
            <a:r>
              <a:rPr b="1" lang="fr-FR" sz="1800" spc="-1" strike="noStrike">
                <a:solidFill>
                  <a:srgbClr val="80276c"/>
                </a:solidFill>
                <a:latin typeface="Verdana"/>
                <a:ea typeface="Verdana"/>
              </a:rPr>
              <a:t>intrants</a:t>
            </a:r>
            <a:r>
              <a:rPr b="0" lang="fr-FR" sz="1800" spc="-1" strike="noStrike">
                <a:solidFill>
                  <a:srgbClr val="000000"/>
                </a:solidFill>
                <a:latin typeface="Verdana"/>
                <a:ea typeface="Verdana"/>
              </a:rPr>
              <a:t>, des </a:t>
            </a:r>
            <a:r>
              <a:rPr b="1" lang="fr-FR" sz="1800" spc="-1" strike="noStrike">
                <a:solidFill>
                  <a:srgbClr val="80276c"/>
                </a:solidFill>
                <a:latin typeface="Verdana"/>
                <a:ea typeface="Verdana"/>
              </a:rPr>
              <a:t>extrants</a:t>
            </a:r>
            <a:r>
              <a:rPr b="0" lang="fr-FR" sz="1800" spc="-1" strike="noStrike">
                <a:solidFill>
                  <a:srgbClr val="000000"/>
                </a:solidFill>
                <a:latin typeface="Verdana"/>
                <a:ea typeface="Verdana"/>
              </a:rPr>
              <a:t> et des </a:t>
            </a:r>
            <a:r>
              <a:rPr b="1" lang="fr-FR" sz="1800" spc="-1" strike="noStrike">
                <a:solidFill>
                  <a:srgbClr val="80276c"/>
                </a:solidFill>
                <a:latin typeface="Verdana"/>
                <a:ea typeface="Verdana"/>
              </a:rPr>
              <a:t>impacts environnementaux potentiels </a:t>
            </a:r>
            <a:r>
              <a:rPr b="0" lang="fr-FR" sz="1800" spc="-1" strike="noStrike">
                <a:solidFill>
                  <a:srgbClr val="000000"/>
                </a:solidFill>
                <a:latin typeface="Verdana"/>
                <a:ea typeface="Verdana"/>
              </a:rPr>
              <a:t>d'un système de produits au cours de son cycle de vie". </a:t>
            </a:r>
            <a:endParaRPr b="0" lang="fr-FR" sz="1800" spc="-1" strike="noStrike">
              <a:solidFill>
                <a:srgbClr val="000000"/>
              </a:solidFill>
              <a:latin typeface="Arial"/>
            </a:endParaRPr>
          </a:p>
          <a:p>
            <a:pPr>
              <a:lnSpc>
                <a:spcPct val="100000"/>
              </a:lnSpc>
              <a:tabLst>
                <a:tab algn="l" pos="0"/>
              </a:tabLst>
            </a:pPr>
            <a:endParaRPr b="0" lang="fr-FR" sz="1800" spc="-1" strike="noStrike">
              <a:solidFill>
                <a:srgbClr val="000000"/>
              </a:solidFill>
              <a:latin typeface="Arial"/>
            </a:endParaRPr>
          </a:p>
          <a:p>
            <a:pPr>
              <a:lnSpc>
                <a:spcPct val="100000"/>
              </a:lnSpc>
              <a:tabLst>
                <a:tab algn="l" pos="0"/>
              </a:tabLst>
            </a:pPr>
            <a:endParaRPr b="0" lang="fr-FR" sz="1800" spc="-1" strike="noStrike">
              <a:solidFill>
                <a:srgbClr val="000000"/>
              </a:solidFill>
              <a:latin typeface="Arial"/>
            </a:endParaRPr>
          </a:p>
          <a:p>
            <a:pPr>
              <a:lnSpc>
                <a:spcPct val="100000"/>
              </a:lnSpc>
              <a:tabLst>
                <a:tab algn="l" pos="0"/>
              </a:tabLst>
            </a:pPr>
            <a:r>
              <a:rPr b="0" lang="fr-FR" sz="1800" spc="-1" strike="noStrike">
                <a:solidFill>
                  <a:srgbClr val="000000"/>
                </a:solidFill>
                <a:latin typeface="Verdana"/>
                <a:ea typeface="Verdana"/>
              </a:rPr>
              <a:t>	</a:t>
            </a:r>
            <a:r>
              <a:rPr b="0" lang="fr-FR" sz="1800" spc="-1" strike="noStrike">
                <a:solidFill>
                  <a:srgbClr val="000000"/>
                </a:solidFill>
                <a:latin typeface="Verdana"/>
                <a:ea typeface="Verdana"/>
              </a:rPr>
              <a:t>ISO 14040-44:2006/A2:2020 </a:t>
            </a:r>
            <a:endParaRPr b="0" lang="fr-FR" sz="1800" spc="-1" strike="noStrike">
              <a:solidFill>
                <a:srgbClr val="000000"/>
              </a:solidFill>
              <a:latin typeface="Arial"/>
            </a:endParaRPr>
          </a:p>
          <a:p>
            <a:pPr>
              <a:lnSpc>
                <a:spcPct val="100000"/>
              </a:lnSpc>
              <a:tabLst>
                <a:tab algn="l" pos="0"/>
              </a:tabLst>
            </a:pPr>
            <a:endParaRPr b="0" lang="fr-FR" sz="1800" spc="-1" strike="noStrike">
              <a:solidFill>
                <a:srgbClr val="000000"/>
              </a:solidFill>
              <a:latin typeface="Arial"/>
            </a:endParaRPr>
          </a:p>
          <a:p>
            <a:pPr>
              <a:lnSpc>
                <a:spcPct val="100000"/>
              </a:lnSpc>
              <a:tabLst>
                <a:tab algn="l" pos="0"/>
              </a:tabLst>
            </a:pPr>
            <a:endParaRPr b="0" lang="fr-FR" sz="1800" spc="-1" strike="noStrike">
              <a:solidFill>
                <a:srgbClr val="000000"/>
              </a:solidFill>
              <a:latin typeface="Arial"/>
            </a:endParaRPr>
          </a:p>
          <a:p>
            <a:pPr>
              <a:lnSpc>
                <a:spcPct val="100000"/>
              </a:lnSpc>
              <a:tabLst>
                <a:tab algn="l" pos="0"/>
              </a:tabLst>
            </a:pPr>
            <a:endParaRPr b="0" lang="fr-FR" sz="1800" spc="-1" strike="noStrike">
              <a:solidFill>
                <a:srgbClr val="000000"/>
              </a:solidFill>
              <a:latin typeface="Arial"/>
            </a:endParaRPr>
          </a:p>
        </p:txBody>
      </p:sp>
      <p:pic>
        <p:nvPicPr>
          <p:cNvPr id="508" name="Image 80" descr=""/>
          <p:cNvPicPr/>
          <p:nvPr/>
        </p:nvPicPr>
        <p:blipFill>
          <a:blip r:embed="rId3"/>
          <a:stretch/>
        </p:blipFill>
        <p:spPr>
          <a:xfrm rot="21120000">
            <a:off x="6137640" y="3330720"/>
            <a:ext cx="1558800" cy="1246680"/>
          </a:xfrm>
          <a:prstGeom prst="rect">
            <a:avLst/>
          </a:prstGeom>
          <a:ln w="0">
            <a:noFill/>
          </a:ln>
        </p:spPr>
      </p:pic>
      <p:grpSp>
        <p:nvGrpSpPr>
          <p:cNvPr id="509" name=""/>
          <p:cNvGrpSpPr/>
          <p:nvPr/>
        </p:nvGrpSpPr>
        <p:grpSpPr>
          <a:xfrm>
            <a:off x="8723880" y="3035880"/>
            <a:ext cx="840960" cy="840600"/>
            <a:chOff x="8723880" y="3035880"/>
            <a:chExt cx="840960" cy="840600"/>
          </a:xfrm>
        </p:grpSpPr>
        <p:sp>
          <p:nvSpPr>
            <p:cNvPr id="510" name=""/>
            <p:cNvSpPr/>
            <p:nvPr/>
          </p:nvSpPr>
          <p:spPr>
            <a:xfrm rot="20959800">
              <a:off x="8784000" y="3096000"/>
              <a:ext cx="720000" cy="720000"/>
            </a:xfrm>
            <a:prstGeom prst="smileyFace">
              <a:avLst>
                <a:gd name="adj" fmla="val -2295"/>
              </a:avLst>
            </a:prstGeom>
            <a:solidFill>
              <a:srgbClr val="b2b2b2"/>
            </a:solidFill>
            <a:ln w="0">
              <a:solidFill>
                <a:srgbClr val="ffffff"/>
              </a:solidFill>
            </a:ln>
          </p:spPr>
          <p:style>
            <a:lnRef idx="0"/>
            <a:fillRef idx="0"/>
            <a:effectRef idx="0"/>
            <a:fontRef idx="minor"/>
          </p:style>
          <p:txBody>
            <a:bodyPr wrap="none" lIns="90000" rIns="90000" tIns="45000" bIns="45000" anchor="ctr">
              <a:noAutofit/>
            </a:bodyPr>
            <a:p>
              <a:endParaRPr b="0" lang="fr-FR" sz="1800" spc="-1" strike="noStrike">
                <a:solidFill>
                  <a:srgbClr val="000000"/>
                </a:solidFill>
                <a:latin typeface="Arial"/>
              </a:endParaRPr>
            </a:p>
          </p:txBody>
        </p:sp>
        <p:sp>
          <p:nvSpPr>
            <p:cNvPr id="511" name="Explosion 1 14"/>
            <p:cNvSpPr/>
            <p:nvPr/>
          </p:nvSpPr>
          <p:spPr>
            <a:xfrm rot="20959800">
              <a:off x="8788680" y="3433680"/>
              <a:ext cx="147240" cy="147240"/>
            </a:xfrm>
            <a:prstGeom prst="irregularSeal1">
              <a:avLst/>
            </a:prstGeom>
            <a:solidFill>
              <a:srgbClr val="ffa300"/>
            </a:solidFill>
            <a:ln w="9360">
              <a:solidFill>
                <a:srgbClr val="80276c"/>
              </a:solidFill>
              <a:round/>
            </a:ln>
          </p:spPr>
          <p:style>
            <a:lnRef idx="0"/>
            <a:fillRef idx="0"/>
            <a:effectRef idx="0"/>
            <a:fontRef idx="minor"/>
          </p:style>
          <p:txBody>
            <a:bodyPr tIns="6480" bIns="6480" anchor="t">
              <a:noAutofit/>
            </a:bodyPr>
            <a:p>
              <a:endParaRPr b="0" lang="fr-FR" sz="1800" spc="-1" strike="noStrike">
                <a:solidFill>
                  <a:srgbClr val="000000"/>
                </a:solidFill>
                <a:latin typeface="Arial"/>
              </a:endParaRPr>
            </a:p>
          </p:txBody>
        </p:sp>
        <p:sp>
          <p:nvSpPr>
            <p:cNvPr id="512" name="Explosion 1 15"/>
            <p:cNvSpPr/>
            <p:nvPr/>
          </p:nvSpPr>
          <p:spPr>
            <a:xfrm rot="20959800">
              <a:off x="9014760" y="3467520"/>
              <a:ext cx="147240" cy="147240"/>
            </a:xfrm>
            <a:prstGeom prst="irregularSeal1">
              <a:avLst/>
            </a:prstGeom>
            <a:solidFill>
              <a:srgbClr val="ffa300"/>
            </a:solidFill>
            <a:ln w="9360">
              <a:solidFill>
                <a:srgbClr val="80276c"/>
              </a:solidFill>
              <a:round/>
            </a:ln>
          </p:spPr>
          <p:style>
            <a:lnRef idx="0"/>
            <a:fillRef idx="0"/>
            <a:effectRef idx="0"/>
            <a:fontRef idx="minor"/>
          </p:style>
          <p:txBody>
            <a:bodyPr tIns="6480" bIns="6480" anchor="t">
              <a:noAutofit/>
            </a:bodyPr>
            <a:p>
              <a:endParaRPr b="0" lang="fr-FR" sz="1800" spc="-1" strike="noStrike">
                <a:solidFill>
                  <a:srgbClr val="000000"/>
                </a:solidFill>
                <a:latin typeface="Arial"/>
              </a:endParaRPr>
            </a:p>
          </p:txBody>
        </p:sp>
        <p:sp>
          <p:nvSpPr>
            <p:cNvPr id="513" name="Explosion 1 16"/>
            <p:cNvSpPr/>
            <p:nvPr/>
          </p:nvSpPr>
          <p:spPr>
            <a:xfrm rot="20959800">
              <a:off x="9124920" y="3663360"/>
              <a:ext cx="147240" cy="147240"/>
            </a:xfrm>
            <a:prstGeom prst="irregularSeal1">
              <a:avLst/>
            </a:prstGeom>
            <a:solidFill>
              <a:srgbClr val="ffa300"/>
            </a:solidFill>
            <a:ln w="9360">
              <a:solidFill>
                <a:srgbClr val="80276c"/>
              </a:solidFill>
              <a:round/>
            </a:ln>
          </p:spPr>
          <p:style>
            <a:lnRef idx="0"/>
            <a:fillRef idx="0"/>
            <a:effectRef idx="0"/>
            <a:fontRef idx="minor"/>
          </p:style>
          <p:txBody>
            <a:bodyPr tIns="6480" bIns="6480" anchor="t">
              <a:noAutofit/>
            </a:bodyPr>
            <a:p>
              <a:endParaRPr b="0" lang="fr-FR" sz="1800" spc="-1" strike="noStrike">
                <a:solidFill>
                  <a:srgbClr val="000000"/>
                </a:solidFill>
                <a:latin typeface="Arial"/>
              </a:endParaRPr>
            </a:p>
          </p:txBody>
        </p:sp>
        <p:sp>
          <p:nvSpPr>
            <p:cNvPr id="514" name="Explosion 1 17"/>
            <p:cNvSpPr/>
            <p:nvPr/>
          </p:nvSpPr>
          <p:spPr>
            <a:xfrm rot="20959800">
              <a:off x="9028080" y="3168360"/>
              <a:ext cx="147240" cy="147240"/>
            </a:xfrm>
            <a:prstGeom prst="irregularSeal1">
              <a:avLst/>
            </a:prstGeom>
            <a:solidFill>
              <a:srgbClr val="ffa300"/>
            </a:solidFill>
            <a:ln w="9360">
              <a:solidFill>
                <a:srgbClr val="80276c"/>
              </a:solidFill>
              <a:round/>
            </a:ln>
          </p:spPr>
          <p:style>
            <a:lnRef idx="0"/>
            <a:fillRef idx="0"/>
            <a:effectRef idx="0"/>
            <a:fontRef idx="minor"/>
          </p:style>
          <p:txBody>
            <a:bodyPr tIns="6480" bIns="6480" anchor="t">
              <a:noAutofit/>
            </a:bodyPr>
            <a:p>
              <a:endParaRPr b="0" lang="fr-FR" sz="1800" spc="-1" strike="noStrike">
                <a:solidFill>
                  <a:srgbClr val="000000"/>
                </a:solidFill>
                <a:latin typeface="Arial"/>
              </a:endParaRPr>
            </a:p>
          </p:txBody>
        </p:sp>
        <p:sp>
          <p:nvSpPr>
            <p:cNvPr id="515" name="Explosion 1 19"/>
            <p:cNvSpPr/>
            <p:nvPr/>
          </p:nvSpPr>
          <p:spPr>
            <a:xfrm rot="20959800">
              <a:off x="9304920" y="3485880"/>
              <a:ext cx="147240" cy="117720"/>
            </a:xfrm>
            <a:prstGeom prst="irregularSeal1">
              <a:avLst/>
            </a:prstGeom>
            <a:solidFill>
              <a:srgbClr val="ffa300"/>
            </a:solidFill>
            <a:ln w="9360">
              <a:solidFill>
                <a:srgbClr val="80276c"/>
              </a:solidFill>
              <a:round/>
            </a:ln>
          </p:spPr>
          <p:style>
            <a:lnRef idx="0"/>
            <a:fillRef idx="0"/>
            <a:effectRef idx="0"/>
            <a:fontRef idx="minor"/>
          </p:style>
          <p:txBody>
            <a:bodyPr tIns="-3960" bIns="-3960" anchor="t">
              <a:noAutofit/>
            </a:bodyPr>
            <a:p>
              <a:endParaRPr b="0" lang="fr-FR" sz="1800" spc="-1" strike="noStrike">
                <a:solidFill>
                  <a:srgbClr val="000000"/>
                </a:solidFill>
                <a:latin typeface="Arial"/>
              </a:endParaRPr>
            </a:p>
          </p:txBody>
        </p:sp>
      </p:grpSp>
      <p:grpSp>
        <p:nvGrpSpPr>
          <p:cNvPr id="516" name=""/>
          <p:cNvGrpSpPr/>
          <p:nvPr/>
        </p:nvGrpSpPr>
        <p:grpSpPr>
          <a:xfrm>
            <a:off x="7831800" y="2808000"/>
            <a:ext cx="1240200" cy="1616760"/>
            <a:chOff x="7831800" y="2808000"/>
            <a:chExt cx="1240200" cy="1616760"/>
          </a:xfrm>
        </p:grpSpPr>
        <p:pic>
          <p:nvPicPr>
            <p:cNvPr id="517" name="" descr=""/>
            <p:cNvPicPr/>
            <p:nvPr/>
          </p:nvPicPr>
          <p:blipFill>
            <a:blip r:embed="rId4"/>
            <a:stretch/>
          </p:blipFill>
          <p:spPr>
            <a:xfrm rot="21057600">
              <a:off x="7995240" y="2870640"/>
              <a:ext cx="838080" cy="494280"/>
            </a:xfrm>
            <a:prstGeom prst="rect">
              <a:avLst/>
            </a:prstGeom>
            <a:ln w="0">
              <a:noFill/>
            </a:ln>
          </p:spPr>
        </p:pic>
        <p:pic>
          <p:nvPicPr>
            <p:cNvPr id="518" name="" descr=""/>
            <p:cNvPicPr/>
            <p:nvPr/>
          </p:nvPicPr>
          <p:blipFill>
            <a:blip r:embed="rId5"/>
            <a:stretch/>
          </p:blipFill>
          <p:spPr>
            <a:xfrm rot="21057600">
              <a:off x="7889040" y="3851280"/>
              <a:ext cx="1152000" cy="486000"/>
            </a:xfrm>
            <a:prstGeom prst="rect">
              <a:avLst/>
            </a:prstGeom>
            <a:ln w="0">
              <a:noFill/>
            </a:ln>
          </p:spPr>
        </p:pic>
        <p:pic>
          <p:nvPicPr>
            <p:cNvPr id="519" name="" descr=""/>
            <p:cNvPicPr/>
            <p:nvPr/>
          </p:nvPicPr>
          <p:blipFill>
            <a:blip r:embed="rId6"/>
            <a:stretch/>
          </p:blipFill>
          <p:spPr>
            <a:xfrm rot="21057600">
              <a:off x="7868160" y="3417840"/>
              <a:ext cx="610200" cy="514800"/>
            </a:xfrm>
            <a:prstGeom prst="rect">
              <a:avLst/>
            </a:prstGeom>
            <a:ln w="0">
              <a:noFill/>
            </a:ln>
          </p:spPr>
        </p:pic>
      </p:grpSp>
    </p:spTree>
  </p:cSld>
  <mc:AlternateContent>
    <mc:Choice Requires="p14">
      <p:transition spd="slow" p14:dur="2000"/>
    </mc:Choice>
    <mc:Fallback>
      <p:transition spd="slow"/>
    </mc:Fallback>
  </mc:AlternateContent>
</p:sld>
</file>

<file path=ppt/slides/slide9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6"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Exemple  - ACV d’un serveur</a:t>
            </a:r>
            <a:endParaRPr b="0" lang="en-US" sz="2800" spc="-1" strike="noStrike">
              <a:solidFill>
                <a:srgbClr val="000000"/>
              </a:solidFill>
              <a:latin typeface="Calibri"/>
            </a:endParaRPr>
          </a:p>
        </p:txBody>
      </p:sp>
      <p:grpSp>
        <p:nvGrpSpPr>
          <p:cNvPr id="1837" name="Groupe 13"/>
          <p:cNvGrpSpPr/>
          <p:nvPr/>
        </p:nvGrpSpPr>
        <p:grpSpPr>
          <a:xfrm>
            <a:off x="1698840" y="1069560"/>
            <a:ext cx="4987800" cy="842040"/>
            <a:chOff x="1698840" y="1069560"/>
            <a:chExt cx="4987800" cy="842040"/>
          </a:xfrm>
        </p:grpSpPr>
        <p:sp>
          <p:nvSpPr>
            <p:cNvPr id="1838" name="Rectangle à coins arrondis 14"/>
            <p:cNvSpPr/>
            <p:nvPr/>
          </p:nvSpPr>
          <p:spPr>
            <a:xfrm>
              <a:off x="1698840" y="1069560"/>
              <a:ext cx="4987800" cy="842040"/>
            </a:xfrm>
            <a:prstGeom prst="roundRect">
              <a:avLst>
                <a:gd name="adj" fmla="val 10000"/>
              </a:avLst>
            </a:prstGeom>
            <a:solidFill>
              <a:srgbClr val="ffc000"/>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839" name="Rectangle 15"/>
            <p:cNvSpPr/>
            <p:nvPr/>
          </p:nvSpPr>
          <p:spPr>
            <a:xfrm>
              <a:off x="1730160" y="1094040"/>
              <a:ext cx="4743000" cy="792720"/>
            </a:xfrm>
            <a:prstGeom prst="rect">
              <a:avLst/>
            </a:prstGeom>
            <a:solidFill>
              <a:srgbClr val="ffc000"/>
            </a:solidFill>
            <a:ln w="0">
              <a:noFill/>
            </a:ln>
          </p:spPr>
          <p:style>
            <a:lnRef idx="0"/>
            <a:fillRef idx="0"/>
            <a:effectRef idx="0"/>
            <a:fontRef idx="minor"/>
          </p:style>
          <p:txBody>
            <a:bodyPr lIns="68760" rIns="68760" tIns="68760" bIns="68760" anchor="t">
              <a:noAutofit/>
            </a:bodyPr>
            <a:p>
              <a:pPr>
                <a:lnSpc>
                  <a:spcPct val="90000"/>
                </a:lnSpc>
                <a:spcAft>
                  <a:spcPts val="629"/>
                </a:spcAft>
              </a:pPr>
              <a:r>
                <a:rPr b="0" lang="fr-FR" sz="1500" spc="-1" strike="noStrike">
                  <a:solidFill>
                    <a:srgbClr val="000000"/>
                  </a:solidFill>
                  <a:latin typeface="Calibri"/>
                </a:rPr>
                <a:t>2- Pour une phase,  par composants contributifs </a:t>
              </a:r>
              <a:endParaRPr b="0" lang="fr-FR" sz="1500" spc="-1" strike="noStrike">
                <a:solidFill>
                  <a:srgbClr val="000000"/>
                </a:solidFill>
                <a:latin typeface="Arial"/>
              </a:endParaRPr>
            </a:p>
          </p:txBody>
        </p:sp>
      </p:grpSp>
      <p:pic>
        <p:nvPicPr>
          <p:cNvPr id="1840" name="Picture 2" descr=""/>
          <p:cNvPicPr/>
          <p:nvPr/>
        </p:nvPicPr>
        <p:blipFill>
          <a:blip r:embed="rId1"/>
          <a:stretch/>
        </p:blipFill>
        <p:spPr>
          <a:xfrm>
            <a:off x="1680480" y="1527120"/>
            <a:ext cx="8658000" cy="4974120"/>
          </a:xfrm>
          <a:prstGeom prst="rect">
            <a:avLst/>
          </a:prstGeom>
          <a:ln w="9360">
            <a:solidFill>
              <a:srgbClr val="a6a6a6"/>
            </a:solidFill>
            <a:miter/>
          </a:ln>
        </p:spPr>
      </p:pic>
      <p:sp>
        <p:nvSpPr>
          <p:cNvPr id="1841" name="ZoneTexte 9"/>
          <p:cNvSpPr/>
          <p:nvPr/>
        </p:nvSpPr>
        <p:spPr>
          <a:xfrm>
            <a:off x="9443880" y="4018320"/>
            <a:ext cx="2576520" cy="1187640"/>
          </a:xfrm>
          <a:prstGeom prst="rect">
            <a:avLst/>
          </a:prstGeom>
          <a:solidFill>
            <a:srgbClr val="ffffff"/>
          </a:solidFill>
          <a:ln w="0">
            <a:solidFill>
              <a:srgbClr val="80276c"/>
            </a:solidFill>
          </a:ln>
        </p:spPr>
        <p:style>
          <a:lnRef idx="0"/>
          <a:fillRef idx="0"/>
          <a:effectRef idx="0"/>
          <a:fontRef idx="minor"/>
        </p:style>
        <p:txBody>
          <a:bodyPr lIns="90000" rIns="90000" tIns="45000" bIns="45000" anchor="t">
            <a:spAutoFit/>
          </a:bodyPr>
          <a:p>
            <a:pPr algn="ctr">
              <a:lnSpc>
                <a:spcPct val="100000"/>
              </a:lnSpc>
            </a:pPr>
            <a:r>
              <a:rPr b="0" lang="fr-FR" sz="1800" spc="-1" strike="noStrike">
                <a:solidFill>
                  <a:srgbClr val="8e2462"/>
                </a:solidFill>
                <a:latin typeface="Calibri"/>
              </a:rPr>
              <a:t>Contribution principale des cartes électroniques pour la phase de fabrication</a:t>
            </a:r>
            <a:endParaRPr b="0" lang="fr-FR" sz="1800" spc="-1" strike="noStrike">
              <a:solidFill>
                <a:srgbClr val="000000"/>
              </a:solidFill>
              <a:latin typeface="Arial"/>
            </a:endParaRPr>
          </a:p>
        </p:txBody>
      </p:sp>
      <p:pic>
        <p:nvPicPr>
          <p:cNvPr id="1842" name="Image 23" descr=""/>
          <p:cNvPicPr/>
          <p:nvPr/>
        </p:nvPicPr>
        <p:blipFill>
          <a:blip r:embed="rId2"/>
          <a:stretch/>
        </p:blipFill>
        <p:spPr>
          <a:xfrm>
            <a:off x="6687000" y="99360"/>
            <a:ext cx="2468160" cy="1364400"/>
          </a:xfrm>
          <a:prstGeom prst="rect">
            <a:avLst/>
          </a:prstGeom>
          <a:ln w="0">
            <a:noFill/>
          </a:ln>
        </p:spPr>
      </p:pic>
      <p:pic>
        <p:nvPicPr>
          <p:cNvPr id="1843" name="Image 16" descr=""/>
          <p:cNvPicPr/>
          <p:nvPr/>
        </p:nvPicPr>
        <p:blipFill>
          <a:blip r:embed="rId3"/>
          <a:stretch/>
        </p:blipFill>
        <p:spPr>
          <a:xfrm>
            <a:off x="10647720" y="69840"/>
            <a:ext cx="1449000" cy="1085040"/>
          </a:xfrm>
          <a:prstGeom prst="rect">
            <a:avLst/>
          </a:prstGeom>
          <a:ln w="0">
            <a:noFill/>
          </a:ln>
        </p:spPr>
      </p:pic>
      <p:sp>
        <p:nvSpPr>
          <p:cNvPr id="1844" name="ZoneTexte 17"/>
          <p:cNvSpPr/>
          <p:nvPr/>
        </p:nvSpPr>
        <p:spPr>
          <a:xfrm>
            <a:off x="-38520" y="5527440"/>
            <a:ext cx="133488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Calibri Light"/>
                <a:ea typeface="Verdana"/>
              </a:rPr>
              <a:t>[C. Charbuillet]</a:t>
            </a:r>
            <a:endParaRPr b="0" lang="fr-FR" sz="1200" spc="-1" strike="noStrike">
              <a:solidFill>
                <a:srgbClr val="ffffff"/>
              </a:solidFill>
              <a:latin typeface="Arial"/>
            </a:endParaRPr>
          </a:p>
        </p:txBody>
      </p:sp>
      <p:pic>
        <p:nvPicPr>
          <p:cNvPr id="1845" name="Picture 13" descr=""/>
          <p:cNvPicPr/>
          <p:nvPr/>
        </p:nvPicPr>
        <p:blipFill>
          <a:blip r:embed="rId4"/>
          <a:stretch/>
        </p:blipFill>
        <p:spPr>
          <a:xfrm>
            <a:off x="12870000" y="2016000"/>
            <a:ext cx="8658000" cy="4646520"/>
          </a:xfrm>
          <a:prstGeom prst="rect">
            <a:avLst/>
          </a:prstGeom>
          <a:ln w="0">
            <a:noFill/>
          </a:ln>
        </p:spPr>
      </p:pic>
      <p:sp>
        <p:nvSpPr>
          <p:cNvPr id="1846" name=""/>
          <p:cNvSpPr/>
          <p:nvPr/>
        </p:nvSpPr>
        <p:spPr>
          <a:xfrm>
            <a:off x="13421520" y="2576880"/>
            <a:ext cx="7921440" cy="2556360"/>
          </a:xfrm>
          <a:custGeom>
            <a:avLst/>
            <a:gdLst/>
            <a:ahLst/>
            <a:rect l="0" t="0" r="r" b="b"/>
            <a:pathLst>
              <a:path w="22004" h="7101">
                <a:moveTo>
                  <a:pt x="404" y="6801"/>
                </a:moveTo>
                <a:cubicBezTo>
                  <a:pt x="-396" y="6402"/>
                  <a:pt x="204" y="3601"/>
                  <a:pt x="404" y="3201"/>
                </a:cubicBezTo>
                <a:cubicBezTo>
                  <a:pt x="604" y="2801"/>
                  <a:pt x="1899" y="2530"/>
                  <a:pt x="2204" y="2202"/>
                </a:cubicBezTo>
                <a:cubicBezTo>
                  <a:pt x="2509" y="1872"/>
                  <a:pt x="2720" y="827"/>
                  <a:pt x="3404" y="801"/>
                </a:cubicBezTo>
                <a:cubicBezTo>
                  <a:pt x="4088" y="776"/>
                  <a:pt x="6004" y="2602"/>
                  <a:pt x="6204" y="3001"/>
                </a:cubicBezTo>
                <a:cubicBezTo>
                  <a:pt x="6404" y="3401"/>
                  <a:pt x="6604" y="4001"/>
                  <a:pt x="7204" y="4001"/>
                </a:cubicBezTo>
                <a:cubicBezTo>
                  <a:pt x="7804" y="4002"/>
                  <a:pt x="8604" y="202"/>
                  <a:pt x="9604" y="201"/>
                </a:cubicBezTo>
                <a:cubicBezTo>
                  <a:pt x="10604" y="201"/>
                  <a:pt x="11204" y="4401"/>
                  <a:pt x="12004" y="4401"/>
                </a:cubicBezTo>
                <a:cubicBezTo>
                  <a:pt x="12804" y="4401"/>
                  <a:pt x="12204" y="201"/>
                  <a:pt x="13804" y="201"/>
                </a:cubicBezTo>
                <a:cubicBezTo>
                  <a:pt x="15404" y="202"/>
                  <a:pt x="15004" y="4201"/>
                  <a:pt x="15603" y="4201"/>
                </a:cubicBezTo>
                <a:cubicBezTo>
                  <a:pt x="16204" y="4201"/>
                  <a:pt x="16204" y="34"/>
                  <a:pt x="17204" y="1"/>
                </a:cubicBezTo>
                <a:cubicBezTo>
                  <a:pt x="18204" y="-33"/>
                  <a:pt x="18537" y="2002"/>
                  <a:pt x="19004" y="3001"/>
                </a:cubicBezTo>
                <a:cubicBezTo>
                  <a:pt x="19604" y="3002"/>
                  <a:pt x="22004" y="3002"/>
                  <a:pt x="22004" y="3002"/>
                </a:cubicBezTo>
                <a:lnTo>
                  <a:pt x="22004" y="4201"/>
                </a:lnTo>
                <a:lnTo>
                  <a:pt x="19004" y="4201"/>
                </a:lnTo>
                <a:cubicBezTo>
                  <a:pt x="19004" y="4201"/>
                  <a:pt x="18600" y="6400"/>
                  <a:pt x="18399" y="6801"/>
                </a:cubicBezTo>
                <a:cubicBezTo>
                  <a:pt x="18200" y="7200"/>
                  <a:pt x="1204" y="7201"/>
                  <a:pt x="404" y="6801"/>
                </a:cubicBezTo>
                <a:close/>
              </a:path>
            </a:pathLst>
          </a:custGeom>
          <a:solidFill>
            <a:srgbClr val="ffa300">
              <a:alpha val="30000"/>
            </a:srgbClr>
          </a:solidFill>
          <a:ln w="57240">
            <a:solidFill>
              <a:srgbClr val="ffa300"/>
            </a:solidFill>
            <a:round/>
          </a:ln>
        </p:spPr>
        <p:txBody>
          <a:bodyPr lIns="118440" rIns="118440" tIns="73440" bIns="73440" anchor="ctr">
            <a:noAutofit/>
          </a:bodyPr>
          <a:p>
            <a:endParaRPr b="0" lang="fr-FR" sz="1800" spc="-1" strike="noStrike">
              <a:solidFill>
                <a:srgbClr val="000000"/>
              </a:solidFill>
              <a:latin typeface="Arial"/>
            </a:endParaRPr>
          </a:p>
        </p:txBody>
      </p:sp>
      <p:pic>
        <p:nvPicPr>
          <p:cNvPr id="1847" name="" descr=""/>
          <p:cNvPicPr/>
          <p:nvPr/>
        </p:nvPicPr>
        <p:blipFill>
          <a:blip r:embed="rId5"/>
          <a:stretch/>
        </p:blipFill>
        <p:spPr>
          <a:xfrm>
            <a:off x="9643320" y="1224000"/>
            <a:ext cx="2548800" cy="1368000"/>
          </a:xfrm>
          <a:prstGeom prst="rect">
            <a:avLst/>
          </a:prstGeom>
          <a:ln w="0">
            <a:noFill/>
          </a:ln>
        </p:spPr>
      </p:pic>
      <p:sp>
        <p:nvSpPr>
          <p:cNvPr id="1848" name=""/>
          <p:cNvSpPr/>
          <p:nvPr/>
        </p:nvSpPr>
        <p:spPr>
          <a:xfrm rot="751200">
            <a:off x="1668960" y="3087720"/>
            <a:ext cx="1055520" cy="2880000"/>
          </a:xfrm>
          <a:prstGeom prst="ellipse">
            <a:avLst/>
          </a:prstGeom>
          <a:solidFill>
            <a:srgbClr val="ffa300">
              <a:alpha val="40000"/>
            </a:srgbClr>
          </a:solidFill>
          <a:ln w="57240">
            <a:solidFill>
              <a:srgbClr val="ffa300"/>
            </a:solidFill>
            <a:round/>
          </a:ln>
        </p:spPr>
        <p:style>
          <a:lnRef idx="0"/>
          <a:fillRef idx="0"/>
          <a:effectRef idx="0"/>
          <a:fontRef idx="minor"/>
        </p:style>
        <p:txBody>
          <a:bodyPr wrap="none" lIns="118440" rIns="118440" tIns="73440" bIns="73440" anchor="ctr">
            <a:noAutofit/>
          </a:bodyPr>
          <a:p>
            <a:endParaRPr b="0" lang="fr-FR" sz="1800" spc="-1" strike="noStrike">
              <a:solidFill>
                <a:srgbClr val="000000"/>
              </a:solidFill>
              <a:latin typeface="Arial"/>
            </a:endParaRPr>
          </a:p>
        </p:txBody>
      </p:sp>
      <p:sp>
        <p:nvSpPr>
          <p:cNvPr id="1849" name=""/>
          <p:cNvSpPr txBox="1"/>
          <p:nvPr/>
        </p:nvSpPr>
        <p:spPr>
          <a:xfrm rot="20700000">
            <a:off x="9756000" y="1655640"/>
            <a:ext cx="2163600" cy="302040"/>
          </a:xfrm>
          <a:prstGeom prst="rect">
            <a:avLst/>
          </a:prstGeom>
          <a:noFill/>
          <a:ln w="0">
            <a:noFill/>
          </a:ln>
        </p:spPr>
        <p:txBody>
          <a:bodyPr lIns="90000" rIns="90000" tIns="45000" bIns="45000" anchor="t">
            <a:noAutofit/>
          </a:bodyPr>
          <a:p>
            <a:r>
              <a:rPr b="0" lang="fr-FR" sz="1500" spc="-1" strike="noStrike">
                <a:solidFill>
                  <a:srgbClr val="800080"/>
                </a:solidFill>
                <a:latin typeface="Arial"/>
              </a:rPr>
              <a:t>Focus sur la fabrication</a:t>
            </a:r>
            <a:endParaRPr b="0" lang="fr-FR" sz="15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815" dur="indefinite" restart="never" nodeType="tmRoot">
          <p:childTnLst>
            <p:seq>
              <p:cTn id="816" dur="indefinite" nodeType="mainSeq">
                <p:childTnLst>
                  <p:par>
                    <p:cTn id="817" fill="hold">
                      <p:stCondLst>
                        <p:cond delay="indefinite"/>
                      </p:stCondLst>
                      <p:childTnLst>
                        <p:par>
                          <p:cTn id="818" fill="hold">
                            <p:stCondLst>
                              <p:cond delay="0"/>
                            </p:stCondLst>
                            <p:childTnLst>
                              <p:par>
                                <p:cTn id="819" nodeType="clickEffect" fill="hold" presetClass="entr" presetID="1">
                                  <p:stCondLst>
                                    <p:cond delay="0"/>
                                  </p:stCondLst>
                                  <p:childTnLst>
                                    <p:set>
                                      <p:cBhvr>
                                        <p:cTn id="820" dur="1" fill="hold">
                                          <p:stCondLst>
                                            <p:cond delay="0"/>
                                          </p:stCondLst>
                                        </p:cTn>
                                        <p:tgtEl>
                                          <p:spTgt spid="184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0"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Exemple  - ACV d’un serveur</a:t>
            </a:r>
            <a:endParaRPr b="0" lang="en-US" sz="2800" spc="-1" strike="noStrike">
              <a:solidFill>
                <a:srgbClr val="000000"/>
              </a:solidFill>
              <a:latin typeface="Calibri"/>
            </a:endParaRPr>
          </a:p>
        </p:txBody>
      </p:sp>
      <p:pic>
        <p:nvPicPr>
          <p:cNvPr id="1851" name="Image 23_0" descr=""/>
          <p:cNvPicPr/>
          <p:nvPr/>
        </p:nvPicPr>
        <p:blipFill>
          <a:blip r:embed="rId1"/>
          <a:stretch/>
        </p:blipFill>
        <p:spPr>
          <a:xfrm>
            <a:off x="6687000" y="99360"/>
            <a:ext cx="2468160" cy="1364400"/>
          </a:xfrm>
          <a:prstGeom prst="rect">
            <a:avLst/>
          </a:prstGeom>
          <a:ln w="0">
            <a:noFill/>
          </a:ln>
        </p:spPr>
      </p:pic>
      <p:graphicFrame>
        <p:nvGraphicFramePr>
          <p:cNvPr id="1852" name="Espace réservé du contenu 11_0"/>
          <p:cNvGraphicFramePr/>
          <p:nvPr/>
        </p:nvGraphicFramePr>
        <p:xfrm>
          <a:off x="297720" y="1406520"/>
          <a:ext cx="11550240" cy="5272920"/>
        </p:xfrm>
        <a:graphic>
          <a:graphicData uri="http://schemas.openxmlformats.org/drawingml/2006/table">
            <a:tbl>
              <a:tblPr/>
              <a:tblGrid>
                <a:gridCol w="2452680"/>
                <a:gridCol w="637200"/>
                <a:gridCol w="687960"/>
                <a:gridCol w="883440"/>
                <a:gridCol w="585000"/>
                <a:gridCol w="372240"/>
                <a:gridCol w="457560"/>
                <a:gridCol w="684360"/>
                <a:gridCol w="684360"/>
                <a:gridCol w="684360"/>
                <a:gridCol w="700560"/>
                <a:gridCol w="855360"/>
                <a:gridCol w="936000"/>
                <a:gridCol w="929520"/>
              </a:tblGrid>
              <a:tr h="419760">
                <a:tc>
                  <a:txBody>
                    <a:bodyPr lIns="0" rIns="0" tIns="0" bIns="0" anchor="ctr">
                      <a:noAutofit/>
                    </a:bodyPr>
                    <a:p>
                      <a:pPr algn="ctr">
                        <a:lnSpc>
                          <a:spcPct val="100000"/>
                        </a:lnSpc>
                      </a:pPr>
                      <a:r>
                        <a:rPr b="1" lang="fr-FR" sz="1400" spc="-1" strike="noStrike">
                          <a:solidFill>
                            <a:srgbClr val="ffffff"/>
                          </a:solidFill>
                          <a:latin typeface="Calibri"/>
                        </a:rPr>
                        <a:t>Catégorie d'impact</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Câble</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Carte </a:t>
                      </a:r>
                      <a:br>
                        <a:rPr sz="1400"/>
                      </a:br>
                      <a:r>
                        <a:rPr b="1" lang="fr-FR" sz="1400" spc="-1" strike="noStrike">
                          <a:solidFill>
                            <a:srgbClr val="ffffff"/>
                          </a:solidFill>
                          <a:latin typeface="Calibri"/>
                        </a:rPr>
                        <a:t>élec</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Ventila-</a:t>
                      </a:r>
                      <a:br>
                        <a:rPr sz="1400"/>
                      </a:br>
                      <a:r>
                        <a:rPr b="1" lang="fr-FR" sz="1400" spc="-1" strike="noStrike">
                          <a:solidFill>
                            <a:srgbClr val="ffffff"/>
                          </a:solidFill>
                          <a:latin typeface="Calibri"/>
                        </a:rPr>
                        <a:t>teur</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Acier</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Alu</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ABS</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Pièce </a:t>
                      </a:r>
                      <a:br>
                        <a:rPr sz="1400"/>
                      </a:br>
                      <a:r>
                        <a:rPr b="1" lang="fr-FR" sz="1400" spc="-1" strike="noStrike">
                          <a:solidFill>
                            <a:srgbClr val="ffffff"/>
                          </a:solidFill>
                          <a:latin typeface="Calibri"/>
                        </a:rPr>
                        <a:t>acier</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Pièce </a:t>
                      </a:r>
                      <a:br>
                        <a:rPr sz="1400"/>
                      </a:br>
                      <a:r>
                        <a:rPr b="1" lang="fr-FR" sz="1400" spc="-1" strike="noStrike">
                          <a:solidFill>
                            <a:srgbClr val="ffffff"/>
                          </a:solidFill>
                          <a:latin typeface="Calibri"/>
                        </a:rPr>
                        <a:t>MP</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Pièce </a:t>
                      </a:r>
                      <a:br>
                        <a:rPr sz="1400"/>
                      </a:br>
                      <a:r>
                        <a:rPr b="1" lang="fr-FR" sz="1400" spc="-1" strike="noStrike">
                          <a:solidFill>
                            <a:srgbClr val="ffffff"/>
                          </a:solidFill>
                          <a:latin typeface="Calibri"/>
                        </a:rPr>
                        <a:t>alu</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Trans-</a:t>
                      </a:r>
                      <a:br>
                        <a:rPr sz="1400"/>
                      </a:br>
                      <a:r>
                        <a:rPr b="1" lang="fr-FR" sz="1400" spc="-1" strike="noStrike">
                          <a:solidFill>
                            <a:srgbClr val="ffffff"/>
                          </a:solidFill>
                          <a:latin typeface="Calibri"/>
                        </a:rPr>
                        <a:t>port</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Disque </a:t>
                      </a:r>
                      <a:br>
                        <a:rPr sz="1400"/>
                      </a:br>
                      <a:r>
                        <a:rPr b="1" lang="fr-FR" sz="1400" spc="-1" strike="noStrike">
                          <a:solidFill>
                            <a:srgbClr val="ffffff"/>
                          </a:solidFill>
                          <a:latin typeface="Calibri"/>
                        </a:rPr>
                        <a:t>dur</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Lecteur </a:t>
                      </a:r>
                      <a:br>
                        <a:rPr sz="1400"/>
                      </a:br>
                      <a:r>
                        <a:rPr b="1" lang="fr-FR" sz="1400" spc="-1" strike="noStrike">
                          <a:solidFill>
                            <a:srgbClr val="ffffff"/>
                          </a:solidFill>
                          <a:latin typeface="Calibri"/>
                        </a:rPr>
                        <a:t>CD</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c>
                  <a:txBody>
                    <a:bodyPr lIns="0" rIns="0" tIns="0" bIns="0" anchor="ctr">
                      <a:noAutofit/>
                    </a:bodyPr>
                    <a:p>
                      <a:pPr algn="ctr">
                        <a:lnSpc>
                          <a:spcPct val="100000"/>
                        </a:lnSpc>
                      </a:pPr>
                      <a:r>
                        <a:rPr b="1" lang="fr-FR" sz="1400" spc="-1" strike="noStrike">
                          <a:solidFill>
                            <a:srgbClr val="ffffff"/>
                          </a:solidFill>
                          <a:latin typeface="Calibri"/>
                        </a:rPr>
                        <a:t>Batterie</a:t>
                      </a:r>
                      <a:endParaRPr b="0" lang="fr-FR" sz="1400" spc="-1" strike="noStrike">
                        <a:solidFill>
                          <a:srgbClr val="000000"/>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8e2462"/>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Climate change</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56%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7%</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Ozone depletion</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57%</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25%</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5%</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9%</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Human toxicity</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84%</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5%</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419760">
                <a:tc>
                  <a:txBody>
                    <a:bodyPr lIns="0" rIns="0" tIns="0" bIns="0" anchor="ctr">
                      <a:noAutofit/>
                    </a:bodyPr>
                    <a:p>
                      <a:pPr algn="ctr">
                        <a:lnSpc>
                          <a:spcPct val="100000"/>
                        </a:lnSpc>
                      </a:pPr>
                      <a:r>
                        <a:rPr b="0" lang="fr-FR" sz="1400" spc="-1" strike="noStrike">
                          <a:solidFill>
                            <a:srgbClr val="ffffff"/>
                          </a:solidFill>
                          <a:latin typeface="Calibri"/>
                        </a:rPr>
                        <a:t>Photochemical oxidant formation</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52%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25%</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419760">
                <a:tc>
                  <a:txBody>
                    <a:bodyPr lIns="0" rIns="0" tIns="0" bIns="0" anchor="ctr">
                      <a:noAutofit/>
                    </a:bodyPr>
                    <a:p>
                      <a:pPr algn="ctr">
                        <a:lnSpc>
                          <a:spcPct val="100000"/>
                        </a:lnSpc>
                      </a:pPr>
                      <a:r>
                        <a:rPr b="0" lang="fr-FR" sz="1400" spc="-1" strike="noStrike">
                          <a:solidFill>
                            <a:srgbClr val="ffffff"/>
                          </a:solidFill>
                          <a:latin typeface="Calibri"/>
                        </a:rPr>
                        <a:t>Particulate matter formation</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59%</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4%</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14%</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7%</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Ionising radiation</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72%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8%</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14%</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Terrestrial acidification</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63%</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15%</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7%</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Freshwater eutrophication</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84%</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Marine eutrophication</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69%</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7%</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9%</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Terrestrial ecotoxicity</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65%</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9%</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15%</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Freshwater ecotoxicity</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83%</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7%</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Marine ecotoxicity</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82%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7%</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Water depletion</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77%</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8880">
                <a:tc>
                  <a:txBody>
                    <a:bodyPr lIns="0" rIns="0" tIns="0" bIns="0" anchor="ctr">
                      <a:noAutofit/>
                    </a:bodyPr>
                    <a:p>
                      <a:pPr algn="ctr">
                        <a:lnSpc>
                          <a:spcPct val="100000"/>
                        </a:lnSpc>
                      </a:pPr>
                      <a:r>
                        <a:rPr b="0" lang="fr-FR" sz="1400" spc="-1" strike="noStrike">
                          <a:solidFill>
                            <a:srgbClr val="ffffff"/>
                          </a:solidFill>
                          <a:latin typeface="Calibri"/>
                        </a:rPr>
                        <a:t>Metal depletion</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63%</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4%</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23%</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r h="307440">
                <a:tc>
                  <a:txBody>
                    <a:bodyPr lIns="0" rIns="0" tIns="0" bIns="0" anchor="ctr">
                      <a:noAutofit/>
                    </a:bodyPr>
                    <a:p>
                      <a:pPr algn="ctr">
                        <a:lnSpc>
                          <a:spcPct val="100000"/>
                        </a:lnSpc>
                      </a:pPr>
                      <a:r>
                        <a:rPr b="0" lang="fr-FR" sz="1400" spc="-1" strike="noStrike">
                          <a:solidFill>
                            <a:srgbClr val="ffffff"/>
                          </a:solidFill>
                          <a:latin typeface="Calibri"/>
                        </a:rPr>
                        <a:t>Fossil depletion</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d77fc4"/>
                          </a:solidFill>
                          <a:latin typeface="Calibri"/>
                        </a:rPr>
                        <a:t>52%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0%</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6%</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2%</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c>
                  <a:txBody>
                    <a:bodyPr lIns="0" rIns="0" tIns="0" bIns="0" anchor="ctr">
                      <a:noAutofit/>
                    </a:bodyPr>
                    <a:p>
                      <a:pPr algn="ctr">
                        <a:lnSpc>
                          <a:spcPct val="100000"/>
                        </a:lnSpc>
                      </a:pPr>
                      <a:r>
                        <a:rPr b="0" lang="fr-FR" sz="1400" spc="-1" strike="noStrike">
                          <a:solidFill>
                            <a:srgbClr val="ffffff"/>
                          </a:solidFill>
                          <a:latin typeface="Calibri"/>
                        </a:rPr>
                        <a:t>11%</a:t>
                      </a:r>
                      <a:endParaRPr b="0" lang="fr-FR" sz="1400" spc="-1" strike="noStrike">
                        <a:solidFill>
                          <a:srgbClr val="ffffff"/>
                        </a:solidFill>
                        <a:latin typeface="Arial"/>
                      </a:endParaRPr>
                    </a:p>
                  </a:txBody>
                  <a:tcPr anchor="ctr">
                    <a:lnL w="12240">
                      <a:solidFill>
                        <a:srgbClr val="ffc000"/>
                      </a:solidFill>
                      <a:prstDash val="solid"/>
                    </a:lnL>
                    <a:lnR w="12240">
                      <a:solidFill>
                        <a:srgbClr val="ffc000"/>
                      </a:solidFill>
                      <a:prstDash val="solid"/>
                    </a:lnR>
                    <a:lnT w="12240">
                      <a:solidFill>
                        <a:srgbClr val="ffc000"/>
                      </a:solidFill>
                      <a:prstDash val="solid"/>
                    </a:lnT>
                    <a:lnB w="12240">
                      <a:solidFill>
                        <a:srgbClr val="ffc000"/>
                      </a:solidFill>
                      <a:prstDash val="solid"/>
                    </a:lnB>
                    <a:solidFill>
                      <a:srgbClr val="000000"/>
                    </a:solidFill>
                  </a:tcPr>
                </a:tc>
              </a:tr>
            </a:tbl>
          </a:graphicData>
        </a:graphic>
      </p:graphicFrame>
      <p:sp>
        <p:nvSpPr>
          <p:cNvPr id="1853" name="Rectangle à coins arrondis 1_0"/>
          <p:cNvSpPr/>
          <p:nvPr/>
        </p:nvSpPr>
        <p:spPr>
          <a:xfrm>
            <a:off x="3345120" y="1299960"/>
            <a:ext cx="750240" cy="5484600"/>
          </a:xfrm>
          <a:prstGeom prst="roundRect">
            <a:avLst>
              <a:gd name="adj" fmla="val 16667"/>
            </a:avLst>
          </a:prstGeom>
          <a:noFill/>
          <a:ln w="57240">
            <a:solidFill>
              <a:srgbClr val="d77fc4"/>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pic>
        <p:nvPicPr>
          <p:cNvPr id="1854" name="Image 9_0" descr=""/>
          <p:cNvPicPr/>
          <p:nvPr/>
        </p:nvPicPr>
        <p:blipFill>
          <a:blip r:embed="rId2"/>
          <a:stretch/>
        </p:blipFill>
        <p:spPr>
          <a:xfrm>
            <a:off x="10647720" y="69840"/>
            <a:ext cx="1449000" cy="1085040"/>
          </a:xfrm>
          <a:prstGeom prst="rect">
            <a:avLst/>
          </a:prstGeom>
          <a:ln w="0">
            <a:noFill/>
          </a:ln>
        </p:spPr>
      </p:pic>
      <p:sp>
        <p:nvSpPr>
          <p:cNvPr id="1855" name="ZoneTexte 13_0"/>
          <p:cNvSpPr/>
          <p:nvPr/>
        </p:nvSpPr>
        <p:spPr>
          <a:xfrm>
            <a:off x="216000" y="951120"/>
            <a:ext cx="133488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Calibri Light"/>
                <a:ea typeface="Verdana"/>
              </a:rPr>
              <a:t>[C. Charbuillet]</a:t>
            </a:r>
            <a:endParaRPr b="0" lang="fr-FR" sz="1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9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6"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Exemple  - ACV d’un serveur</a:t>
            </a:r>
            <a:endParaRPr b="0" lang="en-US" sz="2800" spc="-1" strike="noStrike">
              <a:solidFill>
                <a:srgbClr val="000000"/>
              </a:solidFill>
              <a:latin typeface="Calibri"/>
            </a:endParaRPr>
          </a:p>
        </p:txBody>
      </p:sp>
      <p:grpSp>
        <p:nvGrpSpPr>
          <p:cNvPr id="1857" name="Groupe 13"/>
          <p:cNvGrpSpPr/>
          <p:nvPr/>
        </p:nvGrpSpPr>
        <p:grpSpPr>
          <a:xfrm>
            <a:off x="1698840" y="1069560"/>
            <a:ext cx="4987800" cy="842040"/>
            <a:chOff x="1698840" y="1069560"/>
            <a:chExt cx="4987800" cy="842040"/>
          </a:xfrm>
        </p:grpSpPr>
        <p:sp>
          <p:nvSpPr>
            <p:cNvPr id="1858" name="Rectangle à coins arrondis 14"/>
            <p:cNvSpPr/>
            <p:nvPr/>
          </p:nvSpPr>
          <p:spPr>
            <a:xfrm>
              <a:off x="1698840" y="1069560"/>
              <a:ext cx="4987800" cy="842040"/>
            </a:xfrm>
            <a:prstGeom prst="roundRect">
              <a:avLst>
                <a:gd name="adj" fmla="val 10000"/>
              </a:avLst>
            </a:prstGeom>
            <a:solidFill>
              <a:srgbClr val="ffc000"/>
            </a:solidFill>
            <a:ln w="0">
              <a:noFill/>
            </a:ln>
          </p:spPr>
          <p:style>
            <a:lnRef idx="0"/>
            <a:fillRef idx="0"/>
            <a:effectRef idx="0"/>
            <a:fontRef idx="minor"/>
          </p:style>
          <p:txBody>
            <a:bodyPr lIns="90000" rIns="90000" tIns="45000" bIns="45000" anchor="t">
              <a:noAutofit/>
            </a:bodyPr>
            <a:p>
              <a:endParaRPr b="0" lang="fr-FR" sz="1800" spc="-1" strike="noStrike">
                <a:solidFill>
                  <a:srgbClr val="000000"/>
                </a:solidFill>
                <a:latin typeface="Arial"/>
              </a:endParaRPr>
            </a:p>
          </p:txBody>
        </p:sp>
        <p:sp>
          <p:nvSpPr>
            <p:cNvPr id="1859" name="Rectangle 15"/>
            <p:cNvSpPr/>
            <p:nvPr/>
          </p:nvSpPr>
          <p:spPr>
            <a:xfrm>
              <a:off x="1730160" y="1094040"/>
              <a:ext cx="4743000" cy="792720"/>
            </a:xfrm>
            <a:prstGeom prst="rect">
              <a:avLst/>
            </a:prstGeom>
            <a:solidFill>
              <a:srgbClr val="ffc000"/>
            </a:solidFill>
            <a:ln w="0">
              <a:noFill/>
            </a:ln>
          </p:spPr>
          <p:style>
            <a:lnRef idx="0"/>
            <a:fillRef idx="0"/>
            <a:effectRef idx="0"/>
            <a:fontRef idx="minor"/>
          </p:style>
          <p:txBody>
            <a:bodyPr lIns="68760" rIns="68760" tIns="68760" bIns="68760" anchor="t">
              <a:noAutofit/>
            </a:bodyPr>
            <a:p>
              <a:pPr>
                <a:lnSpc>
                  <a:spcPct val="90000"/>
                </a:lnSpc>
                <a:spcAft>
                  <a:spcPts val="629"/>
                </a:spcAft>
              </a:pPr>
              <a:r>
                <a:rPr b="0" lang="fr-FR" sz="1500" spc="-1" strike="noStrike">
                  <a:solidFill>
                    <a:srgbClr val="000000"/>
                  </a:solidFill>
                  <a:latin typeface="Calibri"/>
                </a:rPr>
                <a:t>3- Par source contributive </a:t>
              </a:r>
              <a:br>
                <a:rPr sz="1500"/>
              </a:br>
              <a:r>
                <a:rPr b="0" lang="fr-FR" sz="1500" spc="-1" strike="noStrike">
                  <a:solidFill>
                    <a:srgbClr val="000000"/>
                  </a:solidFill>
                  <a:latin typeface="Calibri"/>
                </a:rPr>
                <a:t>(processus élémentaires,  substances)</a:t>
              </a:r>
              <a:endParaRPr b="0" lang="fr-FR" sz="1500" spc="-1" strike="noStrike">
                <a:solidFill>
                  <a:srgbClr val="000000"/>
                </a:solidFill>
                <a:latin typeface="Arial"/>
              </a:endParaRPr>
            </a:p>
          </p:txBody>
        </p:sp>
      </p:grpSp>
      <p:sp>
        <p:nvSpPr>
          <p:cNvPr id="1860" name="Espace réservé du texte 10"/>
          <p:cNvSpPr/>
          <p:nvPr/>
        </p:nvSpPr>
        <p:spPr>
          <a:xfrm>
            <a:off x="2660400" y="5776920"/>
            <a:ext cx="7180200" cy="564840"/>
          </a:xfrm>
          <a:prstGeom prst="rect">
            <a:avLst/>
          </a:prstGeom>
          <a:noFill/>
          <a:ln w="0">
            <a:noFill/>
          </a:ln>
        </p:spPr>
        <p:style>
          <a:lnRef idx="0"/>
          <a:fillRef idx="0"/>
          <a:effectRef idx="0"/>
          <a:fontRef idx="minor"/>
        </p:style>
        <p:txBody>
          <a:bodyPr anchor="t">
            <a:normAutofit/>
          </a:bodyPr>
          <a:p>
            <a:pPr>
              <a:lnSpc>
                <a:spcPct val="90000"/>
              </a:lnSpc>
              <a:spcBef>
                <a:spcPts val="1001"/>
              </a:spcBef>
              <a:tabLst>
                <a:tab algn="l" pos="0"/>
              </a:tabLst>
            </a:pPr>
            <a:r>
              <a:rPr b="0" lang="fr-FR" sz="2000" spc="-1" strike="noStrike">
                <a:solidFill>
                  <a:srgbClr val="ffffff"/>
                </a:solidFill>
                <a:latin typeface="Calibri"/>
              </a:rPr>
              <a:t>Carte électronique =&gt; circuit intégré, processus de fabrication</a:t>
            </a:r>
            <a:endParaRPr b="0" lang="fr-FR" sz="2000" spc="-1" strike="noStrike">
              <a:solidFill>
                <a:srgbClr val="ffffff"/>
              </a:solidFill>
              <a:latin typeface="Arial"/>
            </a:endParaRPr>
          </a:p>
        </p:txBody>
      </p:sp>
      <p:pic>
        <p:nvPicPr>
          <p:cNvPr id="1861" name="Picture 3" descr=""/>
          <p:cNvPicPr/>
          <p:nvPr/>
        </p:nvPicPr>
        <p:blipFill>
          <a:blip r:embed="rId1"/>
          <a:stretch/>
        </p:blipFill>
        <p:spPr>
          <a:xfrm>
            <a:off x="1688400" y="1733400"/>
            <a:ext cx="8621640" cy="3969000"/>
          </a:xfrm>
          <a:prstGeom prst="rect">
            <a:avLst/>
          </a:prstGeom>
          <a:ln w="0">
            <a:noFill/>
          </a:ln>
        </p:spPr>
      </p:pic>
      <p:sp>
        <p:nvSpPr>
          <p:cNvPr id="1862" name="ZoneTexte 18"/>
          <p:cNvSpPr/>
          <p:nvPr/>
        </p:nvSpPr>
        <p:spPr>
          <a:xfrm>
            <a:off x="9564840" y="4273920"/>
            <a:ext cx="2171160" cy="1187640"/>
          </a:xfrm>
          <a:prstGeom prst="rect">
            <a:avLst/>
          </a:prstGeom>
          <a:solidFill>
            <a:srgbClr val="ffffff"/>
          </a:solidFill>
          <a:ln w="0">
            <a:solidFill>
              <a:srgbClr val="80276c"/>
            </a:solidFill>
          </a:ln>
        </p:spPr>
        <p:style>
          <a:lnRef idx="0"/>
          <a:fillRef idx="0"/>
          <a:effectRef idx="0"/>
          <a:fontRef idx="minor"/>
        </p:style>
        <p:txBody>
          <a:bodyPr lIns="90000" rIns="90000" tIns="45000" bIns="45000" anchor="t">
            <a:spAutoFit/>
          </a:bodyPr>
          <a:p>
            <a:pPr algn="ctr">
              <a:lnSpc>
                <a:spcPct val="100000"/>
              </a:lnSpc>
            </a:pPr>
            <a:r>
              <a:rPr b="0" lang="fr-FR" sz="1800" spc="-1" strike="noStrike">
                <a:solidFill>
                  <a:srgbClr val="8e2462"/>
                </a:solidFill>
                <a:latin typeface="Calibri"/>
              </a:rPr>
              <a:t>Faire le lien entre substances contributrices et processus</a:t>
            </a:r>
            <a:endParaRPr b="0" lang="fr-FR" sz="1800" spc="-1" strike="noStrike">
              <a:solidFill>
                <a:srgbClr val="000000"/>
              </a:solidFill>
              <a:latin typeface="Arial"/>
            </a:endParaRPr>
          </a:p>
        </p:txBody>
      </p:sp>
      <p:pic>
        <p:nvPicPr>
          <p:cNvPr id="1863" name="Image 28" descr=""/>
          <p:cNvPicPr/>
          <p:nvPr/>
        </p:nvPicPr>
        <p:blipFill>
          <a:blip r:embed="rId2"/>
          <a:stretch/>
        </p:blipFill>
        <p:spPr>
          <a:xfrm>
            <a:off x="6685200" y="99360"/>
            <a:ext cx="2469960" cy="1364400"/>
          </a:xfrm>
          <a:prstGeom prst="rect">
            <a:avLst/>
          </a:prstGeom>
          <a:ln w="0">
            <a:noFill/>
          </a:ln>
        </p:spPr>
      </p:pic>
      <p:pic>
        <p:nvPicPr>
          <p:cNvPr id="1864" name="Image 19" descr=""/>
          <p:cNvPicPr/>
          <p:nvPr/>
        </p:nvPicPr>
        <p:blipFill>
          <a:blip r:embed="rId3"/>
          <a:stretch/>
        </p:blipFill>
        <p:spPr>
          <a:xfrm>
            <a:off x="10647720" y="69840"/>
            <a:ext cx="1449000" cy="1085040"/>
          </a:xfrm>
          <a:prstGeom prst="rect">
            <a:avLst/>
          </a:prstGeom>
          <a:ln w="0">
            <a:noFill/>
          </a:ln>
        </p:spPr>
      </p:pic>
      <p:sp>
        <p:nvSpPr>
          <p:cNvPr id="1865" name="ZoneTexte 20"/>
          <p:cNvSpPr/>
          <p:nvPr/>
        </p:nvSpPr>
        <p:spPr>
          <a:xfrm>
            <a:off x="-38520" y="5527440"/>
            <a:ext cx="133488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Calibri Light"/>
                <a:ea typeface="Verdana"/>
              </a:rPr>
              <a:t>[C. Charbuillet]</a:t>
            </a:r>
            <a:endParaRPr b="0" lang="fr-FR" sz="1200" spc="-1" strike="noStrike">
              <a:solidFill>
                <a:srgbClr val="ffffff"/>
              </a:solidFill>
              <a:latin typeface="Arial"/>
            </a:endParaRPr>
          </a:p>
        </p:txBody>
      </p:sp>
      <p:pic>
        <p:nvPicPr>
          <p:cNvPr id="1866" name="Picture 15" descr=""/>
          <p:cNvPicPr/>
          <p:nvPr/>
        </p:nvPicPr>
        <p:blipFill>
          <a:blip r:embed="rId4"/>
          <a:stretch/>
        </p:blipFill>
        <p:spPr>
          <a:xfrm>
            <a:off x="13338000" y="1368000"/>
            <a:ext cx="8658000" cy="4974120"/>
          </a:xfrm>
          <a:prstGeom prst="rect">
            <a:avLst/>
          </a:prstGeom>
          <a:ln w="9360">
            <a:solidFill>
              <a:srgbClr val="a6a6a6"/>
            </a:solidFill>
            <a:miter/>
          </a:ln>
        </p:spPr>
      </p:pic>
      <p:sp>
        <p:nvSpPr>
          <p:cNvPr id="1867" name=""/>
          <p:cNvSpPr/>
          <p:nvPr/>
        </p:nvSpPr>
        <p:spPr>
          <a:xfrm rot="751200">
            <a:off x="13326480" y="2928600"/>
            <a:ext cx="1055520" cy="2880000"/>
          </a:xfrm>
          <a:prstGeom prst="ellipse">
            <a:avLst/>
          </a:prstGeom>
          <a:solidFill>
            <a:srgbClr val="ffa300">
              <a:alpha val="40000"/>
            </a:srgbClr>
          </a:solidFill>
          <a:ln w="57240">
            <a:solidFill>
              <a:srgbClr val="ffa300"/>
            </a:solidFill>
            <a:round/>
          </a:ln>
        </p:spPr>
        <p:style>
          <a:lnRef idx="0"/>
          <a:fillRef idx="0"/>
          <a:effectRef idx="0"/>
          <a:fontRef idx="minor"/>
        </p:style>
        <p:txBody>
          <a:bodyPr wrap="none" lIns="118440" rIns="118440" tIns="73440" bIns="73440" anchor="ctr">
            <a:noAutofit/>
          </a:bodyPr>
          <a:p>
            <a:endParaRPr b="0" lang="fr-FR" sz="1800" spc="-1" strike="noStrike">
              <a:solidFill>
                <a:srgbClr val="000000"/>
              </a:solidFill>
              <a:latin typeface="Arial"/>
            </a:endParaRPr>
          </a:p>
        </p:txBody>
      </p:sp>
      <p:pic>
        <p:nvPicPr>
          <p:cNvPr id="1868" name="" descr=""/>
          <p:cNvPicPr/>
          <p:nvPr/>
        </p:nvPicPr>
        <p:blipFill>
          <a:blip r:embed="rId5"/>
          <a:stretch/>
        </p:blipFill>
        <p:spPr>
          <a:xfrm>
            <a:off x="9792360" y="1224360"/>
            <a:ext cx="2400120" cy="1364040"/>
          </a:xfrm>
          <a:prstGeom prst="rect">
            <a:avLst/>
          </a:prstGeom>
          <a:ln w="0">
            <a:noFill/>
          </a:ln>
        </p:spPr>
      </p:pic>
      <p:sp>
        <p:nvSpPr>
          <p:cNvPr id="1869" name=""/>
          <p:cNvSpPr txBox="1"/>
          <p:nvPr/>
        </p:nvSpPr>
        <p:spPr>
          <a:xfrm rot="17100000">
            <a:off x="9565920" y="1914840"/>
            <a:ext cx="830160" cy="288360"/>
          </a:xfrm>
          <a:prstGeom prst="rect">
            <a:avLst/>
          </a:prstGeom>
          <a:noFill/>
          <a:ln w="0">
            <a:noFill/>
          </a:ln>
        </p:spPr>
        <p:txBody>
          <a:bodyPr lIns="90000" rIns="90000" tIns="45000" bIns="45000" anchor="t">
            <a:noAutofit/>
          </a:bodyPr>
          <a:p>
            <a:pPr algn="ctr"/>
            <a:r>
              <a:rPr b="0" lang="fr-FR" sz="700" spc="-1" strike="noStrike">
                <a:solidFill>
                  <a:srgbClr val="800080"/>
                </a:solidFill>
                <a:latin typeface="Arial"/>
              </a:rPr>
              <a:t>Focus sur la CE</a:t>
            </a:r>
            <a:br>
              <a:rPr sz="700"/>
            </a:br>
            <a:r>
              <a:rPr b="0" lang="fr-FR" sz="700" spc="-1" strike="noStrike">
                <a:solidFill>
                  <a:srgbClr val="800080"/>
                </a:solidFill>
                <a:latin typeface="Arial"/>
              </a:rPr>
              <a:t>+ GWP</a:t>
            </a:r>
            <a:endParaRPr b="0" lang="fr-FR" sz="7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821" dur="indefinite" restart="never" nodeType="tmRoot">
          <p:childTnLst>
            <p:seq>
              <p:cTn id="822" dur="indefinite" nodeType="mainSeq">
                <p:childTnLst>
                  <p:par>
                    <p:cTn id="823" fill="hold">
                      <p:stCondLst>
                        <p:cond delay="indefinite"/>
                      </p:stCondLst>
                      <p:childTnLst>
                        <p:par>
                          <p:cTn id="824" fill="hold">
                            <p:stCondLst>
                              <p:cond delay="0"/>
                            </p:stCondLst>
                            <p:childTnLst>
                              <p:par>
                                <p:cTn id="825" nodeType="clickEffect" fill="hold" presetClass="entr" presetID="1">
                                  <p:stCondLst>
                                    <p:cond delay="0"/>
                                  </p:stCondLst>
                                  <p:childTnLst>
                                    <p:set>
                                      <p:cBhvr>
                                        <p:cTn id="826" dur="1" fill="hold">
                                          <p:stCondLst>
                                            <p:cond delay="0"/>
                                          </p:stCondLst>
                                        </p:cTn>
                                        <p:tgtEl>
                                          <p:spTgt spid="18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0" name="PlaceHolder 1"/>
          <p:cNvSpPr>
            <a:spLocks noGrp="1"/>
          </p:cNvSpPr>
          <p:nvPr>
            <p:ph type="title"/>
          </p:nvPr>
        </p:nvSpPr>
        <p:spPr>
          <a:xfrm>
            <a:off x="683280" y="315000"/>
            <a:ext cx="6948360" cy="694080"/>
          </a:xfrm>
          <a:prstGeom prst="rect">
            <a:avLst/>
          </a:prstGeom>
          <a:noFill/>
          <a:ln w="0">
            <a:noFill/>
          </a:ln>
        </p:spPr>
        <p:txBody>
          <a:bodyPr lIns="91440" rIns="91440" tIns="45720" bIns="45720" anchor="t">
            <a:normAutofit/>
          </a:bodyPr>
          <a:p>
            <a:pPr indent="0">
              <a:lnSpc>
                <a:spcPct val="90000"/>
              </a:lnSpc>
              <a:buNone/>
            </a:pPr>
            <a:r>
              <a:rPr b="1" lang="fr-FR" sz="2800" spc="-1" strike="noStrike">
                <a:solidFill>
                  <a:srgbClr val="ffa300"/>
                </a:solidFill>
                <a:latin typeface="Calibri"/>
              </a:rPr>
              <a:t>Exemple  - ACV d’un serveur</a:t>
            </a:r>
            <a:endParaRPr b="0" lang="en-US" sz="2800" spc="-1" strike="noStrike">
              <a:solidFill>
                <a:srgbClr val="000000"/>
              </a:solidFill>
              <a:latin typeface="Calibri"/>
            </a:endParaRPr>
          </a:p>
        </p:txBody>
      </p:sp>
      <p:sp>
        <p:nvSpPr>
          <p:cNvPr id="1871" name="PlaceHolder 2"/>
          <p:cNvSpPr>
            <a:spLocks noGrp="1"/>
          </p:cNvSpPr>
          <p:nvPr>
            <p:ph/>
          </p:nvPr>
        </p:nvSpPr>
        <p:spPr>
          <a:xfrm>
            <a:off x="683280" y="1386000"/>
            <a:ext cx="10799640" cy="4325760"/>
          </a:xfrm>
          <a:prstGeom prst="rect">
            <a:avLst/>
          </a:prstGeom>
          <a:noFill/>
          <a:ln w="0">
            <a:noFill/>
          </a:ln>
        </p:spPr>
        <p:txBody>
          <a:bodyPr lIns="91440" rIns="91440" tIns="45720" bIns="45720" anchor="t">
            <a:noAutofit/>
          </a:bodyPr>
          <a:p>
            <a:pPr indent="0">
              <a:lnSpc>
                <a:spcPct val="90000"/>
              </a:lnSpc>
              <a:spcBef>
                <a:spcPts val="1001"/>
              </a:spcBef>
              <a:buNone/>
              <a:tabLst>
                <a:tab algn="l" pos="0"/>
              </a:tabLst>
            </a:pPr>
            <a:r>
              <a:rPr b="0" lang="fr-FR" sz="2800" spc="-1" strike="noStrike">
                <a:solidFill>
                  <a:srgbClr val="ffffff"/>
                </a:solidFill>
                <a:latin typeface="Calibri"/>
              </a:rPr>
              <a:t>Bilan</a:t>
            </a:r>
            <a:endParaRPr b="0" lang="en-US" sz="2800" spc="-1" strike="noStrike">
              <a:solidFill>
                <a:srgbClr val="000000"/>
              </a:solidFill>
              <a:latin typeface="Calibri"/>
            </a:endParaRPr>
          </a:p>
          <a:p>
            <a:pPr indent="0">
              <a:lnSpc>
                <a:spcPct val="90000"/>
              </a:lnSpc>
              <a:spcBef>
                <a:spcPts val="1001"/>
              </a:spcBef>
              <a:buNone/>
              <a:tabLst>
                <a:tab algn="l" pos="0"/>
              </a:tabLst>
            </a:pPr>
            <a:endParaRPr b="0" lang="en-US" sz="2800" spc="-1" strike="noStrike">
              <a:solidFill>
                <a:srgbClr val="000000"/>
              </a:solidFill>
              <a:latin typeface="Calibri"/>
            </a:endParaRPr>
          </a:p>
          <a:p>
            <a:pPr lvl="1" marL="685800" indent="-228240">
              <a:lnSpc>
                <a:spcPct val="90000"/>
              </a:lnSpc>
              <a:spcBef>
                <a:spcPts val="499"/>
              </a:spcBef>
              <a:buClr>
                <a:srgbClr val="ffffff"/>
              </a:buClr>
              <a:buFont typeface="Arial"/>
              <a:buChar char="•"/>
              <a:tabLst>
                <a:tab algn="l" pos="0"/>
              </a:tabLst>
            </a:pPr>
            <a:r>
              <a:rPr b="0" lang="fr-FR" sz="2400" spc="-1" strike="noStrike">
                <a:solidFill>
                  <a:srgbClr val="ffffff"/>
                </a:solidFill>
                <a:latin typeface="Calibri"/>
              </a:rPr>
              <a:t>Phase de fabrication la plus impactante sauf sur 2 catégories d’impacts ;</a:t>
            </a:r>
            <a:endParaRPr b="0" lang="en-US" sz="2400" spc="-1" strike="noStrike">
              <a:solidFill>
                <a:srgbClr val="000000"/>
              </a:solidFill>
              <a:latin typeface="Calibri"/>
            </a:endParaRPr>
          </a:p>
          <a:p>
            <a:pPr indent="0">
              <a:lnSpc>
                <a:spcPct val="90000"/>
              </a:lnSpc>
              <a:spcBef>
                <a:spcPts val="1417"/>
              </a:spcBef>
              <a:buNone/>
              <a:tabLst>
                <a:tab algn="l" pos="0"/>
              </a:tabLst>
            </a:pPr>
            <a:endParaRPr b="0" lang="en-US" sz="2400" spc="-1" strike="noStrike">
              <a:solidFill>
                <a:srgbClr val="000000"/>
              </a:solidFill>
              <a:latin typeface="Calibri"/>
            </a:endParaRPr>
          </a:p>
          <a:p>
            <a:pPr lvl="1" marL="685800" indent="-228240">
              <a:lnSpc>
                <a:spcPct val="90000"/>
              </a:lnSpc>
              <a:spcBef>
                <a:spcPts val="499"/>
              </a:spcBef>
              <a:buClr>
                <a:srgbClr val="ffffff"/>
              </a:buClr>
              <a:buFont typeface="Arial"/>
              <a:buChar char="•"/>
              <a:tabLst>
                <a:tab algn="l" pos="0"/>
              </a:tabLst>
            </a:pPr>
            <a:r>
              <a:rPr b="0" lang="fr-FR" sz="2400" spc="-1" strike="noStrike">
                <a:solidFill>
                  <a:srgbClr val="ffffff"/>
                </a:solidFill>
                <a:latin typeface="Calibri"/>
              </a:rPr>
              <a:t>Contribution importante de la fin de vie du serveur sur l’écotoxicité, l’eutrophisation et la toxicité ;</a:t>
            </a:r>
            <a:endParaRPr b="0" lang="en-US" sz="2400" spc="-1" strike="noStrike">
              <a:solidFill>
                <a:srgbClr val="000000"/>
              </a:solidFill>
              <a:latin typeface="Calibri"/>
            </a:endParaRPr>
          </a:p>
          <a:p>
            <a:pPr indent="0">
              <a:lnSpc>
                <a:spcPct val="90000"/>
              </a:lnSpc>
              <a:spcBef>
                <a:spcPts val="1417"/>
              </a:spcBef>
              <a:buNone/>
              <a:tabLst>
                <a:tab algn="l" pos="0"/>
              </a:tabLst>
            </a:pPr>
            <a:endParaRPr b="0" lang="en-US" sz="2400" spc="-1" strike="noStrike">
              <a:solidFill>
                <a:srgbClr val="000000"/>
              </a:solidFill>
              <a:latin typeface="Calibri"/>
            </a:endParaRPr>
          </a:p>
          <a:p>
            <a:pPr lvl="1" marL="685800" indent="-228240">
              <a:lnSpc>
                <a:spcPct val="90000"/>
              </a:lnSpc>
              <a:spcBef>
                <a:spcPts val="499"/>
              </a:spcBef>
              <a:buClr>
                <a:srgbClr val="ffffff"/>
              </a:buClr>
              <a:buFont typeface="Arial"/>
              <a:buChar char="•"/>
              <a:tabLst>
                <a:tab algn="l" pos="0"/>
              </a:tabLst>
            </a:pPr>
            <a:r>
              <a:rPr b="0" lang="fr-FR" sz="2400" spc="-1" strike="noStrike">
                <a:solidFill>
                  <a:srgbClr val="ffffff"/>
                </a:solidFill>
                <a:latin typeface="Calibri"/>
              </a:rPr>
              <a:t>Les cartes électroniques sont les composants présentant la plus forte contribution.</a:t>
            </a:r>
            <a:endParaRPr b="0" lang="en-US" sz="2400" spc="-1" strike="noStrike">
              <a:solidFill>
                <a:srgbClr val="000000"/>
              </a:solidFill>
              <a:latin typeface="Calibri"/>
            </a:endParaRPr>
          </a:p>
          <a:p>
            <a:pPr indent="0">
              <a:lnSpc>
                <a:spcPct val="90000"/>
              </a:lnSpc>
              <a:spcBef>
                <a:spcPts val="1001"/>
              </a:spcBef>
              <a:buNone/>
              <a:tabLst>
                <a:tab algn="l" pos="0"/>
              </a:tabLst>
            </a:pPr>
            <a:endParaRPr b="0" lang="en-US" sz="2800" spc="-1" strike="noStrike">
              <a:solidFill>
                <a:srgbClr val="000000"/>
              </a:solidFill>
              <a:latin typeface="Calibri"/>
            </a:endParaRPr>
          </a:p>
        </p:txBody>
      </p:sp>
      <p:pic>
        <p:nvPicPr>
          <p:cNvPr id="1872" name="Image 21" descr=""/>
          <p:cNvPicPr/>
          <p:nvPr/>
        </p:nvPicPr>
        <p:blipFill>
          <a:blip r:embed="rId1"/>
          <a:stretch/>
        </p:blipFill>
        <p:spPr>
          <a:xfrm>
            <a:off x="6687000" y="99360"/>
            <a:ext cx="2468160" cy="1364400"/>
          </a:xfrm>
          <a:prstGeom prst="rect">
            <a:avLst/>
          </a:prstGeom>
          <a:ln w="0">
            <a:noFill/>
          </a:ln>
        </p:spPr>
      </p:pic>
      <p:pic>
        <p:nvPicPr>
          <p:cNvPr id="1873" name="Image 8" descr=""/>
          <p:cNvPicPr/>
          <p:nvPr/>
        </p:nvPicPr>
        <p:blipFill>
          <a:blip r:embed="rId2"/>
          <a:stretch/>
        </p:blipFill>
        <p:spPr>
          <a:xfrm>
            <a:off x="10647720" y="69840"/>
            <a:ext cx="1449000" cy="1085040"/>
          </a:xfrm>
          <a:prstGeom prst="rect">
            <a:avLst/>
          </a:prstGeom>
          <a:ln w="0">
            <a:noFill/>
          </a:ln>
        </p:spPr>
      </p:pic>
      <p:sp>
        <p:nvSpPr>
          <p:cNvPr id="1874" name="ZoneTexte 15"/>
          <p:cNvSpPr/>
          <p:nvPr/>
        </p:nvSpPr>
        <p:spPr>
          <a:xfrm>
            <a:off x="-38520" y="5527440"/>
            <a:ext cx="1334880" cy="2732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fr-FR" sz="1200" spc="-1" strike="noStrike">
                <a:solidFill>
                  <a:srgbClr val="808080"/>
                </a:solidFill>
                <a:latin typeface="Calibri Light"/>
                <a:ea typeface="Verdana"/>
              </a:rPr>
              <a:t>[C. Charbuillet]</a:t>
            </a:r>
            <a:endParaRPr b="0" lang="fr-FR" sz="1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9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5" name="PlaceHolder 1"/>
          <p:cNvSpPr>
            <a:spLocks noGrp="1"/>
          </p:cNvSpPr>
          <p:nvPr>
            <p:ph type="title"/>
          </p:nvPr>
        </p:nvSpPr>
        <p:spPr>
          <a:xfrm>
            <a:off x="683280" y="31500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pic>
        <p:nvPicPr>
          <p:cNvPr id="1876" name="Image 10" descr=""/>
          <p:cNvPicPr/>
          <p:nvPr/>
        </p:nvPicPr>
        <p:blipFill>
          <a:blip r:embed="rId1"/>
          <a:stretch/>
        </p:blipFill>
        <p:spPr>
          <a:xfrm>
            <a:off x="7950240" y="1632600"/>
            <a:ext cx="3622680" cy="5111640"/>
          </a:xfrm>
          <a:prstGeom prst="rect">
            <a:avLst/>
          </a:prstGeom>
          <a:ln w="0">
            <a:solidFill>
              <a:srgbClr val="ffa300"/>
            </a:solidFill>
          </a:ln>
        </p:spPr>
      </p:pic>
      <p:pic>
        <p:nvPicPr>
          <p:cNvPr id="1877" name="Image 9" descr=""/>
          <p:cNvPicPr/>
          <p:nvPr/>
        </p:nvPicPr>
        <p:blipFill>
          <a:blip r:embed="rId2"/>
          <a:stretch/>
        </p:blipFill>
        <p:spPr>
          <a:xfrm>
            <a:off x="4502880" y="1465560"/>
            <a:ext cx="3622680" cy="5111640"/>
          </a:xfrm>
          <a:prstGeom prst="rect">
            <a:avLst/>
          </a:prstGeom>
          <a:ln w="0">
            <a:solidFill>
              <a:srgbClr val="ffa300"/>
            </a:solidFill>
          </a:ln>
        </p:spPr>
      </p:pic>
      <p:sp>
        <p:nvSpPr>
          <p:cNvPr id="1878" name="Rectangle 6"/>
          <p:cNvSpPr/>
          <p:nvPr/>
        </p:nvSpPr>
        <p:spPr>
          <a:xfrm>
            <a:off x="10800000" y="129888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3"/>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sp>
        <p:nvSpPr>
          <p:cNvPr id="1879" name="Rectangle 7"/>
          <p:cNvSpPr/>
          <p:nvPr/>
        </p:nvSpPr>
        <p:spPr>
          <a:xfrm>
            <a:off x="22320" y="75924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pic>
        <p:nvPicPr>
          <p:cNvPr id="1880" name="Image 8" descr=""/>
          <p:cNvPicPr/>
          <p:nvPr/>
        </p:nvPicPr>
        <p:blipFill>
          <a:blip r:embed="rId4"/>
          <a:stretch/>
        </p:blipFill>
        <p:spPr>
          <a:xfrm>
            <a:off x="1059480" y="1304640"/>
            <a:ext cx="3618720" cy="5105880"/>
          </a:xfrm>
          <a:prstGeom prst="rect">
            <a:avLst/>
          </a:prstGeom>
          <a:ln w="0">
            <a:solidFill>
              <a:srgbClr val="ffa300"/>
            </a:solidFill>
          </a:ln>
        </p:spPr>
      </p:pic>
      <p:grpSp>
        <p:nvGrpSpPr>
          <p:cNvPr id="1881" name="Groupe 29"/>
          <p:cNvGrpSpPr/>
          <p:nvPr/>
        </p:nvGrpSpPr>
        <p:grpSpPr>
          <a:xfrm>
            <a:off x="1020960" y="5196960"/>
            <a:ext cx="3303720" cy="417240"/>
            <a:chOff x="1020960" y="5196960"/>
            <a:chExt cx="3303720" cy="417240"/>
          </a:xfrm>
        </p:grpSpPr>
        <p:sp>
          <p:nvSpPr>
            <p:cNvPr id="1882" name="Rectangle à coins arrondis 13"/>
            <p:cNvSpPr/>
            <p:nvPr/>
          </p:nvSpPr>
          <p:spPr>
            <a:xfrm>
              <a:off x="1445040" y="5196960"/>
              <a:ext cx="2879640" cy="417240"/>
            </a:xfrm>
            <a:prstGeom prst="roundRect">
              <a:avLst>
                <a:gd name="adj" fmla="val 14463"/>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883" name="ZoneTexte 17"/>
            <p:cNvSpPr/>
            <p:nvPr/>
          </p:nvSpPr>
          <p:spPr>
            <a:xfrm>
              <a:off x="1020960" y="5276880"/>
              <a:ext cx="39600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80276c"/>
                  </a:solidFill>
                  <a:latin typeface="Calibri"/>
                </a:rPr>
                <a:t>III.</a:t>
              </a:r>
              <a:endParaRPr b="0" lang="fr-FR" sz="1600" spc="-1" strike="noStrike">
                <a:solidFill>
                  <a:srgbClr val="ffffff"/>
                </a:solidFill>
                <a:latin typeface="Arial"/>
              </a:endParaRPr>
            </a:p>
          </p:txBody>
        </p:sp>
      </p:grpSp>
      <p:grpSp>
        <p:nvGrpSpPr>
          <p:cNvPr id="1884" name="Groupe 28"/>
          <p:cNvGrpSpPr/>
          <p:nvPr/>
        </p:nvGrpSpPr>
        <p:grpSpPr>
          <a:xfrm>
            <a:off x="1020240" y="4196160"/>
            <a:ext cx="3304440" cy="971640"/>
            <a:chOff x="1020240" y="4196160"/>
            <a:chExt cx="3304440" cy="971640"/>
          </a:xfrm>
        </p:grpSpPr>
        <p:sp>
          <p:nvSpPr>
            <p:cNvPr id="1885" name="ZoneTexte 16"/>
            <p:cNvSpPr/>
            <p:nvPr/>
          </p:nvSpPr>
          <p:spPr>
            <a:xfrm>
              <a:off x="1020240" y="4530240"/>
              <a:ext cx="34272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II.</a:t>
              </a:r>
              <a:endParaRPr b="0" lang="fr-FR" sz="1600" spc="-1" strike="noStrike">
                <a:solidFill>
                  <a:srgbClr val="ffffff"/>
                </a:solidFill>
                <a:latin typeface="Arial"/>
              </a:endParaRPr>
            </a:p>
          </p:txBody>
        </p:sp>
        <p:sp>
          <p:nvSpPr>
            <p:cNvPr id="1886" name="Rectangle à coins arrondis 18"/>
            <p:cNvSpPr/>
            <p:nvPr/>
          </p:nvSpPr>
          <p:spPr>
            <a:xfrm>
              <a:off x="1445040" y="4196160"/>
              <a:ext cx="2879640" cy="97164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grpSp>
      <p:grpSp>
        <p:nvGrpSpPr>
          <p:cNvPr id="1887" name="Groupe 27"/>
          <p:cNvGrpSpPr/>
          <p:nvPr/>
        </p:nvGrpSpPr>
        <p:grpSpPr>
          <a:xfrm>
            <a:off x="1019880" y="1973880"/>
            <a:ext cx="3304800" cy="2195640"/>
            <a:chOff x="1019880" y="1973880"/>
            <a:chExt cx="3304800" cy="2195640"/>
          </a:xfrm>
        </p:grpSpPr>
        <p:sp>
          <p:nvSpPr>
            <p:cNvPr id="1888" name="Rectangle à coins arrondis 11"/>
            <p:cNvSpPr/>
            <p:nvPr/>
          </p:nvSpPr>
          <p:spPr>
            <a:xfrm>
              <a:off x="1445040" y="1973880"/>
              <a:ext cx="2879640" cy="323640"/>
            </a:xfrm>
            <a:prstGeom prst="roundRect">
              <a:avLst>
                <a:gd name="adj" fmla="val 16667"/>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889" name="Rectangle à coins arrondis 12"/>
            <p:cNvSpPr/>
            <p:nvPr/>
          </p:nvSpPr>
          <p:spPr>
            <a:xfrm>
              <a:off x="1445040" y="2740680"/>
              <a:ext cx="2879640" cy="1428840"/>
            </a:xfrm>
            <a:prstGeom prst="roundRect">
              <a:avLst>
                <a:gd name="adj" fmla="val 5643"/>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890" name="ZoneTexte 15"/>
            <p:cNvSpPr/>
            <p:nvPr/>
          </p:nvSpPr>
          <p:spPr>
            <a:xfrm>
              <a:off x="1019880" y="2393280"/>
              <a:ext cx="28944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80276c"/>
                  </a:solidFill>
                  <a:latin typeface="Calibri"/>
                </a:rPr>
                <a:t>I.</a:t>
              </a:r>
              <a:endParaRPr b="0" lang="fr-FR" sz="1600" spc="-1" strike="noStrike">
                <a:solidFill>
                  <a:srgbClr val="ffffff"/>
                </a:solidFill>
                <a:latin typeface="Arial"/>
              </a:endParaRPr>
            </a:p>
          </p:txBody>
        </p:sp>
        <p:sp>
          <p:nvSpPr>
            <p:cNvPr id="1891" name="Arc 19"/>
            <p:cNvSpPr/>
            <p:nvPr/>
          </p:nvSpPr>
          <p:spPr>
            <a:xfrm flipH="1">
              <a:off x="1320120" y="2114640"/>
              <a:ext cx="234720" cy="920520"/>
            </a:xfrm>
            <a:prstGeom prst="arc">
              <a:avLst>
                <a:gd name="adj1" fmla="val 16200000"/>
                <a:gd name="adj2" fmla="val 5422397"/>
              </a:avLst>
            </a:prstGeom>
            <a:no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grpSp>
        <p:nvGrpSpPr>
          <p:cNvPr id="1892" name="Groupe 30"/>
          <p:cNvGrpSpPr/>
          <p:nvPr/>
        </p:nvGrpSpPr>
        <p:grpSpPr>
          <a:xfrm>
            <a:off x="1445040" y="1883520"/>
            <a:ext cx="6281280" cy="4107600"/>
            <a:chOff x="1445040" y="1883520"/>
            <a:chExt cx="6281280" cy="4107600"/>
          </a:xfrm>
        </p:grpSpPr>
        <p:sp>
          <p:nvSpPr>
            <p:cNvPr id="1893" name="Rectangle à coins arrondis 20"/>
            <p:cNvSpPr/>
            <p:nvPr/>
          </p:nvSpPr>
          <p:spPr>
            <a:xfrm>
              <a:off x="1445040" y="5644080"/>
              <a:ext cx="2879640" cy="347040"/>
            </a:xfrm>
            <a:prstGeom prst="roundRect">
              <a:avLst>
                <a:gd name="adj" fmla="val 21184"/>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894" name="Rectangle à coins arrondis 21"/>
            <p:cNvSpPr/>
            <p:nvPr/>
          </p:nvSpPr>
          <p:spPr>
            <a:xfrm>
              <a:off x="4846680" y="1883520"/>
              <a:ext cx="2879640" cy="65340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895" name="Rectangle à coins arrondis 22"/>
            <p:cNvSpPr/>
            <p:nvPr/>
          </p:nvSpPr>
          <p:spPr>
            <a:xfrm>
              <a:off x="4846680" y="3516120"/>
              <a:ext cx="2879640" cy="199296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896" name="ZoneTexte 23"/>
            <p:cNvSpPr/>
            <p:nvPr/>
          </p:nvSpPr>
          <p:spPr>
            <a:xfrm>
              <a:off x="4432680" y="3029760"/>
              <a:ext cx="38988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IV.</a:t>
              </a:r>
              <a:endParaRPr b="0" lang="fr-FR" sz="1600" spc="-1" strike="noStrike">
                <a:solidFill>
                  <a:srgbClr val="ffffff"/>
                </a:solidFill>
                <a:latin typeface="Arial"/>
              </a:endParaRPr>
            </a:p>
          </p:txBody>
        </p:sp>
        <p:sp>
          <p:nvSpPr>
            <p:cNvPr id="1897" name="Arc 24"/>
            <p:cNvSpPr/>
            <p:nvPr/>
          </p:nvSpPr>
          <p:spPr>
            <a:xfrm flipH="1">
              <a:off x="4729680" y="2164680"/>
              <a:ext cx="234720" cy="1871640"/>
            </a:xfrm>
            <a:prstGeom prst="arc">
              <a:avLst>
                <a:gd name="adj1" fmla="val 16200000"/>
                <a:gd name="adj2" fmla="val 5422397"/>
              </a:avLst>
            </a:pr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sp>
          <p:nvSpPr>
            <p:cNvPr id="1898" name="Forme libre 26"/>
            <p:cNvSpPr/>
            <p:nvPr/>
          </p:nvSpPr>
          <p:spPr>
            <a:xfrm>
              <a:off x="4343400" y="3352680"/>
              <a:ext cx="372960" cy="2499120"/>
            </a:xfrm>
            <a:custGeom>
              <a:avLst/>
              <a:gdLst>
                <a:gd name="textAreaLeft" fmla="*/ 0 w 372960"/>
                <a:gd name="textAreaRight" fmla="*/ 373320 w 372960"/>
                <a:gd name="textAreaTop" fmla="*/ 0 h 2499120"/>
                <a:gd name="textAreaBottom" fmla="*/ 2499480 h 2499120"/>
              </a:gdLst>
              <a:ahLst/>
              <a:rect l="textAreaLeft" t="textAreaTop" r="textAreaRight" b="textAreaBottom"/>
              <a:pathLst>
                <a:path w="373380" h="2583180">
                  <a:moveTo>
                    <a:pt x="0" y="2583180"/>
                  </a:moveTo>
                  <a:cubicBezTo>
                    <a:pt x="178435" y="2532157"/>
                    <a:pt x="288290" y="1930875"/>
                    <a:pt x="289560" y="1623060"/>
                  </a:cubicBezTo>
                  <a:cubicBezTo>
                    <a:pt x="290830" y="1315245"/>
                    <a:pt x="241300" y="913288"/>
                    <a:pt x="236220" y="647700"/>
                  </a:cubicBezTo>
                  <a:cubicBezTo>
                    <a:pt x="231140" y="382112"/>
                    <a:pt x="222250" y="104390"/>
                    <a:pt x="373380" y="0"/>
                  </a:cubicBezTo>
                </a:path>
              </a:pathLst>
            </a:custGeom>
            <a:no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pic>
        <p:nvPicPr>
          <p:cNvPr id="1899" name="Image 31" descr=""/>
          <p:cNvPicPr/>
          <p:nvPr/>
        </p:nvPicPr>
        <p:blipFill>
          <a:blip r:embed="rId5"/>
          <a:stretch/>
        </p:blipFill>
        <p:spPr>
          <a:xfrm>
            <a:off x="10647720" y="69840"/>
            <a:ext cx="1449000" cy="1085040"/>
          </a:xfrm>
          <a:prstGeom prst="rect">
            <a:avLst/>
          </a:prstGeom>
          <a:ln w="0">
            <a:noFill/>
          </a:ln>
        </p:spPr>
      </p:pic>
    </p:spTree>
  </p:cSld>
  <mc:AlternateContent>
    <mc:Choice Requires="p14">
      <p:transition spd="slow" p14:dur="2000"/>
    </mc:Choice>
    <mc:Fallback>
      <p:transition spd="slow"/>
    </mc:Fallback>
  </mc:AlternateContent>
  <p:timing>
    <p:tnLst>
      <p:par>
        <p:cTn id="827" dur="indefinite" restart="never" nodeType="tmRoot">
          <p:childTnLst>
            <p:seq>
              <p:cTn id="828" dur="indefinite" nodeType="mainSeq">
                <p:childTnLst>
                  <p:par>
                    <p:cTn id="829" fill="hold">
                      <p:stCondLst>
                        <p:cond delay="indefinite"/>
                      </p:stCondLst>
                      <p:childTnLst>
                        <p:par>
                          <p:cTn id="830" fill="hold">
                            <p:stCondLst>
                              <p:cond delay="0"/>
                            </p:stCondLst>
                            <p:childTnLst>
                              <p:par>
                                <p:cTn id="831" nodeType="clickEffect" fill="hold" presetClass="entr" presetID="1">
                                  <p:stCondLst>
                                    <p:cond delay="0"/>
                                  </p:stCondLst>
                                  <p:childTnLst>
                                    <p:set>
                                      <p:cBhvr>
                                        <p:cTn id="832" dur="1" fill="hold">
                                          <p:stCondLst>
                                            <p:cond delay="0"/>
                                          </p:stCondLst>
                                        </p:cTn>
                                        <p:tgtEl>
                                          <p:spTgt spid="1887"/>
                                        </p:tgtEl>
                                        <p:attrNameLst>
                                          <p:attrName>style.visibility</p:attrName>
                                        </p:attrNameLst>
                                      </p:cBhvr>
                                      <p:to>
                                        <p:strVal val="visible"/>
                                      </p:to>
                                    </p:set>
                                  </p:childTnLst>
                                </p:cTn>
                              </p:par>
                            </p:childTnLst>
                          </p:cTn>
                        </p:par>
                      </p:childTnLst>
                    </p:cTn>
                  </p:par>
                  <p:par>
                    <p:cTn id="833" fill="hold">
                      <p:stCondLst>
                        <p:cond delay="indefinite"/>
                      </p:stCondLst>
                      <p:childTnLst>
                        <p:par>
                          <p:cTn id="834" fill="hold">
                            <p:stCondLst>
                              <p:cond delay="0"/>
                            </p:stCondLst>
                            <p:childTnLst>
                              <p:par>
                                <p:cTn id="835" nodeType="clickEffect" fill="hold" presetClass="entr" presetID="1">
                                  <p:stCondLst>
                                    <p:cond delay="0"/>
                                  </p:stCondLst>
                                  <p:childTnLst>
                                    <p:set>
                                      <p:cBhvr>
                                        <p:cTn id="836" dur="1" fill="hold">
                                          <p:stCondLst>
                                            <p:cond delay="0"/>
                                          </p:stCondLst>
                                        </p:cTn>
                                        <p:tgtEl>
                                          <p:spTgt spid="1884"/>
                                        </p:tgtEl>
                                        <p:attrNameLst>
                                          <p:attrName>style.visibility</p:attrName>
                                        </p:attrNameLst>
                                      </p:cBhvr>
                                      <p:to>
                                        <p:strVal val="visible"/>
                                      </p:to>
                                    </p:set>
                                  </p:childTnLst>
                                </p:cTn>
                              </p:par>
                            </p:childTnLst>
                          </p:cTn>
                        </p:par>
                      </p:childTnLst>
                    </p:cTn>
                  </p:par>
                  <p:par>
                    <p:cTn id="837" fill="hold">
                      <p:stCondLst>
                        <p:cond delay="indefinite"/>
                      </p:stCondLst>
                      <p:childTnLst>
                        <p:par>
                          <p:cTn id="838" fill="hold">
                            <p:stCondLst>
                              <p:cond delay="0"/>
                            </p:stCondLst>
                            <p:childTnLst>
                              <p:par>
                                <p:cTn id="839" nodeType="clickEffect" fill="hold" presetClass="entr" presetID="1">
                                  <p:stCondLst>
                                    <p:cond delay="0"/>
                                  </p:stCondLst>
                                  <p:childTnLst>
                                    <p:set>
                                      <p:cBhvr>
                                        <p:cTn id="840" dur="1" fill="hold">
                                          <p:stCondLst>
                                            <p:cond delay="0"/>
                                          </p:stCondLst>
                                        </p:cTn>
                                        <p:tgtEl>
                                          <p:spTgt spid="1881"/>
                                        </p:tgtEl>
                                        <p:attrNameLst>
                                          <p:attrName>style.visibility</p:attrName>
                                        </p:attrNameLst>
                                      </p:cBhvr>
                                      <p:to>
                                        <p:strVal val="visible"/>
                                      </p:to>
                                    </p:set>
                                  </p:childTnLst>
                                </p:cTn>
                              </p:par>
                            </p:childTnLst>
                          </p:cTn>
                        </p:par>
                      </p:childTnLst>
                    </p:cTn>
                  </p:par>
                  <p:par>
                    <p:cTn id="841" fill="hold">
                      <p:stCondLst>
                        <p:cond delay="indefinite"/>
                      </p:stCondLst>
                      <p:childTnLst>
                        <p:par>
                          <p:cTn id="842" fill="hold">
                            <p:stCondLst>
                              <p:cond delay="0"/>
                            </p:stCondLst>
                            <p:childTnLst>
                              <p:par>
                                <p:cTn id="843" nodeType="clickEffect" fill="hold" presetClass="entr" presetID="1">
                                  <p:stCondLst>
                                    <p:cond delay="0"/>
                                  </p:stCondLst>
                                  <p:childTnLst>
                                    <p:set>
                                      <p:cBhvr>
                                        <p:cTn id="844" dur="1" fill="hold">
                                          <p:stCondLst>
                                            <p:cond delay="0"/>
                                          </p:stCondLst>
                                        </p:cTn>
                                        <p:tgtEl>
                                          <p:spTgt spid="189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00" name="Image 10" descr=""/>
          <p:cNvPicPr/>
          <p:nvPr/>
        </p:nvPicPr>
        <p:blipFill>
          <a:blip r:embed="rId1"/>
          <a:stretch/>
        </p:blipFill>
        <p:spPr>
          <a:xfrm>
            <a:off x="1644480" y="1632600"/>
            <a:ext cx="3622680" cy="5111640"/>
          </a:xfrm>
          <a:prstGeom prst="rect">
            <a:avLst/>
          </a:prstGeom>
          <a:ln w="0">
            <a:solidFill>
              <a:srgbClr val="ffa300"/>
            </a:solidFill>
          </a:ln>
        </p:spPr>
      </p:pic>
      <p:pic>
        <p:nvPicPr>
          <p:cNvPr id="1901" name="Image 9" descr=""/>
          <p:cNvPicPr/>
          <p:nvPr/>
        </p:nvPicPr>
        <p:blipFill>
          <a:blip r:embed="rId2"/>
          <a:stretch/>
        </p:blipFill>
        <p:spPr>
          <a:xfrm>
            <a:off x="1350000" y="1465560"/>
            <a:ext cx="3622680" cy="5111640"/>
          </a:xfrm>
          <a:prstGeom prst="rect">
            <a:avLst/>
          </a:prstGeom>
          <a:ln w="0">
            <a:solidFill>
              <a:srgbClr val="ffa300"/>
            </a:solidFill>
          </a:ln>
        </p:spPr>
      </p:pic>
      <p:pic>
        <p:nvPicPr>
          <p:cNvPr id="1902" name="Image 8" descr=""/>
          <p:cNvPicPr/>
          <p:nvPr/>
        </p:nvPicPr>
        <p:blipFill>
          <a:blip r:embed="rId3"/>
          <a:stretch/>
        </p:blipFill>
        <p:spPr>
          <a:xfrm>
            <a:off x="1059480" y="1304640"/>
            <a:ext cx="3618720" cy="5105880"/>
          </a:xfrm>
          <a:prstGeom prst="rect">
            <a:avLst/>
          </a:prstGeom>
          <a:ln w="0">
            <a:solidFill>
              <a:srgbClr val="ffa300"/>
            </a:solidFill>
          </a:ln>
        </p:spPr>
      </p:pic>
      <p:grpSp>
        <p:nvGrpSpPr>
          <p:cNvPr id="1903" name="Groupe 27"/>
          <p:cNvGrpSpPr/>
          <p:nvPr/>
        </p:nvGrpSpPr>
        <p:grpSpPr>
          <a:xfrm>
            <a:off x="1019880" y="1973880"/>
            <a:ext cx="3304800" cy="2195640"/>
            <a:chOff x="1019880" y="1973880"/>
            <a:chExt cx="3304800" cy="2195640"/>
          </a:xfrm>
        </p:grpSpPr>
        <p:sp>
          <p:nvSpPr>
            <p:cNvPr id="1904" name="Rectangle à coins arrondis 11"/>
            <p:cNvSpPr/>
            <p:nvPr/>
          </p:nvSpPr>
          <p:spPr>
            <a:xfrm>
              <a:off x="1445040" y="1973880"/>
              <a:ext cx="2879640" cy="323640"/>
            </a:xfrm>
            <a:prstGeom prst="roundRect">
              <a:avLst>
                <a:gd name="adj" fmla="val 16667"/>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905" name="Rectangle à coins arrondis 12"/>
            <p:cNvSpPr/>
            <p:nvPr/>
          </p:nvSpPr>
          <p:spPr>
            <a:xfrm>
              <a:off x="1445040" y="2740680"/>
              <a:ext cx="2879640" cy="1428840"/>
            </a:xfrm>
            <a:prstGeom prst="roundRect">
              <a:avLst>
                <a:gd name="adj" fmla="val 5643"/>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906" name="ZoneTexte 15"/>
            <p:cNvSpPr/>
            <p:nvPr/>
          </p:nvSpPr>
          <p:spPr>
            <a:xfrm>
              <a:off x="1019880" y="2393280"/>
              <a:ext cx="28944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80276c"/>
                  </a:solidFill>
                  <a:latin typeface="Calibri"/>
                </a:rPr>
                <a:t>I.</a:t>
              </a:r>
              <a:endParaRPr b="0" lang="fr-FR" sz="1600" spc="-1" strike="noStrike">
                <a:solidFill>
                  <a:srgbClr val="ffffff"/>
                </a:solidFill>
                <a:latin typeface="Arial"/>
              </a:endParaRPr>
            </a:p>
          </p:txBody>
        </p:sp>
        <p:sp>
          <p:nvSpPr>
            <p:cNvPr id="1907" name="Arc 19"/>
            <p:cNvSpPr/>
            <p:nvPr/>
          </p:nvSpPr>
          <p:spPr>
            <a:xfrm flipH="1">
              <a:off x="1320120" y="2114640"/>
              <a:ext cx="234720" cy="920520"/>
            </a:xfrm>
            <a:prstGeom prst="arc">
              <a:avLst>
                <a:gd name="adj1" fmla="val 16200000"/>
                <a:gd name="adj2" fmla="val 5422397"/>
              </a:avLst>
            </a:prstGeom>
            <a:no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pic>
        <p:nvPicPr>
          <p:cNvPr id="1908" name="Image 17" descr=""/>
          <p:cNvPicPr/>
          <p:nvPr/>
        </p:nvPicPr>
        <p:blipFill>
          <a:blip r:embed="rId4"/>
          <a:stretch/>
        </p:blipFill>
        <p:spPr>
          <a:xfrm>
            <a:off x="10647720" y="69840"/>
            <a:ext cx="1449000" cy="1085040"/>
          </a:xfrm>
          <a:prstGeom prst="rect">
            <a:avLst/>
          </a:prstGeom>
          <a:ln w="0">
            <a:noFill/>
          </a:ln>
        </p:spPr>
      </p:pic>
      <p:sp>
        <p:nvSpPr>
          <p:cNvPr id="1909" name="PlaceHolder 1"/>
          <p:cNvSpPr>
            <a:spLocks noGrp="1"/>
          </p:cNvSpPr>
          <p:nvPr>
            <p:ph type="title"/>
          </p:nvPr>
        </p:nvSpPr>
        <p:spPr>
          <a:xfrm>
            <a:off x="683280" y="31536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1910" name="Rectangle 7_1"/>
          <p:cNvSpPr/>
          <p:nvPr/>
        </p:nvSpPr>
        <p:spPr>
          <a:xfrm>
            <a:off x="22320" y="75960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1911" name="Rectangle 6_1"/>
          <p:cNvSpPr/>
          <p:nvPr/>
        </p:nvSpPr>
        <p:spPr>
          <a:xfrm>
            <a:off x="10800000" y="129924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5"/>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sp>
        <p:nvSpPr>
          <p:cNvPr id="1912" name="Espace réservé du texte 2_0"/>
          <p:cNvSpPr/>
          <p:nvPr/>
        </p:nvSpPr>
        <p:spPr>
          <a:xfrm>
            <a:off x="5623200" y="1727640"/>
            <a:ext cx="6225480" cy="1624680"/>
          </a:xfrm>
          <a:prstGeom prst="rect">
            <a:avLst/>
          </a:prstGeom>
          <a:noFill/>
          <a:ln w="0">
            <a:noFill/>
          </a:ln>
        </p:spPr>
        <p:style>
          <a:lnRef idx="0"/>
          <a:fillRef idx="0"/>
          <a:effectRef idx="0"/>
          <a:fontRef idx="minor"/>
        </p:style>
        <p:txBody>
          <a:bodyPr lIns="90000" rIns="90000" tIns="45000" bIns="45000" anchor="t">
            <a:normAutofit fontScale="62485" lnSpcReduction="10000"/>
          </a:bodyPr>
          <a:p>
            <a:pPr>
              <a:lnSpc>
                <a:spcPct val="90000"/>
              </a:lnSpc>
              <a:spcBef>
                <a:spcPts val="1001"/>
              </a:spcBef>
              <a:tabLst>
                <a:tab algn="l" pos="0"/>
              </a:tabLst>
            </a:pPr>
            <a:r>
              <a:rPr b="1" lang="fr-FR" sz="3200" spc="-1" strike="noStrike">
                <a:solidFill>
                  <a:srgbClr val="d77fc4"/>
                </a:solidFill>
                <a:latin typeface="Calibri"/>
              </a:rPr>
              <a:t>I. Unité fonctionnelle</a:t>
            </a:r>
            <a:endParaRPr b="0" lang="fr-FR" sz="3200" spc="-1" strike="noStrike">
              <a:solidFill>
                <a:srgbClr val="ffffff"/>
              </a:solidFill>
              <a:latin typeface="Arial"/>
            </a:endParaRPr>
          </a:p>
          <a:p>
            <a:pPr marL="272880">
              <a:lnSpc>
                <a:spcPct val="120000"/>
              </a:lnSpc>
              <a:spcBef>
                <a:spcPts val="601"/>
              </a:spcBef>
              <a:tabLst>
                <a:tab algn="l" pos="0"/>
              </a:tabLst>
            </a:pPr>
            <a:r>
              <a:rPr b="0" lang="fr-FR" sz="2800" spc="-1" strike="noStrike">
                <a:solidFill>
                  <a:srgbClr val="ffffff"/>
                </a:solidFill>
                <a:latin typeface="Calibri"/>
              </a:rPr>
              <a:t>Emballer au point de vente 2 kg de fruits et légumes, et les transporter du commerce au lieu de consommation en conservant l’intégrité de la marchandise</a:t>
            </a:r>
            <a:endParaRPr b="0" lang="fr-FR" sz="2800" spc="-1" strike="noStrike">
              <a:solidFill>
                <a:srgbClr val="ffffff"/>
              </a:solidFill>
              <a:latin typeface="Arial"/>
            </a:endParaRPr>
          </a:p>
          <a:p>
            <a:pPr>
              <a:lnSpc>
                <a:spcPct val="90000"/>
              </a:lnSpc>
              <a:spcBef>
                <a:spcPts val="1001"/>
              </a:spcBef>
              <a:tabLst>
                <a:tab algn="l" pos="0"/>
              </a:tabLst>
            </a:pPr>
            <a:r>
              <a:rPr b="1" lang="fr-FR" sz="3300" spc="-1" strike="noStrike">
                <a:solidFill>
                  <a:srgbClr val="d77fc4"/>
                </a:solidFill>
                <a:latin typeface="Calibri"/>
              </a:rPr>
              <a:t>I. Flux de référence (caractéristiques à adapter)</a:t>
            </a:r>
            <a:endParaRPr b="0" lang="fr-FR" sz="3300" spc="-1" strike="noStrike">
              <a:solidFill>
                <a:srgbClr val="ffffff"/>
              </a:solidFill>
              <a:latin typeface="Arial"/>
            </a:endParaRPr>
          </a:p>
        </p:txBody>
      </p:sp>
      <p:pic>
        <p:nvPicPr>
          <p:cNvPr id="1913" name="Image 5_0" descr=""/>
          <p:cNvPicPr/>
          <p:nvPr/>
        </p:nvPicPr>
        <p:blipFill>
          <a:blip r:embed="rId6"/>
          <a:stretch/>
        </p:blipFill>
        <p:spPr>
          <a:xfrm>
            <a:off x="5440320" y="2908800"/>
            <a:ext cx="6553440" cy="2032200"/>
          </a:xfrm>
          <a:prstGeom prst="rect">
            <a:avLst/>
          </a:prstGeom>
          <a:ln w="0">
            <a:noFill/>
          </a:ln>
        </p:spPr>
      </p:pic>
    </p:spTree>
  </p:cSld>
  <mc:AlternateContent>
    <mc:Choice Requires="p14">
      <p:transition spd="slow" p14:dur="2000"/>
    </mc:Choice>
    <mc:Fallback>
      <p:transition spd="slow"/>
    </mc:Fallback>
  </mc:AlternateContent>
</p:sld>
</file>

<file path=ppt/slides/slide9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14" name="Image 10" descr=""/>
          <p:cNvPicPr/>
          <p:nvPr/>
        </p:nvPicPr>
        <p:blipFill>
          <a:blip r:embed="rId1"/>
          <a:stretch/>
        </p:blipFill>
        <p:spPr>
          <a:xfrm>
            <a:off x="1644480" y="1632600"/>
            <a:ext cx="3622680" cy="5111640"/>
          </a:xfrm>
          <a:prstGeom prst="rect">
            <a:avLst/>
          </a:prstGeom>
          <a:ln w="0">
            <a:solidFill>
              <a:srgbClr val="ffa300"/>
            </a:solidFill>
          </a:ln>
        </p:spPr>
      </p:pic>
      <p:pic>
        <p:nvPicPr>
          <p:cNvPr id="1915" name="Image 9" descr=""/>
          <p:cNvPicPr/>
          <p:nvPr/>
        </p:nvPicPr>
        <p:blipFill>
          <a:blip r:embed="rId2"/>
          <a:stretch/>
        </p:blipFill>
        <p:spPr>
          <a:xfrm>
            <a:off x="1350000" y="1465560"/>
            <a:ext cx="3622680" cy="5111640"/>
          </a:xfrm>
          <a:prstGeom prst="rect">
            <a:avLst/>
          </a:prstGeom>
          <a:ln w="0">
            <a:solidFill>
              <a:srgbClr val="ffa300"/>
            </a:solidFill>
          </a:ln>
        </p:spPr>
      </p:pic>
      <p:pic>
        <p:nvPicPr>
          <p:cNvPr id="1916" name="Image 8" descr=""/>
          <p:cNvPicPr/>
          <p:nvPr/>
        </p:nvPicPr>
        <p:blipFill>
          <a:blip r:embed="rId3"/>
          <a:stretch/>
        </p:blipFill>
        <p:spPr>
          <a:xfrm>
            <a:off x="1059480" y="1304640"/>
            <a:ext cx="3618720" cy="5105880"/>
          </a:xfrm>
          <a:prstGeom prst="rect">
            <a:avLst/>
          </a:prstGeom>
          <a:ln w="0">
            <a:solidFill>
              <a:srgbClr val="ffa300"/>
            </a:solidFill>
          </a:ln>
        </p:spPr>
      </p:pic>
      <p:grpSp>
        <p:nvGrpSpPr>
          <p:cNvPr id="1917" name="Groupe 27"/>
          <p:cNvGrpSpPr/>
          <p:nvPr/>
        </p:nvGrpSpPr>
        <p:grpSpPr>
          <a:xfrm>
            <a:off x="1019880" y="1973880"/>
            <a:ext cx="3304800" cy="2195640"/>
            <a:chOff x="1019880" y="1973880"/>
            <a:chExt cx="3304800" cy="2195640"/>
          </a:xfrm>
        </p:grpSpPr>
        <p:sp>
          <p:nvSpPr>
            <p:cNvPr id="1918" name="Rectangle à coins arrondis 11"/>
            <p:cNvSpPr/>
            <p:nvPr/>
          </p:nvSpPr>
          <p:spPr>
            <a:xfrm>
              <a:off x="1445040" y="1973880"/>
              <a:ext cx="2879640" cy="323640"/>
            </a:xfrm>
            <a:prstGeom prst="roundRect">
              <a:avLst>
                <a:gd name="adj" fmla="val 16667"/>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919" name="Rectangle à coins arrondis 12"/>
            <p:cNvSpPr/>
            <p:nvPr/>
          </p:nvSpPr>
          <p:spPr>
            <a:xfrm>
              <a:off x="1445040" y="2740680"/>
              <a:ext cx="2879640" cy="1428840"/>
            </a:xfrm>
            <a:prstGeom prst="roundRect">
              <a:avLst>
                <a:gd name="adj" fmla="val 5643"/>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920" name="ZoneTexte 15"/>
            <p:cNvSpPr/>
            <p:nvPr/>
          </p:nvSpPr>
          <p:spPr>
            <a:xfrm>
              <a:off x="1019880" y="2393280"/>
              <a:ext cx="28944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80276c"/>
                  </a:solidFill>
                  <a:latin typeface="Calibri"/>
                </a:rPr>
                <a:t>I.</a:t>
              </a:r>
              <a:endParaRPr b="0" lang="fr-FR" sz="1600" spc="-1" strike="noStrike">
                <a:solidFill>
                  <a:srgbClr val="ffffff"/>
                </a:solidFill>
                <a:latin typeface="Arial"/>
              </a:endParaRPr>
            </a:p>
          </p:txBody>
        </p:sp>
        <p:sp>
          <p:nvSpPr>
            <p:cNvPr id="1921" name="Arc 19"/>
            <p:cNvSpPr/>
            <p:nvPr/>
          </p:nvSpPr>
          <p:spPr>
            <a:xfrm flipH="1">
              <a:off x="1320120" y="2114640"/>
              <a:ext cx="234720" cy="920520"/>
            </a:xfrm>
            <a:prstGeom prst="arc">
              <a:avLst>
                <a:gd name="adj1" fmla="val 16200000"/>
                <a:gd name="adj2" fmla="val 5422397"/>
              </a:avLst>
            </a:prstGeom>
            <a:no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
        <p:nvSpPr>
          <p:cNvPr id="1922" name="Espace réservé du texte 2"/>
          <p:cNvSpPr/>
          <p:nvPr/>
        </p:nvSpPr>
        <p:spPr>
          <a:xfrm>
            <a:off x="5623200" y="1727640"/>
            <a:ext cx="6225480" cy="1624680"/>
          </a:xfrm>
          <a:prstGeom prst="rect">
            <a:avLst/>
          </a:prstGeom>
          <a:noFill/>
          <a:ln w="0">
            <a:noFill/>
          </a:ln>
        </p:spPr>
        <p:style>
          <a:lnRef idx="0"/>
          <a:fillRef idx="0"/>
          <a:effectRef idx="0"/>
          <a:fontRef idx="minor"/>
        </p:style>
        <p:txBody>
          <a:bodyPr lIns="90000" rIns="90000" tIns="45000" bIns="45000" anchor="t">
            <a:normAutofit fontScale="62485" lnSpcReduction="10000"/>
          </a:bodyPr>
          <a:p>
            <a:pPr>
              <a:lnSpc>
                <a:spcPct val="90000"/>
              </a:lnSpc>
              <a:spcBef>
                <a:spcPts val="1001"/>
              </a:spcBef>
              <a:tabLst>
                <a:tab algn="l" pos="0"/>
              </a:tabLst>
            </a:pPr>
            <a:r>
              <a:rPr b="1" lang="fr-FR" sz="3200" spc="-1" strike="noStrike">
                <a:solidFill>
                  <a:srgbClr val="d77fc4"/>
                </a:solidFill>
                <a:latin typeface="Calibri"/>
              </a:rPr>
              <a:t>I. Unité fonctionnelle</a:t>
            </a:r>
            <a:endParaRPr b="0" lang="fr-FR" sz="3200" spc="-1" strike="noStrike">
              <a:solidFill>
                <a:srgbClr val="ffffff"/>
              </a:solidFill>
              <a:latin typeface="Arial"/>
            </a:endParaRPr>
          </a:p>
          <a:p>
            <a:pPr marL="272880">
              <a:lnSpc>
                <a:spcPct val="120000"/>
              </a:lnSpc>
              <a:spcBef>
                <a:spcPts val="601"/>
              </a:spcBef>
              <a:tabLst>
                <a:tab algn="l" pos="0"/>
              </a:tabLst>
            </a:pPr>
            <a:r>
              <a:rPr b="0" lang="fr-FR" sz="2800" spc="-1" strike="noStrike">
                <a:solidFill>
                  <a:srgbClr val="ffffff"/>
                </a:solidFill>
                <a:latin typeface="Calibri"/>
              </a:rPr>
              <a:t>Emballer au point de vente 2 kg de fruits et légumes, et les transporter du commerce au lieu de consommation en conservant l’intégrité de la marchandise</a:t>
            </a:r>
            <a:endParaRPr b="0" lang="fr-FR" sz="2800" spc="-1" strike="noStrike">
              <a:solidFill>
                <a:srgbClr val="ffffff"/>
              </a:solidFill>
              <a:latin typeface="Arial"/>
            </a:endParaRPr>
          </a:p>
          <a:p>
            <a:pPr>
              <a:lnSpc>
                <a:spcPct val="90000"/>
              </a:lnSpc>
              <a:spcBef>
                <a:spcPts val="1001"/>
              </a:spcBef>
              <a:tabLst>
                <a:tab algn="l" pos="0"/>
              </a:tabLst>
            </a:pPr>
            <a:r>
              <a:rPr b="1" lang="fr-FR" sz="3300" spc="-1" strike="noStrike">
                <a:solidFill>
                  <a:srgbClr val="d77fc4"/>
                </a:solidFill>
                <a:latin typeface="Calibri"/>
              </a:rPr>
              <a:t>I. Flux de référence (caractéristiques à adapter)</a:t>
            </a:r>
            <a:endParaRPr b="0" lang="fr-FR" sz="3300" spc="-1" strike="noStrike">
              <a:solidFill>
                <a:srgbClr val="ffffff"/>
              </a:solidFill>
              <a:latin typeface="Arial"/>
            </a:endParaRPr>
          </a:p>
        </p:txBody>
      </p:sp>
      <p:pic>
        <p:nvPicPr>
          <p:cNvPr id="1923" name="Image 14" descr=""/>
          <p:cNvPicPr/>
          <p:nvPr/>
        </p:nvPicPr>
        <p:blipFill>
          <a:blip r:embed="rId4"/>
          <a:stretch/>
        </p:blipFill>
        <p:spPr>
          <a:xfrm>
            <a:off x="5586480" y="3257280"/>
            <a:ext cx="6376680" cy="3526920"/>
          </a:xfrm>
          <a:prstGeom prst="rect">
            <a:avLst/>
          </a:prstGeom>
          <a:ln w="0">
            <a:noFill/>
          </a:ln>
        </p:spPr>
      </p:pic>
      <p:pic>
        <p:nvPicPr>
          <p:cNvPr id="1924" name="Image 17" descr=""/>
          <p:cNvPicPr/>
          <p:nvPr/>
        </p:nvPicPr>
        <p:blipFill>
          <a:blip r:embed="rId5"/>
          <a:stretch/>
        </p:blipFill>
        <p:spPr>
          <a:xfrm>
            <a:off x="10647720" y="69840"/>
            <a:ext cx="1449000" cy="1085040"/>
          </a:xfrm>
          <a:prstGeom prst="rect">
            <a:avLst/>
          </a:prstGeom>
          <a:ln w="0">
            <a:noFill/>
          </a:ln>
        </p:spPr>
      </p:pic>
      <p:sp>
        <p:nvSpPr>
          <p:cNvPr id="1925" name="PlaceHolder 1"/>
          <p:cNvSpPr>
            <a:spLocks noGrp="1"/>
          </p:cNvSpPr>
          <p:nvPr>
            <p:ph type="title"/>
          </p:nvPr>
        </p:nvSpPr>
        <p:spPr>
          <a:xfrm>
            <a:off x="683280" y="31536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1926" name="Rectangle 7_2"/>
          <p:cNvSpPr/>
          <p:nvPr/>
        </p:nvSpPr>
        <p:spPr>
          <a:xfrm>
            <a:off x="22320" y="75960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1927" name="Rectangle 6_2"/>
          <p:cNvSpPr/>
          <p:nvPr/>
        </p:nvSpPr>
        <p:spPr>
          <a:xfrm>
            <a:off x="10800000" y="129924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9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28" name="Image 104" descr=""/>
          <p:cNvPicPr/>
          <p:nvPr/>
        </p:nvPicPr>
        <p:blipFill>
          <a:blip r:embed="rId1"/>
          <a:stretch/>
        </p:blipFill>
        <p:spPr>
          <a:xfrm>
            <a:off x="1644480" y="1632600"/>
            <a:ext cx="3622680" cy="5111640"/>
          </a:xfrm>
          <a:prstGeom prst="rect">
            <a:avLst/>
          </a:prstGeom>
          <a:ln w="0">
            <a:solidFill>
              <a:srgbClr val="ffa300"/>
            </a:solidFill>
          </a:ln>
        </p:spPr>
      </p:pic>
      <p:pic>
        <p:nvPicPr>
          <p:cNvPr id="1929" name="Image 137" descr=""/>
          <p:cNvPicPr/>
          <p:nvPr/>
        </p:nvPicPr>
        <p:blipFill>
          <a:blip r:embed="rId2"/>
          <a:stretch/>
        </p:blipFill>
        <p:spPr>
          <a:xfrm>
            <a:off x="1350000" y="1465560"/>
            <a:ext cx="3622680" cy="5111640"/>
          </a:xfrm>
          <a:prstGeom prst="rect">
            <a:avLst/>
          </a:prstGeom>
          <a:ln w="0">
            <a:solidFill>
              <a:srgbClr val="ffa300"/>
            </a:solidFill>
          </a:ln>
        </p:spPr>
      </p:pic>
      <p:pic>
        <p:nvPicPr>
          <p:cNvPr id="1930" name="Image 138" descr=""/>
          <p:cNvPicPr/>
          <p:nvPr/>
        </p:nvPicPr>
        <p:blipFill>
          <a:blip r:embed="rId3"/>
          <a:stretch/>
        </p:blipFill>
        <p:spPr>
          <a:xfrm>
            <a:off x="1059480" y="1304640"/>
            <a:ext cx="3618720" cy="5105880"/>
          </a:xfrm>
          <a:prstGeom prst="rect">
            <a:avLst/>
          </a:prstGeom>
          <a:ln w="0">
            <a:solidFill>
              <a:srgbClr val="ffa300"/>
            </a:solidFill>
          </a:ln>
        </p:spPr>
      </p:pic>
      <p:grpSp>
        <p:nvGrpSpPr>
          <p:cNvPr id="1931" name="Groupe 94"/>
          <p:cNvGrpSpPr/>
          <p:nvPr/>
        </p:nvGrpSpPr>
        <p:grpSpPr>
          <a:xfrm>
            <a:off x="1019880" y="1973880"/>
            <a:ext cx="3304800" cy="2195640"/>
            <a:chOff x="1019880" y="1973880"/>
            <a:chExt cx="3304800" cy="2195640"/>
          </a:xfrm>
        </p:grpSpPr>
        <p:sp>
          <p:nvSpPr>
            <p:cNvPr id="1932" name="Rectangle à coins arrondis 62"/>
            <p:cNvSpPr/>
            <p:nvPr/>
          </p:nvSpPr>
          <p:spPr>
            <a:xfrm>
              <a:off x="1445040" y="1973880"/>
              <a:ext cx="2879640" cy="323640"/>
            </a:xfrm>
            <a:prstGeom prst="roundRect">
              <a:avLst>
                <a:gd name="adj" fmla="val 16667"/>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933" name="Rectangle à coins arrondis 70"/>
            <p:cNvSpPr/>
            <p:nvPr/>
          </p:nvSpPr>
          <p:spPr>
            <a:xfrm>
              <a:off x="1445040" y="2740680"/>
              <a:ext cx="2879640" cy="1428840"/>
            </a:xfrm>
            <a:prstGeom prst="roundRect">
              <a:avLst>
                <a:gd name="adj" fmla="val 5643"/>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934" name="ZoneTexte 79"/>
            <p:cNvSpPr/>
            <p:nvPr/>
          </p:nvSpPr>
          <p:spPr>
            <a:xfrm>
              <a:off x="1019880" y="2393280"/>
              <a:ext cx="28944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80276c"/>
                  </a:solidFill>
                  <a:latin typeface="Calibri"/>
                </a:rPr>
                <a:t>I.</a:t>
              </a:r>
              <a:endParaRPr b="0" lang="fr-FR" sz="1600" spc="-1" strike="noStrike">
                <a:solidFill>
                  <a:srgbClr val="ffffff"/>
                </a:solidFill>
                <a:latin typeface="Arial"/>
              </a:endParaRPr>
            </a:p>
          </p:txBody>
        </p:sp>
        <p:sp>
          <p:nvSpPr>
            <p:cNvPr id="1935" name="Arc 43"/>
            <p:cNvSpPr/>
            <p:nvPr/>
          </p:nvSpPr>
          <p:spPr>
            <a:xfrm flipH="1">
              <a:off x="1320120" y="2114640"/>
              <a:ext cx="234720" cy="920520"/>
            </a:xfrm>
            <a:prstGeom prst="arc">
              <a:avLst>
                <a:gd name="adj1" fmla="val 16200000"/>
                <a:gd name="adj2" fmla="val 5422397"/>
              </a:avLst>
            </a:prstGeom>
            <a:no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sp>
        <p:nvSpPr>
          <p:cNvPr id="1936" name="Espace réservé du texte 23"/>
          <p:cNvSpPr/>
          <p:nvPr/>
        </p:nvSpPr>
        <p:spPr>
          <a:xfrm>
            <a:off x="5616000" y="1440000"/>
            <a:ext cx="6192000" cy="4104000"/>
          </a:xfrm>
          <a:prstGeom prst="rect">
            <a:avLst/>
          </a:prstGeom>
          <a:noFill/>
          <a:ln w="0">
            <a:noFill/>
          </a:ln>
        </p:spPr>
        <p:style>
          <a:lnRef idx="0"/>
          <a:fillRef idx="0"/>
          <a:effectRef idx="0"/>
          <a:fontRef idx="minor"/>
        </p:style>
        <p:txBody>
          <a:bodyPr lIns="90000" rIns="90000" tIns="45000" bIns="45000" anchor="t">
            <a:normAutofit fontScale="50000"/>
          </a:bodyPr>
          <a:p>
            <a:pPr>
              <a:lnSpc>
                <a:spcPct val="90000"/>
              </a:lnSpc>
              <a:spcBef>
                <a:spcPts val="1001"/>
              </a:spcBef>
              <a:tabLst>
                <a:tab algn="l" pos="0"/>
              </a:tabLst>
            </a:pPr>
            <a:r>
              <a:rPr b="1" lang="fr-FR" sz="3600" spc="-1" strike="noStrike">
                <a:solidFill>
                  <a:srgbClr val="d77fc4"/>
                </a:solidFill>
                <a:latin typeface="Calibri"/>
              </a:rPr>
              <a:t>I. Objectifs</a:t>
            </a:r>
            <a:endParaRPr b="0" lang="fr-FR" sz="3600" spc="-1" strike="noStrike">
              <a:solidFill>
                <a:srgbClr val="ffffff"/>
              </a:solidFill>
              <a:latin typeface="Arial"/>
            </a:endParaRPr>
          </a:p>
          <a:p>
            <a:pPr marL="262080" indent="-228240">
              <a:lnSpc>
                <a:spcPct val="120000"/>
              </a:lnSpc>
              <a:spcBef>
                <a:spcPts val="601"/>
              </a:spcBef>
              <a:buClr>
                <a:srgbClr val="ffffff"/>
              </a:buClr>
              <a:buFont typeface="Arial"/>
              <a:buChar char="•"/>
              <a:tabLst>
                <a:tab algn="l" pos="0"/>
              </a:tabLst>
            </a:pPr>
            <a:r>
              <a:rPr b="0" lang="fr-FR" sz="3200" spc="-1" strike="noStrike">
                <a:solidFill>
                  <a:srgbClr val="ffffff"/>
                </a:solidFill>
                <a:latin typeface="Calibri"/>
              </a:rPr>
              <a:t>Évaluer et comparer les impacts environnementaux des différents types de sacs sur le marché hors sacs de caisse ; </a:t>
            </a:r>
            <a:endParaRPr b="0" lang="fr-FR" sz="3200" spc="-1" strike="noStrike">
              <a:solidFill>
                <a:srgbClr val="ffffff"/>
              </a:solidFill>
              <a:latin typeface="Arial"/>
            </a:endParaRPr>
          </a:p>
          <a:p>
            <a:pPr marL="262080" indent="-228240">
              <a:lnSpc>
                <a:spcPct val="120000"/>
              </a:lnSpc>
              <a:spcBef>
                <a:spcPts val="601"/>
              </a:spcBef>
              <a:buClr>
                <a:srgbClr val="ffffff"/>
              </a:buClr>
              <a:buFont typeface="Arial"/>
              <a:buChar char="•"/>
              <a:tabLst>
                <a:tab algn="l" pos="0"/>
              </a:tabLst>
            </a:pPr>
            <a:r>
              <a:rPr b="0" lang="fr-FR" sz="3200" spc="-1" strike="noStrike">
                <a:solidFill>
                  <a:srgbClr val="ffffff"/>
                </a:solidFill>
                <a:latin typeface="Calibri"/>
              </a:rPr>
              <a:t>Déterminer les conditions dans lesquelles chacun des sacs évalués peut présenter une plus-value environnementale par rapport aux autres ; </a:t>
            </a:r>
            <a:endParaRPr b="0" lang="fr-FR" sz="3200" spc="-1" strike="noStrike">
              <a:solidFill>
                <a:srgbClr val="ffffff"/>
              </a:solidFill>
              <a:latin typeface="Arial"/>
            </a:endParaRPr>
          </a:p>
          <a:p>
            <a:pPr marL="262080" indent="-228240">
              <a:lnSpc>
                <a:spcPct val="120000"/>
              </a:lnSpc>
              <a:spcBef>
                <a:spcPts val="601"/>
              </a:spcBef>
              <a:buClr>
                <a:srgbClr val="ffffff"/>
              </a:buClr>
              <a:buFont typeface="Arial"/>
              <a:buChar char="•"/>
              <a:tabLst>
                <a:tab algn="l" pos="0"/>
              </a:tabLst>
            </a:pPr>
            <a:r>
              <a:rPr b="0" lang="fr-FR" sz="3200" spc="-1" strike="noStrike">
                <a:solidFill>
                  <a:srgbClr val="ffffff"/>
                </a:solidFill>
                <a:latin typeface="Calibri"/>
              </a:rPr>
              <a:t>Identifier les pistes d’améliorations environnementales et d’éco-conception par type de sac. </a:t>
            </a:r>
            <a:endParaRPr b="0" lang="fr-FR" sz="3200" spc="-1" strike="noStrike">
              <a:solidFill>
                <a:srgbClr val="ffffff"/>
              </a:solidFill>
              <a:latin typeface="Arial"/>
            </a:endParaRPr>
          </a:p>
          <a:p>
            <a:pPr>
              <a:lnSpc>
                <a:spcPct val="120000"/>
              </a:lnSpc>
              <a:spcBef>
                <a:spcPts val="1001"/>
              </a:spcBef>
              <a:tabLst>
                <a:tab algn="l" pos="0"/>
              </a:tabLst>
            </a:pPr>
            <a:endParaRPr b="0" lang="fr-FR" sz="1800" spc="-1" strike="noStrike">
              <a:solidFill>
                <a:srgbClr val="ffffff"/>
              </a:solidFill>
              <a:latin typeface="Arial"/>
            </a:endParaRPr>
          </a:p>
          <a:p>
            <a:pPr>
              <a:lnSpc>
                <a:spcPct val="90000"/>
              </a:lnSpc>
              <a:spcBef>
                <a:spcPts val="1001"/>
              </a:spcBef>
              <a:tabLst>
                <a:tab algn="l" pos="0"/>
              </a:tabLst>
            </a:pPr>
            <a:r>
              <a:rPr b="1" lang="fr-FR" sz="3600" spc="-1" strike="noStrike">
                <a:solidFill>
                  <a:srgbClr val="d77fc4"/>
                </a:solidFill>
                <a:latin typeface="Calibri"/>
              </a:rPr>
              <a:t>I. Différents scénarios</a:t>
            </a:r>
            <a:endParaRPr b="0" lang="fr-FR" sz="3600" spc="-1" strike="noStrike">
              <a:solidFill>
                <a:srgbClr val="ffffff"/>
              </a:solidFill>
              <a:latin typeface="Arial"/>
            </a:endParaRPr>
          </a:p>
          <a:p>
            <a:pPr marL="262080" indent="-228240">
              <a:lnSpc>
                <a:spcPct val="90000"/>
              </a:lnSpc>
              <a:spcBef>
                <a:spcPts val="1001"/>
              </a:spcBef>
              <a:buClr>
                <a:srgbClr val="ffffff"/>
              </a:buClr>
              <a:buFont typeface="Arial"/>
              <a:buChar char="•"/>
              <a:tabLst>
                <a:tab algn="l" pos="0"/>
              </a:tabLst>
            </a:pPr>
            <a:r>
              <a:rPr b="0" lang="fr-FR" sz="3200" spc="-1" strike="noStrike">
                <a:solidFill>
                  <a:srgbClr val="ffffff"/>
                </a:solidFill>
                <a:latin typeface="Calibri"/>
              </a:rPr>
              <a:t>Sacs en différentes matières ;</a:t>
            </a:r>
            <a:endParaRPr b="0" lang="fr-FR" sz="3200" spc="-1" strike="noStrike">
              <a:solidFill>
                <a:srgbClr val="ffffff"/>
              </a:solidFill>
              <a:latin typeface="Arial"/>
            </a:endParaRPr>
          </a:p>
          <a:p>
            <a:pPr marL="262080" indent="-228240">
              <a:lnSpc>
                <a:spcPct val="90000"/>
              </a:lnSpc>
              <a:spcBef>
                <a:spcPts val="1001"/>
              </a:spcBef>
              <a:buClr>
                <a:srgbClr val="ffffff"/>
              </a:buClr>
              <a:buFont typeface="Arial"/>
              <a:buChar char="•"/>
              <a:tabLst>
                <a:tab algn="l" pos="0"/>
              </a:tabLst>
            </a:pPr>
            <a:r>
              <a:rPr b="0" lang="fr-FR" sz="3200" spc="-1" strike="noStrike">
                <a:solidFill>
                  <a:srgbClr val="ffffff"/>
                </a:solidFill>
                <a:latin typeface="Calibri"/>
              </a:rPr>
              <a:t>À usage unique ou réutilisable</a:t>
            </a:r>
            <a:r>
              <a:rPr b="0" lang="fr-FR" sz="3600" spc="-1" strike="noStrike">
                <a:solidFill>
                  <a:srgbClr val="ffffff"/>
                </a:solidFill>
                <a:latin typeface="Calibri"/>
              </a:rPr>
              <a:t>.</a:t>
            </a:r>
            <a:endParaRPr b="0" lang="fr-FR" sz="3600" spc="-1" strike="noStrike">
              <a:solidFill>
                <a:srgbClr val="ffffff"/>
              </a:solidFill>
              <a:latin typeface="Arial"/>
            </a:endParaRPr>
          </a:p>
        </p:txBody>
      </p:sp>
      <p:pic>
        <p:nvPicPr>
          <p:cNvPr id="1937" name="Image 139" descr=""/>
          <p:cNvPicPr/>
          <p:nvPr/>
        </p:nvPicPr>
        <p:blipFill>
          <a:blip r:embed="rId4"/>
          <a:stretch/>
        </p:blipFill>
        <p:spPr>
          <a:xfrm>
            <a:off x="10647720" y="69840"/>
            <a:ext cx="1449000" cy="1085040"/>
          </a:xfrm>
          <a:prstGeom prst="rect">
            <a:avLst/>
          </a:prstGeom>
          <a:ln w="0">
            <a:noFill/>
          </a:ln>
        </p:spPr>
      </p:pic>
      <p:sp>
        <p:nvSpPr>
          <p:cNvPr id="1938" name="PlaceHolder 1"/>
          <p:cNvSpPr>
            <a:spLocks noGrp="1"/>
          </p:cNvSpPr>
          <p:nvPr>
            <p:ph type="title"/>
          </p:nvPr>
        </p:nvSpPr>
        <p:spPr>
          <a:xfrm>
            <a:off x="683280" y="31500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1939" name="Rectangle 7_ 1"/>
          <p:cNvSpPr/>
          <p:nvPr/>
        </p:nvSpPr>
        <p:spPr>
          <a:xfrm>
            <a:off x="22320" y="75924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1940" name="Rectangle 6_ 1"/>
          <p:cNvSpPr/>
          <p:nvPr/>
        </p:nvSpPr>
        <p:spPr>
          <a:xfrm>
            <a:off x="10800000" y="129888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5"/>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9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41" name="Image 10" descr=""/>
          <p:cNvPicPr/>
          <p:nvPr/>
        </p:nvPicPr>
        <p:blipFill>
          <a:blip r:embed="rId1"/>
          <a:stretch/>
        </p:blipFill>
        <p:spPr>
          <a:xfrm>
            <a:off x="1644480" y="1632600"/>
            <a:ext cx="3622680" cy="5111640"/>
          </a:xfrm>
          <a:prstGeom prst="rect">
            <a:avLst/>
          </a:prstGeom>
          <a:ln w="0">
            <a:solidFill>
              <a:srgbClr val="ffa300"/>
            </a:solidFill>
          </a:ln>
        </p:spPr>
      </p:pic>
      <p:pic>
        <p:nvPicPr>
          <p:cNvPr id="1942" name="Image 9" descr=""/>
          <p:cNvPicPr/>
          <p:nvPr/>
        </p:nvPicPr>
        <p:blipFill>
          <a:blip r:embed="rId2"/>
          <a:stretch/>
        </p:blipFill>
        <p:spPr>
          <a:xfrm>
            <a:off x="1350000" y="1465560"/>
            <a:ext cx="3622680" cy="5111640"/>
          </a:xfrm>
          <a:prstGeom prst="rect">
            <a:avLst/>
          </a:prstGeom>
          <a:ln w="0">
            <a:solidFill>
              <a:srgbClr val="ffa300"/>
            </a:solidFill>
          </a:ln>
        </p:spPr>
      </p:pic>
      <p:pic>
        <p:nvPicPr>
          <p:cNvPr id="1943" name="Image 8" descr=""/>
          <p:cNvPicPr/>
          <p:nvPr/>
        </p:nvPicPr>
        <p:blipFill>
          <a:blip r:embed="rId3"/>
          <a:stretch/>
        </p:blipFill>
        <p:spPr>
          <a:xfrm>
            <a:off x="1059480" y="1304640"/>
            <a:ext cx="3618720" cy="5105880"/>
          </a:xfrm>
          <a:prstGeom prst="rect">
            <a:avLst/>
          </a:prstGeom>
          <a:ln w="0">
            <a:solidFill>
              <a:srgbClr val="ffa300"/>
            </a:solidFill>
          </a:ln>
        </p:spPr>
      </p:pic>
      <p:grpSp>
        <p:nvGrpSpPr>
          <p:cNvPr id="1944" name="Groupe 27"/>
          <p:cNvGrpSpPr/>
          <p:nvPr/>
        </p:nvGrpSpPr>
        <p:grpSpPr>
          <a:xfrm>
            <a:off x="1019880" y="1973880"/>
            <a:ext cx="3304800" cy="2195640"/>
            <a:chOff x="1019880" y="1973880"/>
            <a:chExt cx="3304800" cy="2195640"/>
          </a:xfrm>
        </p:grpSpPr>
        <p:sp>
          <p:nvSpPr>
            <p:cNvPr id="1945" name="Rectangle à coins arrondis 11"/>
            <p:cNvSpPr/>
            <p:nvPr/>
          </p:nvSpPr>
          <p:spPr>
            <a:xfrm>
              <a:off x="1445040" y="1973880"/>
              <a:ext cx="2879640" cy="323640"/>
            </a:xfrm>
            <a:prstGeom prst="roundRect">
              <a:avLst>
                <a:gd name="adj" fmla="val 16667"/>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946" name="Rectangle à coins arrondis 12"/>
            <p:cNvSpPr/>
            <p:nvPr/>
          </p:nvSpPr>
          <p:spPr>
            <a:xfrm>
              <a:off x="1445040" y="2740680"/>
              <a:ext cx="2879640" cy="1428840"/>
            </a:xfrm>
            <a:prstGeom prst="roundRect">
              <a:avLst>
                <a:gd name="adj" fmla="val 5643"/>
              </a:avLst>
            </a:prstGeom>
            <a:solidFill>
              <a:srgbClr val="80276c">
                <a:alpha val="10000"/>
              </a:srgbClr>
            </a:solid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sp>
          <p:nvSpPr>
            <p:cNvPr id="1947" name="ZoneTexte 15"/>
            <p:cNvSpPr/>
            <p:nvPr/>
          </p:nvSpPr>
          <p:spPr>
            <a:xfrm>
              <a:off x="1019880" y="2393280"/>
              <a:ext cx="28944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80276c"/>
                  </a:solidFill>
                  <a:latin typeface="Calibri"/>
                </a:rPr>
                <a:t>I.</a:t>
              </a:r>
              <a:endParaRPr b="0" lang="fr-FR" sz="1600" spc="-1" strike="noStrike">
                <a:solidFill>
                  <a:srgbClr val="ffffff"/>
                </a:solidFill>
                <a:latin typeface="Arial"/>
              </a:endParaRPr>
            </a:p>
          </p:txBody>
        </p:sp>
        <p:sp>
          <p:nvSpPr>
            <p:cNvPr id="1948" name="Arc 19"/>
            <p:cNvSpPr/>
            <p:nvPr/>
          </p:nvSpPr>
          <p:spPr>
            <a:xfrm flipH="1">
              <a:off x="1320120" y="2114640"/>
              <a:ext cx="234720" cy="920520"/>
            </a:xfrm>
            <a:prstGeom prst="arc">
              <a:avLst>
                <a:gd name="adj1" fmla="val 16200000"/>
                <a:gd name="adj2" fmla="val 5422397"/>
              </a:avLst>
            </a:prstGeom>
            <a:noFill/>
            <a:ln w="38160">
              <a:solidFill>
                <a:srgbClr val="80276c"/>
              </a:solidFill>
              <a:miter/>
            </a:ln>
          </p:spPr>
          <p:style>
            <a:lnRef idx="0"/>
            <a:fillRef idx="0"/>
            <a:effectRef idx="0"/>
            <a:fontRef idx="minor"/>
          </p:style>
          <p:txBody>
            <a:bodyPr lIns="90000" rIns="90000" tIns="45000" bIns="45000" anchor="ctr">
              <a:noAutofit/>
            </a:bodyPr>
            <a:p>
              <a:endParaRPr b="0" lang="fr-FR" sz="1800" spc="-1" strike="noStrike">
                <a:solidFill>
                  <a:srgbClr val="ffffff"/>
                </a:solidFill>
                <a:latin typeface="Arial"/>
              </a:endParaRPr>
            </a:p>
          </p:txBody>
        </p:sp>
      </p:grpSp>
      <p:pic>
        <p:nvPicPr>
          <p:cNvPr id="1949" name="Image 5" descr=""/>
          <p:cNvPicPr/>
          <p:nvPr/>
        </p:nvPicPr>
        <p:blipFill>
          <a:blip r:embed="rId4"/>
          <a:stretch/>
        </p:blipFill>
        <p:spPr>
          <a:xfrm>
            <a:off x="5711040" y="1840680"/>
            <a:ext cx="6049800" cy="4333680"/>
          </a:xfrm>
          <a:prstGeom prst="rect">
            <a:avLst/>
          </a:prstGeom>
          <a:ln w="0">
            <a:noFill/>
          </a:ln>
        </p:spPr>
      </p:pic>
      <p:sp>
        <p:nvSpPr>
          <p:cNvPr id="1950" name="Espace réservé du texte 2"/>
          <p:cNvSpPr/>
          <p:nvPr/>
        </p:nvSpPr>
        <p:spPr>
          <a:xfrm>
            <a:off x="5616000" y="1440000"/>
            <a:ext cx="6225480" cy="38664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1800" spc="-1" strike="noStrike">
                <a:solidFill>
                  <a:srgbClr val="d77fc4"/>
                </a:solidFill>
                <a:latin typeface="Calibri"/>
              </a:rPr>
              <a:t>I. Frontières du système</a:t>
            </a:r>
            <a:endParaRPr b="0" lang="fr-FR" sz="1800" spc="-1" strike="noStrike">
              <a:solidFill>
                <a:srgbClr val="ffffff"/>
              </a:solidFill>
              <a:latin typeface="Arial"/>
            </a:endParaRPr>
          </a:p>
        </p:txBody>
      </p:sp>
      <p:pic>
        <p:nvPicPr>
          <p:cNvPr id="1951" name="Image 17" descr=""/>
          <p:cNvPicPr/>
          <p:nvPr/>
        </p:nvPicPr>
        <p:blipFill>
          <a:blip r:embed="rId5"/>
          <a:stretch/>
        </p:blipFill>
        <p:spPr>
          <a:xfrm>
            <a:off x="10647720" y="69840"/>
            <a:ext cx="1449000" cy="1085040"/>
          </a:xfrm>
          <a:prstGeom prst="rect">
            <a:avLst/>
          </a:prstGeom>
          <a:ln w="0">
            <a:noFill/>
          </a:ln>
        </p:spPr>
      </p:pic>
      <p:sp>
        <p:nvSpPr>
          <p:cNvPr id="1952" name="PlaceHolder 1"/>
          <p:cNvSpPr>
            <a:spLocks noGrp="1"/>
          </p:cNvSpPr>
          <p:nvPr>
            <p:ph type="title"/>
          </p:nvPr>
        </p:nvSpPr>
        <p:spPr>
          <a:xfrm>
            <a:off x="683280" y="31572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1953" name="Rectangle 7_3"/>
          <p:cNvSpPr/>
          <p:nvPr/>
        </p:nvSpPr>
        <p:spPr>
          <a:xfrm>
            <a:off x="22320" y="75996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1954" name="Rectangle 6_3"/>
          <p:cNvSpPr/>
          <p:nvPr/>
        </p:nvSpPr>
        <p:spPr>
          <a:xfrm>
            <a:off x="10800000" y="129960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9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55" name="Image 10" descr=""/>
          <p:cNvPicPr/>
          <p:nvPr/>
        </p:nvPicPr>
        <p:blipFill>
          <a:blip r:embed="rId1"/>
          <a:stretch/>
        </p:blipFill>
        <p:spPr>
          <a:xfrm>
            <a:off x="1644480" y="1632600"/>
            <a:ext cx="3622680" cy="5111640"/>
          </a:xfrm>
          <a:prstGeom prst="rect">
            <a:avLst/>
          </a:prstGeom>
          <a:ln w="0">
            <a:solidFill>
              <a:srgbClr val="ffa300"/>
            </a:solidFill>
          </a:ln>
        </p:spPr>
      </p:pic>
      <p:pic>
        <p:nvPicPr>
          <p:cNvPr id="1956" name="Image 9" descr=""/>
          <p:cNvPicPr/>
          <p:nvPr/>
        </p:nvPicPr>
        <p:blipFill>
          <a:blip r:embed="rId2"/>
          <a:stretch/>
        </p:blipFill>
        <p:spPr>
          <a:xfrm>
            <a:off x="1350000" y="1465560"/>
            <a:ext cx="3622680" cy="5111640"/>
          </a:xfrm>
          <a:prstGeom prst="rect">
            <a:avLst/>
          </a:prstGeom>
          <a:ln w="0">
            <a:solidFill>
              <a:srgbClr val="ffa300"/>
            </a:solidFill>
          </a:ln>
        </p:spPr>
      </p:pic>
      <p:pic>
        <p:nvPicPr>
          <p:cNvPr id="1957" name="Image 8" descr=""/>
          <p:cNvPicPr/>
          <p:nvPr/>
        </p:nvPicPr>
        <p:blipFill>
          <a:blip r:embed="rId3"/>
          <a:stretch/>
        </p:blipFill>
        <p:spPr>
          <a:xfrm>
            <a:off x="1059480" y="1304640"/>
            <a:ext cx="3618720" cy="5105880"/>
          </a:xfrm>
          <a:prstGeom prst="rect">
            <a:avLst/>
          </a:prstGeom>
          <a:ln w="0">
            <a:solidFill>
              <a:srgbClr val="ffa300"/>
            </a:solidFill>
          </a:ln>
        </p:spPr>
      </p:pic>
      <p:grpSp>
        <p:nvGrpSpPr>
          <p:cNvPr id="1958" name="Groupe 16"/>
          <p:cNvGrpSpPr/>
          <p:nvPr/>
        </p:nvGrpSpPr>
        <p:grpSpPr>
          <a:xfrm>
            <a:off x="1020240" y="4196160"/>
            <a:ext cx="3304440" cy="971640"/>
            <a:chOff x="1020240" y="4196160"/>
            <a:chExt cx="3304440" cy="971640"/>
          </a:xfrm>
        </p:grpSpPr>
        <p:sp>
          <p:nvSpPr>
            <p:cNvPr id="1959" name="ZoneTexte 17"/>
            <p:cNvSpPr/>
            <p:nvPr/>
          </p:nvSpPr>
          <p:spPr>
            <a:xfrm>
              <a:off x="1020240" y="4530240"/>
              <a:ext cx="342720" cy="334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fr-FR" sz="1600" spc="-1" strike="noStrike">
                  <a:solidFill>
                    <a:srgbClr val="ffa300"/>
                  </a:solidFill>
                  <a:latin typeface="Calibri"/>
                </a:rPr>
                <a:t>II.</a:t>
              </a:r>
              <a:endParaRPr b="0" lang="fr-FR" sz="1600" spc="-1" strike="noStrike">
                <a:solidFill>
                  <a:srgbClr val="ffffff"/>
                </a:solidFill>
                <a:latin typeface="Arial"/>
              </a:endParaRPr>
            </a:p>
          </p:txBody>
        </p:sp>
        <p:sp>
          <p:nvSpPr>
            <p:cNvPr id="1960" name="Rectangle à coins arrondis 18"/>
            <p:cNvSpPr/>
            <p:nvPr/>
          </p:nvSpPr>
          <p:spPr>
            <a:xfrm>
              <a:off x="1445040" y="4196160"/>
              <a:ext cx="2879640" cy="971640"/>
            </a:xfrm>
            <a:prstGeom prst="roundRect">
              <a:avLst>
                <a:gd name="adj" fmla="val 5643"/>
              </a:avLst>
            </a:prstGeom>
            <a:solidFill>
              <a:srgbClr val="ffa300">
                <a:alpha val="10000"/>
              </a:srgbClr>
            </a:solidFill>
            <a:ln w="38160">
              <a:solidFill>
                <a:srgbClr val="ffa300"/>
              </a:solidFill>
              <a:miter/>
            </a:ln>
          </p:spPr>
          <p:style>
            <a:lnRef idx="0"/>
            <a:fillRef idx="0"/>
            <a:effectRef idx="0"/>
            <a:fontRef idx="minor"/>
          </p:style>
          <p:txBody>
            <a:bodyPr lIns="90000" rIns="90000" tIns="45000" bIns="45000" anchor="ctr">
              <a:noAutofit/>
            </a:bodyPr>
            <a:p>
              <a:endParaRPr b="0" lang="fr-FR" sz="1800" spc="-1" strike="noStrike">
                <a:solidFill>
                  <a:srgbClr val="000000"/>
                </a:solidFill>
                <a:latin typeface="Arial"/>
              </a:endParaRPr>
            </a:p>
          </p:txBody>
        </p:sp>
      </p:grpSp>
      <p:pic>
        <p:nvPicPr>
          <p:cNvPr id="1961" name="Image 5" descr=""/>
          <p:cNvPicPr/>
          <p:nvPr/>
        </p:nvPicPr>
        <p:blipFill>
          <a:blip r:embed="rId4"/>
          <a:stretch/>
        </p:blipFill>
        <p:spPr>
          <a:xfrm>
            <a:off x="5562360" y="1796040"/>
            <a:ext cx="6241680" cy="5083560"/>
          </a:xfrm>
          <a:prstGeom prst="rect">
            <a:avLst/>
          </a:prstGeom>
          <a:ln w="0">
            <a:noFill/>
          </a:ln>
        </p:spPr>
      </p:pic>
      <p:sp>
        <p:nvSpPr>
          <p:cNvPr id="1962" name="Espace réservé du texte 2"/>
          <p:cNvSpPr/>
          <p:nvPr/>
        </p:nvSpPr>
        <p:spPr>
          <a:xfrm>
            <a:off x="5616000" y="1440000"/>
            <a:ext cx="6408000" cy="504000"/>
          </a:xfrm>
          <a:prstGeom prst="rect">
            <a:avLst/>
          </a:prstGeom>
          <a:noFill/>
          <a:ln w="0">
            <a:noFill/>
          </a:ln>
        </p:spPr>
        <p:style>
          <a:lnRef idx="0"/>
          <a:fillRef idx="0"/>
          <a:effectRef idx="0"/>
          <a:fontRef idx="minor"/>
        </p:style>
        <p:txBody>
          <a:bodyPr lIns="90000" rIns="90000" tIns="45000" bIns="45000" anchor="t">
            <a:normAutofit/>
          </a:bodyPr>
          <a:p>
            <a:pPr>
              <a:lnSpc>
                <a:spcPct val="90000"/>
              </a:lnSpc>
              <a:spcBef>
                <a:spcPts val="1001"/>
              </a:spcBef>
              <a:tabLst>
                <a:tab algn="l" pos="0"/>
              </a:tabLst>
            </a:pPr>
            <a:r>
              <a:rPr b="1" lang="fr-FR" sz="2000" spc="-1" strike="noStrike">
                <a:solidFill>
                  <a:srgbClr val="d77fc4"/>
                </a:solidFill>
                <a:latin typeface="Calibri"/>
              </a:rPr>
              <a:t>II. Production des matières premières (extrait 1)</a:t>
            </a:r>
            <a:endParaRPr b="0" lang="fr-FR" sz="2000" spc="-1" strike="noStrike">
              <a:solidFill>
                <a:srgbClr val="ffffff"/>
              </a:solidFill>
              <a:latin typeface="Arial"/>
            </a:endParaRPr>
          </a:p>
          <a:p>
            <a:pPr>
              <a:lnSpc>
                <a:spcPct val="90000"/>
              </a:lnSpc>
              <a:spcBef>
                <a:spcPts val="1001"/>
              </a:spcBef>
              <a:tabLst>
                <a:tab algn="l" pos="0"/>
              </a:tabLst>
            </a:pPr>
            <a:endParaRPr b="0" lang="fr-FR" sz="1800" spc="-1" strike="noStrike">
              <a:solidFill>
                <a:srgbClr val="ffffff"/>
              </a:solidFill>
              <a:latin typeface="Arial"/>
            </a:endParaRPr>
          </a:p>
          <a:p>
            <a:pPr>
              <a:lnSpc>
                <a:spcPct val="90000"/>
              </a:lnSpc>
              <a:spcBef>
                <a:spcPts val="1001"/>
              </a:spcBef>
              <a:tabLst>
                <a:tab algn="l" pos="0"/>
              </a:tabLst>
            </a:pPr>
            <a:endParaRPr b="0" lang="fr-FR" sz="1800" spc="-1" strike="noStrike">
              <a:solidFill>
                <a:srgbClr val="ffffff"/>
              </a:solidFill>
              <a:latin typeface="Arial"/>
            </a:endParaRPr>
          </a:p>
        </p:txBody>
      </p:sp>
      <p:pic>
        <p:nvPicPr>
          <p:cNvPr id="1963" name="Image 15" descr=""/>
          <p:cNvPicPr/>
          <p:nvPr/>
        </p:nvPicPr>
        <p:blipFill>
          <a:blip r:embed="rId5"/>
          <a:stretch/>
        </p:blipFill>
        <p:spPr>
          <a:xfrm>
            <a:off x="10647720" y="69840"/>
            <a:ext cx="1449000" cy="1085040"/>
          </a:xfrm>
          <a:prstGeom prst="rect">
            <a:avLst/>
          </a:prstGeom>
          <a:ln w="0">
            <a:noFill/>
          </a:ln>
        </p:spPr>
      </p:pic>
      <p:sp>
        <p:nvSpPr>
          <p:cNvPr id="1964" name="PlaceHolder 1"/>
          <p:cNvSpPr>
            <a:spLocks noGrp="1"/>
          </p:cNvSpPr>
          <p:nvPr>
            <p:ph type="title"/>
          </p:nvPr>
        </p:nvSpPr>
        <p:spPr>
          <a:xfrm>
            <a:off x="683280" y="315720"/>
            <a:ext cx="10836720" cy="694080"/>
          </a:xfrm>
          <a:prstGeom prst="rect">
            <a:avLst/>
          </a:prstGeom>
          <a:noFill/>
          <a:ln w="0">
            <a:noFill/>
          </a:ln>
        </p:spPr>
        <p:txBody>
          <a:bodyPr lIns="91440" rIns="91440" tIns="45720" bIns="45720" anchor="t">
            <a:noAutofit/>
          </a:bodyPr>
          <a:p>
            <a:pPr indent="0">
              <a:lnSpc>
                <a:spcPct val="90000"/>
              </a:lnSpc>
              <a:buNone/>
            </a:pPr>
            <a:r>
              <a:rPr b="1" lang="fr-FR" sz="2600" spc="-1" strike="noStrike">
                <a:solidFill>
                  <a:srgbClr val="ffa300"/>
                </a:solidFill>
                <a:latin typeface="Calibri"/>
              </a:rPr>
              <a:t>Exemple de rapport – Sac d’emballage [ADEME]</a:t>
            </a:r>
            <a:endParaRPr b="0" lang="en-US" sz="2600" spc="-1" strike="noStrike">
              <a:solidFill>
                <a:srgbClr val="000000"/>
              </a:solidFill>
              <a:latin typeface="Calibri"/>
            </a:endParaRPr>
          </a:p>
        </p:txBody>
      </p:sp>
      <p:sp>
        <p:nvSpPr>
          <p:cNvPr id="1965" name="Rectangle 7_4"/>
          <p:cNvSpPr/>
          <p:nvPr/>
        </p:nvSpPr>
        <p:spPr>
          <a:xfrm>
            <a:off x="22320" y="759960"/>
            <a:ext cx="9646560" cy="3952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i="1" lang="fr-FR" sz="2000" spc="-1" strike="noStrike">
                <a:solidFill>
                  <a:srgbClr val="ffa300"/>
                </a:solidFill>
                <a:latin typeface="Calibri Light"/>
                <a:ea typeface="Verdana"/>
              </a:rPr>
              <a:t>ACV comparative de sacs destinés à l’emballage de marchandises</a:t>
            </a:r>
            <a:endParaRPr b="0" lang="fr-FR" sz="2000" spc="-1" strike="noStrike">
              <a:solidFill>
                <a:srgbClr val="ffffff"/>
              </a:solidFill>
              <a:latin typeface="Arial"/>
            </a:endParaRPr>
          </a:p>
        </p:txBody>
      </p:sp>
      <p:sp>
        <p:nvSpPr>
          <p:cNvPr id="1966" name="Rectangle 6_4"/>
          <p:cNvSpPr/>
          <p:nvPr/>
        </p:nvSpPr>
        <p:spPr>
          <a:xfrm>
            <a:off x="10800000" y="1299600"/>
            <a:ext cx="1379520" cy="2732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200" spc="-1" strike="noStrike">
                <a:solidFill>
                  <a:srgbClr val="808080"/>
                </a:solidFill>
                <a:latin typeface="Calibri Light"/>
              </a:rPr>
              <a:t>[</a:t>
            </a:r>
            <a:r>
              <a:rPr b="0" lang="fr-FR" sz="1200" spc="-1" strike="noStrike" u="sng">
                <a:solidFill>
                  <a:srgbClr val="67b1fb"/>
                </a:solidFill>
                <a:uFillTx/>
                <a:latin typeface="Calibri Light"/>
                <a:hlinkClick r:id="rId6"/>
              </a:rPr>
              <a:t>ADEME, 2019</a:t>
            </a:r>
            <a:r>
              <a:rPr b="0" lang="fr-FR" sz="1200" spc="-1" strike="noStrike">
                <a:solidFill>
                  <a:srgbClr val="808080"/>
                </a:solidFill>
                <a:latin typeface="Calibri Light"/>
              </a:rPr>
              <a:t>]</a:t>
            </a:r>
            <a:endParaRPr b="0" lang="fr-FR" sz="1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Office Theme</Template>
  <TotalTime>25706</TotalTime>
  <Application>LibreOffice/7.6.2.1$Linux_X86_64 LibreOffice_project/9d0b4c0791fc17bc4181a67fd90c5aaed576d1c0</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2018-12-14T10:04:20Z</dcterms:created>
  <dc:creator>tom.bauer@ensam.eu</dc:creator>
  <dc:description/>
  <dc:language>fr-FR</dc:language>
  <cp:lastModifiedBy>Tom Bauer</cp:lastModifiedBy>
  <cp:lastPrinted>2019-04-16T13:00:43Z</cp:lastPrinted>
  <dcterms:modified xsi:type="dcterms:W3CDTF">2023-06-27T08:06:49Z</dcterms:modified>
  <cp:revision>1194</cp:revision>
  <dc:subject/>
  <dc:title>Bauer - Formation ACV ENSAM</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r8>9</vt:r8>
  </property>
  <property fmtid="{D5CDD505-2E9C-101B-9397-08002B2CF9AE}" pid="3" name="HyperlinksChanged">
    <vt:bool>0</vt:bool>
  </property>
  <property fmtid="{D5CDD505-2E9C-101B-9397-08002B2CF9AE}" pid="4" name="LinksUpToDate">
    <vt:bool>0</vt:bool>
  </property>
  <property fmtid="{D5CDD505-2E9C-101B-9397-08002B2CF9AE}" pid="5" name="MMClips">
    <vt:r8>0</vt:r8>
  </property>
  <property fmtid="{D5CDD505-2E9C-101B-9397-08002B2CF9AE}" pid="6" name="Notes">
    <vt:r8>161</vt:r8>
  </property>
  <property fmtid="{D5CDD505-2E9C-101B-9397-08002B2CF9AE}" pid="7" name="PresentationFormat">
    <vt:lpwstr>Grand écran</vt:lpwstr>
  </property>
  <property fmtid="{D5CDD505-2E9C-101B-9397-08002B2CF9AE}" pid="8" name="ScaleCrop">
    <vt:bool>0</vt:bool>
  </property>
  <property fmtid="{D5CDD505-2E9C-101B-9397-08002B2CF9AE}" pid="9" name="ShareDoc">
    <vt:bool>0</vt:bool>
  </property>
  <property fmtid="{D5CDD505-2E9C-101B-9397-08002B2CF9AE}" pid="10" name="Slides">
    <vt:r8>328</vt:r8>
  </property>
</Properties>
</file>